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Default Extension="wmf" ContentType="image/x-wmf"/>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7"/>
  </p:notesMasterIdLst>
  <p:handoutMasterIdLst>
    <p:handoutMasterId r:id="rId98"/>
  </p:handoutMasterIdLst>
  <p:sldIdLst>
    <p:sldId id="2646" r:id="rId2"/>
    <p:sldId id="2647" r:id="rId3"/>
    <p:sldId id="2648" r:id="rId4"/>
    <p:sldId id="2649" r:id="rId5"/>
    <p:sldId id="2650" r:id="rId6"/>
    <p:sldId id="2673" r:id="rId7"/>
    <p:sldId id="2651" r:id="rId8"/>
    <p:sldId id="2652" r:id="rId9"/>
    <p:sldId id="2674" r:id="rId10"/>
    <p:sldId id="2653" r:id="rId11"/>
    <p:sldId id="2678" r:id="rId12"/>
    <p:sldId id="2675" r:id="rId13"/>
    <p:sldId id="2654" r:id="rId14"/>
    <p:sldId id="2655" r:id="rId15"/>
    <p:sldId id="2679" r:id="rId16"/>
    <p:sldId id="2676" r:id="rId17"/>
    <p:sldId id="2677" r:id="rId18"/>
    <p:sldId id="2659" r:id="rId19"/>
    <p:sldId id="2660" r:id="rId20"/>
    <p:sldId id="2661" r:id="rId21"/>
    <p:sldId id="2680" r:id="rId22"/>
    <p:sldId id="2662" r:id="rId23"/>
    <p:sldId id="2664" r:id="rId24"/>
    <p:sldId id="2665" r:id="rId25"/>
    <p:sldId id="2666" r:id="rId26"/>
    <p:sldId id="2667" r:id="rId27"/>
    <p:sldId id="2668" r:id="rId28"/>
    <p:sldId id="2669" r:id="rId29"/>
    <p:sldId id="2671" r:id="rId30"/>
    <p:sldId id="2681" r:id="rId31"/>
    <p:sldId id="2682" r:id="rId32"/>
    <p:sldId id="2683" r:id="rId33"/>
    <p:sldId id="2684" r:id="rId34"/>
    <p:sldId id="2685" r:id="rId35"/>
    <p:sldId id="2686" r:id="rId36"/>
    <p:sldId id="2687" r:id="rId37"/>
    <p:sldId id="2688" r:id="rId38"/>
    <p:sldId id="2689" r:id="rId39"/>
    <p:sldId id="2690" r:id="rId40"/>
    <p:sldId id="2691" r:id="rId41"/>
    <p:sldId id="2692" r:id="rId42"/>
    <p:sldId id="2693" r:id="rId43"/>
    <p:sldId id="2694" r:id="rId44"/>
    <p:sldId id="2695" r:id="rId45"/>
    <p:sldId id="2696" r:id="rId46"/>
    <p:sldId id="2697" r:id="rId47"/>
    <p:sldId id="2698" r:id="rId48"/>
    <p:sldId id="2699" r:id="rId49"/>
    <p:sldId id="2700" r:id="rId50"/>
    <p:sldId id="2701" r:id="rId51"/>
    <p:sldId id="2702" r:id="rId52"/>
    <p:sldId id="2703" r:id="rId53"/>
    <p:sldId id="2704" r:id="rId54"/>
    <p:sldId id="2705" r:id="rId55"/>
    <p:sldId id="2706" r:id="rId56"/>
    <p:sldId id="2707" r:id="rId57"/>
    <p:sldId id="2708" r:id="rId58"/>
    <p:sldId id="2709" r:id="rId59"/>
    <p:sldId id="2710" r:id="rId60"/>
    <p:sldId id="2745" r:id="rId61"/>
    <p:sldId id="2711" r:id="rId62"/>
    <p:sldId id="2712" r:id="rId63"/>
    <p:sldId id="2713" r:id="rId64"/>
    <p:sldId id="2714" r:id="rId65"/>
    <p:sldId id="2738" r:id="rId66"/>
    <p:sldId id="2739" r:id="rId67"/>
    <p:sldId id="2740" r:id="rId68"/>
    <p:sldId id="2741" r:id="rId69"/>
    <p:sldId id="2742" r:id="rId70"/>
    <p:sldId id="2743" r:id="rId71"/>
    <p:sldId id="2744" r:id="rId72"/>
    <p:sldId id="2715" r:id="rId73"/>
    <p:sldId id="2716" r:id="rId74"/>
    <p:sldId id="2717" r:id="rId75"/>
    <p:sldId id="2718" r:id="rId76"/>
    <p:sldId id="2719" r:id="rId77"/>
    <p:sldId id="2720" r:id="rId78"/>
    <p:sldId id="2721" r:id="rId79"/>
    <p:sldId id="2722" r:id="rId80"/>
    <p:sldId id="2723" r:id="rId81"/>
    <p:sldId id="2724" r:id="rId82"/>
    <p:sldId id="2725" r:id="rId83"/>
    <p:sldId id="2726" r:id="rId84"/>
    <p:sldId id="2727" r:id="rId85"/>
    <p:sldId id="2728" r:id="rId86"/>
    <p:sldId id="2729" r:id="rId87"/>
    <p:sldId id="2730" r:id="rId88"/>
    <p:sldId id="2731" r:id="rId89"/>
    <p:sldId id="2732" r:id="rId90"/>
    <p:sldId id="2733" r:id="rId91"/>
    <p:sldId id="2734" r:id="rId92"/>
    <p:sldId id="2735" r:id="rId93"/>
    <p:sldId id="2736" r:id="rId94"/>
    <p:sldId id="2737" r:id="rId95"/>
    <p:sldId id="2672" r:id="rId96"/>
  </p:sldIdLst>
  <p:sldSz cx="9144000" cy="5143500" type="screen16x9"/>
  <p:notesSz cx="10234613" cy="7099300"/>
  <p:defaultTex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CC0000"/>
    <a:srgbClr val="FFFFFF"/>
    <a:srgbClr val="66CCFF"/>
    <a:srgbClr val="3333CC"/>
    <a:srgbClr val="3333FF"/>
    <a:srgbClr val="6699FF"/>
    <a:srgbClr val="3366FF"/>
    <a:srgbClr val="FFFFCC"/>
    <a:srgbClr val="99CC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01" autoAdjust="0"/>
    <p:restoredTop sz="95062" autoAdjust="0"/>
  </p:normalViewPr>
  <p:slideViewPr>
    <p:cSldViewPr>
      <p:cViewPr varScale="1">
        <p:scale>
          <a:sx n="92" d="100"/>
          <a:sy n="92" d="100"/>
        </p:scale>
        <p:origin x="-546" y="-10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0"/>
    </p:cViewPr>
  </p:sorterViewPr>
  <p:notesViewPr>
    <p:cSldViewPr>
      <p:cViewPr varScale="1">
        <p:scale>
          <a:sx n="44" d="100"/>
          <a:sy n="44" d="100"/>
        </p:scale>
        <p:origin x="-2602" y="-99"/>
      </p:cViewPr>
      <p:guideLst>
        <p:guide orient="horz" pos="2236"/>
        <p:guide pos="3224"/>
      </p:guideLst>
    </p:cSldViewPr>
  </p:notesViewPr>
  <p:gridSpacing cx="93633925" cy="9363392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0.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image" Target="../media/image163.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image" Target="../media/image165.png"/></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image" Target="../media/image173.png"/><Relationship Id="rId4" Type="http://schemas.openxmlformats.org/officeDocument/2006/relationships/image" Target="../media/image17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1.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image" Target="../media/image86.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image" Target="../media/image88.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image" Target="../media/image92.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 Id="rId4" Type="http://schemas.openxmlformats.org/officeDocument/2006/relationships/image" Target="../media/image111.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image" Target="../media/image154.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image" Target="../media/image15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5810" name="Rectangle 2"/>
          <p:cNvSpPr>
            <a:spLocks noGrp="1" noChangeArrowheads="1"/>
          </p:cNvSpPr>
          <p:nvPr>
            <p:ph type="hdr" sz="quarter"/>
          </p:nvPr>
        </p:nvSpPr>
        <p:spPr bwMode="auto">
          <a:xfrm>
            <a:off x="1" y="0"/>
            <a:ext cx="4435304" cy="354580"/>
          </a:xfrm>
          <a:prstGeom prst="rect">
            <a:avLst/>
          </a:prstGeom>
          <a:noFill/>
          <a:ln w="9525">
            <a:noFill/>
            <a:miter lim="800000"/>
            <a:headEnd/>
            <a:tailEnd/>
          </a:ln>
          <a:effectLst/>
        </p:spPr>
        <p:txBody>
          <a:bodyPr vert="horz" wrap="square" lIns="90693" tIns="45347" rIns="90693" bIns="45347" numCol="1" anchor="t" anchorCtr="0" compatLnSpc="1">
            <a:prstTxWarp prst="textNoShape">
              <a:avLst/>
            </a:prstTxWarp>
          </a:bodyPr>
          <a:lstStyle>
            <a:lvl1pPr defTabSz="906463">
              <a:defRPr sz="1100" b="0"/>
            </a:lvl1pPr>
          </a:lstStyle>
          <a:p>
            <a:endParaRPr lang="en-US" altLang="zh-TW"/>
          </a:p>
        </p:txBody>
      </p:sp>
      <p:sp>
        <p:nvSpPr>
          <p:cNvPr id="375811" name="Rectangle 3"/>
          <p:cNvSpPr>
            <a:spLocks noGrp="1" noChangeArrowheads="1"/>
          </p:cNvSpPr>
          <p:nvPr>
            <p:ph type="dt" sz="quarter" idx="1"/>
          </p:nvPr>
        </p:nvSpPr>
        <p:spPr bwMode="auto">
          <a:xfrm>
            <a:off x="5797022" y="0"/>
            <a:ext cx="4435304" cy="354580"/>
          </a:xfrm>
          <a:prstGeom prst="rect">
            <a:avLst/>
          </a:prstGeom>
          <a:noFill/>
          <a:ln w="9525">
            <a:noFill/>
            <a:miter lim="800000"/>
            <a:headEnd/>
            <a:tailEnd/>
          </a:ln>
          <a:effectLst/>
        </p:spPr>
        <p:txBody>
          <a:bodyPr vert="horz" wrap="square" lIns="90693" tIns="45347" rIns="90693" bIns="45347" numCol="1" anchor="t" anchorCtr="0" compatLnSpc="1">
            <a:prstTxWarp prst="textNoShape">
              <a:avLst/>
            </a:prstTxWarp>
          </a:bodyPr>
          <a:lstStyle>
            <a:lvl1pPr algn="r" defTabSz="906463">
              <a:defRPr sz="1100" b="0"/>
            </a:lvl1pPr>
          </a:lstStyle>
          <a:p>
            <a:endParaRPr lang="en-US" altLang="zh-TW"/>
          </a:p>
        </p:txBody>
      </p:sp>
      <p:sp>
        <p:nvSpPr>
          <p:cNvPr id="375812" name="Rectangle 4"/>
          <p:cNvSpPr>
            <a:spLocks noGrp="1" noChangeArrowheads="1"/>
          </p:cNvSpPr>
          <p:nvPr>
            <p:ph type="ftr" sz="quarter" idx="2"/>
          </p:nvPr>
        </p:nvSpPr>
        <p:spPr bwMode="auto">
          <a:xfrm>
            <a:off x="1" y="6743619"/>
            <a:ext cx="4435304" cy="354580"/>
          </a:xfrm>
          <a:prstGeom prst="rect">
            <a:avLst/>
          </a:prstGeom>
          <a:noFill/>
          <a:ln w="9525">
            <a:noFill/>
            <a:miter lim="800000"/>
            <a:headEnd/>
            <a:tailEnd/>
          </a:ln>
          <a:effectLst/>
        </p:spPr>
        <p:txBody>
          <a:bodyPr vert="horz" wrap="square" lIns="90693" tIns="45347" rIns="90693" bIns="45347" numCol="1" anchor="b" anchorCtr="0" compatLnSpc="1">
            <a:prstTxWarp prst="textNoShape">
              <a:avLst/>
            </a:prstTxWarp>
          </a:bodyPr>
          <a:lstStyle>
            <a:lvl1pPr defTabSz="906463">
              <a:defRPr sz="1100" b="0"/>
            </a:lvl1pPr>
          </a:lstStyle>
          <a:p>
            <a:endParaRPr lang="en-US" altLang="zh-TW"/>
          </a:p>
        </p:txBody>
      </p:sp>
      <p:sp>
        <p:nvSpPr>
          <p:cNvPr id="375813" name="Rectangle 5"/>
          <p:cNvSpPr>
            <a:spLocks noGrp="1" noChangeArrowheads="1"/>
          </p:cNvSpPr>
          <p:nvPr>
            <p:ph type="sldNum" sz="quarter" idx="3"/>
          </p:nvPr>
        </p:nvSpPr>
        <p:spPr bwMode="auto">
          <a:xfrm>
            <a:off x="5797022" y="6743619"/>
            <a:ext cx="4435304" cy="354580"/>
          </a:xfrm>
          <a:prstGeom prst="rect">
            <a:avLst/>
          </a:prstGeom>
          <a:noFill/>
          <a:ln w="9525">
            <a:noFill/>
            <a:miter lim="800000"/>
            <a:headEnd/>
            <a:tailEnd/>
          </a:ln>
          <a:effectLst/>
        </p:spPr>
        <p:txBody>
          <a:bodyPr vert="horz" wrap="square" lIns="90693" tIns="45347" rIns="90693" bIns="45347" numCol="1" anchor="b" anchorCtr="0" compatLnSpc="1">
            <a:prstTxWarp prst="textNoShape">
              <a:avLst/>
            </a:prstTxWarp>
          </a:bodyPr>
          <a:lstStyle>
            <a:lvl1pPr algn="r" defTabSz="906463">
              <a:defRPr sz="1100" b="0"/>
            </a:lvl1pPr>
          </a:lstStyle>
          <a:p>
            <a:fld id="{EE834688-C85D-4269-AC7A-81E0638460AF}" type="slidenum">
              <a:rPr lang="zh-TW" altLang="en-US"/>
              <a:pPr/>
              <a:t>‹#›</a:t>
            </a:fld>
            <a:endParaRPr lang="en-US" altLang="zh-TW"/>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1" y="0"/>
            <a:ext cx="4435304" cy="354580"/>
          </a:xfrm>
          <a:prstGeom prst="rect">
            <a:avLst/>
          </a:prstGeom>
          <a:noFill/>
          <a:ln w="9525">
            <a:noFill/>
            <a:miter lim="800000"/>
            <a:headEnd/>
            <a:tailEnd/>
          </a:ln>
          <a:effectLst/>
        </p:spPr>
        <p:txBody>
          <a:bodyPr vert="horz" wrap="square" lIns="98239" tIns="49119" rIns="98239" bIns="49119" numCol="1" anchor="t" anchorCtr="0" compatLnSpc="1">
            <a:prstTxWarp prst="textNoShape">
              <a:avLst/>
            </a:prstTxWarp>
          </a:bodyPr>
          <a:lstStyle>
            <a:lvl1pPr defTabSz="982663">
              <a:defRPr sz="1200" b="0"/>
            </a:lvl1pPr>
          </a:lstStyle>
          <a:p>
            <a:endParaRPr lang="en-US" altLang="zh-TW"/>
          </a:p>
        </p:txBody>
      </p:sp>
      <p:sp>
        <p:nvSpPr>
          <p:cNvPr id="4099" name="Rectangle 3"/>
          <p:cNvSpPr>
            <a:spLocks noGrp="1" noChangeArrowheads="1"/>
          </p:cNvSpPr>
          <p:nvPr>
            <p:ph type="dt" idx="1"/>
          </p:nvPr>
        </p:nvSpPr>
        <p:spPr bwMode="auto">
          <a:xfrm>
            <a:off x="5797022" y="0"/>
            <a:ext cx="4435304" cy="354580"/>
          </a:xfrm>
          <a:prstGeom prst="rect">
            <a:avLst/>
          </a:prstGeom>
          <a:noFill/>
          <a:ln w="9525">
            <a:noFill/>
            <a:miter lim="800000"/>
            <a:headEnd/>
            <a:tailEnd/>
          </a:ln>
          <a:effectLst/>
        </p:spPr>
        <p:txBody>
          <a:bodyPr vert="horz" wrap="square" lIns="98239" tIns="49119" rIns="98239" bIns="49119" numCol="1" anchor="t" anchorCtr="0" compatLnSpc="1">
            <a:prstTxWarp prst="textNoShape">
              <a:avLst/>
            </a:prstTxWarp>
          </a:bodyPr>
          <a:lstStyle>
            <a:lvl1pPr algn="r" defTabSz="982663">
              <a:defRPr sz="1200" b="0"/>
            </a:lvl1pPr>
          </a:lstStyle>
          <a:p>
            <a:endParaRPr lang="en-US" altLang="zh-TW"/>
          </a:p>
        </p:txBody>
      </p:sp>
      <p:sp>
        <p:nvSpPr>
          <p:cNvPr id="5124" name="Rectangle 4"/>
          <p:cNvSpPr>
            <a:spLocks noGrp="1" noRot="1" noChangeAspect="1" noChangeArrowheads="1" noTextEdit="1"/>
          </p:cNvSpPr>
          <p:nvPr>
            <p:ph type="sldImg" idx="2"/>
          </p:nvPr>
        </p:nvSpPr>
        <p:spPr bwMode="auto">
          <a:xfrm>
            <a:off x="2752725" y="533400"/>
            <a:ext cx="4730750" cy="266065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1025292" y="3371809"/>
            <a:ext cx="8184029" cy="3194520"/>
          </a:xfrm>
          <a:prstGeom prst="rect">
            <a:avLst/>
          </a:prstGeom>
          <a:noFill/>
          <a:ln w="9525">
            <a:noFill/>
            <a:miter lim="800000"/>
            <a:headEnd/>
            <a:tailEnd/>
          </a:ln>
          <a:effectLst/>
        </p:spPr>
        <p:txBody>
          <a:bodyPr vert="horz" wrap="square" lIns="98239" tIns="49119" rIns="98239" bIns="49119"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4102" name="Rectangle 6"/>
          <p:cNvSpPr>
            <a:spLocks noGrp="1" noChangeArrowheads="1"/>
          </p:cNvSpPr>
          <p:nvPr>
            <p:ph type="ftr" sz="quarter" idx="4"/>
          </p:nvPr>
        </p:nvSpPr>
        <p:spPr bwMode="auto">
          <a:xfrm>
            <a:off x="1" y="6743619"/>
            <a:ext cx="4435304" cy="354580"/>
          </a:xfrm>
          <a:prstGeom prst="rect">
            <a:avLst/>
          </a:prstGeom>
          <a:noFill/>
          <a:ln w="9525">
            <a:noFill/>
            <a:miter lim="800000"/>
            <a:headEnd/>
            <a:tailEnd/>
          </a:ln>
          <a:effectLst/>
        </p:spPr>
        <p:txBody>
          <a:bodyPr vert="horz" wrap="square" lIns="98239" tIns="49119" rIns="98239" bIns="49119" numCol="1" anchor="b" anchorCtr="0" compatLnSpc="1">
            <a:prstTxWarp prst="textNoShape">
              <a:avLst/>
            </a:prstTxWarp>
          </a:bodyPr>
          <a:lstStyle>
            <a:lvl1pPr defTabSz="982663">
              <a:defRPr sz="1200" b="0"/>
            </a:lvl1pPr>
          </a:lstStyle>
          <a:p>
            <a:endParaRPr lang="en-US" altLang="zh-TW"/>
          </a:p>
        </p:txBody>
      </p:sp>
      <p:sp>
        <p:nvSpPr>
          <p:cNvPr id="4103" name="Rectangle 7"/>
          <p:cNvSpPr>
            <a:spLocks noGrp="1" noChangeArrowheads="1"/>
          </p:cNvSpPr>
          <p:nvPr>
            <p:ph type="sldNum" sz="quarter" idx="5"/>
          </p:nvPr>
        </p:nvSpPr>
        <p:spPr bwMode="auto">
          <a:xfrm>
            <a:off x="5797022" y="6743619"/>
            <a:ext cx="4435304" cy="354580"/>
          </a:xfrm>
          <a:prstGeom prst="rect">
            <a:avLst/>
          </a:prstGeom>
          <a:noFill/>
          <a:ln w="9525">
            <a:noFill/>
            <a:miter lim="800000"/>
            <a:headEnd/>
            <a:tailEnd/>
          </a:ln>
          <a:effectLst/>
        </p:spPr>
        <p:txBody>
          <a:bodyPr vert="horz" wrap="square" lIns="98239" tIns="49119" rIns="98239" bIns="49119" numCol="1" anchor="b" anchorCtr="0" compatLnSpc="1">
            <a:prstTxWarp prst="textNoShape">
              <a:avLst/>
            </a:prstTxWarp>
          </a:bodyPr>
          <a:lstStyle>
            <a:lvl1pPr algn="r" defTabSz="982663">
              <a:defRPr sz="1200" b="0"/>
            </a:lvl1pPr>
          </a:lstStyle>
          <a:p>
            <a:fld id="{048DB30C-12ED-4912-82AF-40403BC62F2D}" type="slidenum">
              <a:rPr lang="zh-TW" altLang="en-US"/>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PMingLiU"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PMingLiU"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PMingLiU"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PMingLiU"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PMingLiU"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p:txBody>
          <a:bodyPr/>
          <a:lstStyle/>
          <a:p>
            <a:pPr>
              <a:defRPr/>
            </a:pPr>
            <a:fld id="{D9ADBC87-4553-437A-9D9D-7A60DE1873CE}" type="slidenum">
              <a:rPr lang="zh-TW" altLang="en-US" smtClean="0"/>
              <a:pPr>
                <a:defRPr/>
              </a:pPr>
              <a:t>2</a:t>
            </a:fld>
            <a:endParaRPr lang="en-US" altLang="zh-TW" smtClean="0"/>
          </a:p>
        </p:txBody>
      </p:sp>
      <p:sp>
        <p:nvSpPr>
          <p:cNvPr id="30723" name="Rectangle 2"/>
          <p:cNvSpPr>
            <a:spLocks noGrp="1" noRot="1" noChangeAspect="1" noChangeArrowheads="1" noTextEdit="1"/>
          </p:cNvSpPr>
          <p:nvPr>
            <p:ph type="sldImg"/>
          </p:nvPr>
        </p:nvSpPr>
        <p:spPr>
          <a:xfrm>
            <a:off x="2752725" y="531813"/>
            <a:ext cx="4730750" cy="2660650"/>
          </a:xfrm>
          <a:ln/>
        </p:spPr>
      </p:sp>
      <p:sp>
        <p:nvSpPr>
          <p:cNvPr id="30724" name="Rectangle 3"/>
          <p:cNvSpPr>
            <a:spLocks noGrp="1" noChangeArrowheads="1"/>
          </p:cNvSpPr>
          <p:nvPr>
            <p:ph type="body" idx="1"/>
          </p:nvPr>
        </p:nvSpPr>
        <p:spPr>
          <a:xfrm>
            <a:off x="1023005" y="3371810"/>
            <a:ext cx="8188606" cy="3195621"/>
          </a:xfrm>
          <a:noFill/>
          <a:ln/>
        </p:spPr>
        <p:txBody>
          <a:bodyPr/>
          <a:lstStyle/>
          <a:p>
            <a:pPr eaLnBrk="1" hangingPunct="1"/>
            <a:endParaRPr lang="zh-TW" alt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38E9DC42-8936-497A-A91B-CF2B662B17D8}" type="slidenum">
              <a:rPr lang="zh-TW" altLang="en-US" smtClean="0"/>
              <a:pPr/>
              <a:t>47</a:t>
            </a:fld>
            <a:endParaRPr lang="en-US" altLang="zh-TW" smtClean="0"/>
          </a:p>
        </p:txBody>
      </p:sp>
      <p:sp>
        <p:nvSpPr>
          <p:cNvPr id="18435" name="Rectangle 2"/>
          <p:cNvSpPr>
            <a:spLocks noGrp="1" noRot="1" noChangeAspect="1" noChangeArrowheads="1" noTextEdit="1"/>
          </p:cNvSpPr>
          <p:nvPr>
            <p:ph type="sldImg"/>
          </p:nvPr>
        </p:nvSpPr>
        <p:spPr>
          <a:xfrm>
            <a:off x="2752725" y="533400"/>
            <a:ext cx="4729163" cy="2660650"/>
          </a:xfrm>
          <a:ln/>
        </p:spPr>
      </p:sp>
      <p:sp>
        <p:nvSpPr>
          <p:cNvPr id="18436" name="Rectangle 3"/>
          <p:cNvSpPr>
            <a:spLocks noGrp="1" noChangeArrowheads="1"/>
          </p:cNvSpPr>
          <p:nvPr>
            <p:ph type="body" idx="1"/>
          </p:nvPr>
        </p:nvSpPr>
        <p:spPr>
          <a:noFill/>
          <a:ln/>
        </p:spPr>
        <p:txBody>
          <a:bodyPr/>
          <a:lstStyle/>
          <a:p>
            <a:pPr eaLnBrk="1" hangingPunct="1"/>
            <a:endParaRPr lang="en-US" smtClean="0">
              <a:latin typeface="Arial" charset="0"/>
              <a:ea typeface="新細明體" charset="-12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65121761-EADD-473E-809C-148EF6C19E5E}" type="slidenum">
              <a:rPr lang="zh-TW" altLang="en-US" smtClean="0"/>
              <a:pPr/>
              <a:t>48</a:t>
            </a:fld>
            <a:endParaRPr lang="en-US" altLang="zh-TW" smtClean="0"/>
          </a:p>
        </p:txBody>
      </p:sp>
      <p:sp>
        <p:nvSpPr>
          <p:cNvPr id="19459" name="Rectangle 2"/>
          <p:cNvSpPr>
            <a:spLocks noGrp="1" noRot="1" noChangeAspect="1" noChangeArrowheads="1" noTextEdit="1"/>
          </p:cNvSpPr>
          <p:nvPr>
            <p:ph type="sldImg"/>
          </p:nvPr>
        </p:nvSpPr>
        <p:spPr>
          <a:xfrm>
            <a:off x="2752725" y="533400"/>
            <a:ext cx="4729163" cy="2660650"/>
          </a:xfrm>
          <a:ln/>
        </p:spPr>
      </p:sp>
      <p:sp>
        <p:nvSpPr>
          <p:cNvPr id="19460" name="Rectangle 3"/>
          <p:cNvSpPr>
            <a:spLocks noGrp="1" noChangeArrowheads="1"/>
          </p:cNvSpPr>
          <p:nvPr>
            <p:ph type="body" idx="1"/>
          </p:nvPr>
        </p:nvSpPr>
        <p:spPr>
          <a:noFill/>
          <a:ln/>
        </p:spPr>
        <p:txBody>
          <a:bodyPr/>
          <a:lstStyle/>
          <a:p>
            <a:pPr eaLnBrk="1" hangingPunct="1"/>
            <a:endParaRPr lang="en-US" dirty="0" smtClean="0">
              <a:latin typeface="Arial" charset="0"/>
              <a:ea typeface="新細明體" charset="-12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651610A2-758F-457C-BED6-BA40DADE523A}" type="slidenum">
              <a:rPr lang="zh-TW" altLang="en-US" smtClean="0"/>
              <a:pPr/>
              <a:t>52</a:t>
            </a:fld>
            <a:endParaRPr lang="en-US" altLang="zh-TW" smtClean="0"/>
          </a:p>
        </p:txBody>
      </p:sp>
      <p:sp>
        <p:nvSpPr>
          <p:cNvPr id="27651" name="Rectangle 2"/>
          <p:cNvSpPr>
            <a:spLocks noGrp="1" noRot="1" noChangeAspect="1" noChangeArrowheads="1" noTextEdit="1"/>
          </p:cNvSpPr>
          <p:nvPr>
            <p:ph type="sldImg"/>
          </p:nvPr>
        </p:nvSpPr>
        <p:spPr>
          <a:xfrm>
            <a:off x="2814638" y="547688"/>
            <a:ext cx="4676775" cy="2632075"/>
          </a:xfrm>
          <a:ln/>
        </p:spPr>
      </p:sp>
      <p:sp>
        <p:nvSpPr>
          <p:cNvPr id="27652" name="Rectangle 3"/>
          <p:cNvSpPr>
            <a:spLocks noGrp="1" noChangeArrowheads="1"/>
          </p:cNvSpPr>
          <p:nvPr>
            <p:ph type="body" idx="1"/>
          </p:nvPr>
        </p:nvSpPr>
        <p:spPr>
          <a:xfrm>
            <a:off x="1388306" y="3399283"/>
            <a:ext cx="7526706" cy="3179895"/>
          </a:xfrm>
          <a:noFill/>
          <a:ln/>
        </p:spPr>
        <p:txBody>
          <a:bodyPr/>
          <a:lstStyle/>
          <a:p>
            <a:pPr eaLnBrk="1" hangingPunct="1"/>
            <a:endParaRPr lang="ja-JP"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389D1447-B72E-45DA-8854-40C7F03247FB}" type="slidenum">
              <a:rPr lang="zh-TW" altLang="en-US" smtClean="0"/>
              <a:pPr/>
              <a:t>59</a:t>
            </a:fld>
            <a:endParaRPr lang="en-US" altLang="zh-TW" smtClean="0"/>
          </a:p>
        </p:txBody>
      </p:sp>
      <p:sp>
        <p:nvSpPr>
          <p:cNvPr id="29699" name="Text Box 2"/>
          <p:cNvSpPr txBox="1">
            <a:spLocks noChangeArrowheads="1"/>
          </p:cNvSpPr>
          <p:nvPr/>
        </p:nvSpPr>
        <p:spPr bwMode="auto">
          <a:xfrm>
            <a:off x="5543748" y="6704895"/>
            <a:ext cx="4349711" cy="78881"/>
          </a:xfrm>
          <a:prstGeom prst="rect">
            <a:avLst/>
          </a:prstGeom>
          <a:noFill/>
          <a:ln w="9525">
            <a:noFill/>
            <a:round/>
            <a:headEnd/>
            <a:tailEnd/>
          </a:ln>
        </p:spPr>
        <p:txBody>
          <a:bodyPr lIns="18408" tIns="6252" rIns="18408" bIns="0" anchor="b"/>
          <a:lstStyle/>
          <a:p>
            <a:pPr algn="r" defTabSz="441325" hangingPunct="0">
              <a:lnSpc>
                <a:spcPct val="95000"/>
              </a:lnSpc>
              <a:buClr>
                <a:srgbClr val="000000"/>
              </a:buClr>
              <a:buSzPct val="100000"/>
              <a:buFont typeface="Times New Roman" pitchFamily="18" charset="0"/>
              <a:buNone/>
              <a:tabLst>
                <a:tab pos="0" algn="l"/>
                <a:tab pos="441325" algn="l"/>
                <a:tab pos="882650" algn="l"/>
                <a:tab pos="1323975" algn="l"/>
                <a:tab pos="1763713" algn="l"/>
                <a:tab pos="2205038" algn="l"/>
                <a:tab pos="2646363" algn="l"/>
                <a:tab pos="3087688" algn="l"/>
                <a:tab pos="3529013" algn="l"/>
                <a:tab pos="3970338" algn="l"/>
                <a:tab pos="4411663" algn="l"/>
                <a:tab pos="4851400" algn="l"/>
                <a:tab pos="5292725" algn="l"/>
                <a:tab pos="5734050" algn="l"/>
                <a:tab pos="6175375" algn="l"/>
                <a:tab pos="6616700" algn="l"/>
                <a:tab pos="7058025" algn="l"/>
                <a:tab pos="7499350" algn="l"/>
                <a:tab pos="7940675" algn="l"/>
                <a:tab pos="8380413" algn="l"/>
                <a:tab pos="8821738" algn="l"/>
              </a:tabLst>
            </a:pPr>
            <a:r>
              <a:rPr lang="en-US" altLang="zh-TW" sz="1000" b="1" i="1">
                <a:solidFill>
                  <a:srgbClr val="000000"/>
                </a:solidFill>
                <a:latin typeface="Times New Roman" pitchFamily="18" charset="0"/>
              </a:rPr>
              <a:t>ISSM 2003 Speaker Template Notes</a:t>
            </a:r>
          </a:p>
        </p:txBody>
      </p:sp>
      <p:sp>
        <p:nvSpPr>
          <p:cNvPr id="29700" name="Text Box 3"/>
          <p:cNvSpPr txBox="1">
            <a:spLocks noChangeArrowheads="1"/>
          </p:cNvSpPr>
          <p:nvPr/>
        </p:nvSpPr>
        <p:spPr bwMode="auto">
          <a:xfrm>
            <a:off x="312724" y="725953"/>
            <a:ext cx="3373632" cy="2334388"/>
          </a:xfrm>
          <a:prstGeom prst="rect">
            <a:avLst/>
          </a:prstGeom>
          <a:solidFill>
            <a:srgbClr val="FFFFFF"/>
          </a:solidFill>
          <a:ln w="9360">
            <a:solidFill>
              <a:srgbClr val="000000"/>
            </a:solidFill>
            <a:miter lim="800000"/>
            <a:headEnd/>
            <a:tailEnd/>
          </a:ln>
        </p:spPr>
        <p:txBody>
          <a:bodyPr wrap="none" anchor="ctr"/>
          <a:lstStyle/>
          <a:p>
            <a:endParaRPr lang="zh-TW" altLang="en-US"/>
          </a:p>
        </p:txBody>
      </p:sp>
      <p:sp>
        <p:nvSpPr>
          <p:cNvPr id="29701" name="Rectangle 4"/>
          <p:cNvSpPr>
            <a:spLocks noChangeArrowheads="1"/>
          </p:cNvSpPr>
          <p:nvPr/>
        </p:nvSpPr>
        <p:spPr bwMode="auto">
          <a:xfrm>
            <a:off x="4150705" y="658164"/>
            <a:ext cx="5785399" cy="5626442"/>
          </a:xfrm>
          <a:prstGeom prst="rect">
            <a:avLst/>
          </a:prstGeom>
          <a:noFill/>
          <a:ln w="9525">
            <a:noFill/>
            <a:round/>
            <a:headEnd/>
            <a:tailEnd/>
          </a:ln>
        </p:spPr>
        <p:txBody>
          <a:bodyPr lIns="88916" tIns="71550" rIns="88916" bIns="44458"/>
          <a:lstStyle/>
          <a:p>
            <a:pPr defTabSz="441325" hangingPunct="0">
              <a:lnSpc>
                <a:spcPct val="86000"/>
              </a:lnSpc>
              <a:spcBef>
                <a:spcPts val="775"/>
              </a:spcBef>
              <a:buClr>
                <a:srgbClr val="000000"/>
              </a:buClr>
              <a:buSzPct val="100000"/>
              <a:buFont typeface="Times New Roman" pitchFamily="18" charset="0"/>
              <a:buNone/>
              <a:tabLst>
                <a:tab pos="0" algn="l"/>
                <a:tab pos="441325" algn="l"/>
                <a:tab pos="882650" algn="l"/>
                <a:tab pos="1323975" algn="l"/>
                <a:tab pos="1763713" algn="l"/>
                <a:tab pos="2205038" algn="l"/>
                <a:tab pos="2646363" algn="l"/>
                <a:tab pos="3087688" algn="l"/>
                <a:tab pos="3529013" algn="l"/>
                <a:tab pos="3970338" algn="l"/>
                <a:tab pos="4411663" algn="l"/>
                <a:tab pos="4851400" algn="l"/>
                <a:tab pos="5292725" algn="l"/>
                <a:tab pos="5734050" algn="l"/>
                <a:tab pos="6175375" algn="l"/>
                <a:tab pos="6616700" algn="l"/>
                <a:tab pos="7058025" algn="l"/>
                <a:tab pos="7499350" algn="l"/>
                <a:tab pos="7940675" algn="l"/>
                <a:tab pos="8380413" algn="l"/>
                <a:tab pos="8821738" algn="l"/>
              </a:tabLst>
            </a:pPr>
            <a:r>
              <a:rPr lang="en-US" altLang="zh-TW" sz="1500" b="1">
                <a:solidFill>
                  <a:srgbClr val="000000"/>
                </a:solidFill>
                <a:latin typeface="Times New Roman" pitchFamily="18" charset="0"/>
              </a:rPr>
              <a:t>This template should only be used for on-screen presentations. Using the other templates for on-screen or PC projected presentations may result colors that appear too dark when projected and an image area that does not fill the screen. Conversely, this template should not be used for 35mm slides as it is not set up to the correct aspect ratio for that application.</a:t>
            </a:r>
          </a:p>
          <a:p>
            <a:pPr defTabSz="441325" hangingPunct="0">
              <a:lnSpc>
                <a:spcPct val="86000"/>
              </a:lnSpc>
              <a:spcBef>
                <a:spcPts val="775"/>
              </a:spcBef>
              <a:buClr>
                <a:srgbClr val="000000"/>
              </a:buClr>
              <a:buSzPct val="100000"/>
              <a:buFont typeface="Times New Roman" pitchFamily="18" charset="0"/>
              <a:buNone/>
              <a:tabLst>
                <a:tab pos="0" algn="l"/>
                <a:tab pos="441325" algn="l"/>
                <a:tab pos="882650" algn="l"/>
                <a:tab pos="1323975" algn="l"/>
                <a:tab pos="1763713" algn="l"/>
                <a:tab pos="2205038" algn="l"/>
                <a:tab pos="2646363" algn="l"/>
                <a:tab pos="3087688" algn="l"/>
                <a:tab pos="3529013" algn="l"/>
                <a:tab pos="3970338" algn="l"/>
                <a:tab pos="4411663" algn="l"/>
                <a:tab pos="4851400" algn="l"/>
                <a:tab pos="5292725" algn="l"/>
                <a:tab pos="5734050" algn="l"/>
                <a:tab pos="6175375" algn="l"/>
                <a:tab pos="6616700" algn="l"/>
                <a:tab pos="7058025" algn="l"/>
                <a:tab pos="7499350" algn="l"/>
                <a:tab pos="7940675" algn="l"/>
                <a:tab pos="8380413" algn="l"/>
                <a:tab pos="8821738" algn="l"/>
              </a:tabLst>
            </a:pPr>
            <a:r>
              <a:rPr lang="en-US" altLang="zh-TW" sz="1500" b="1">
                <a:solidFill>
                  <a:srgbClr val="000000"/>
                </a:solidFill>
                <a:latin typeface="Times New Roman" pitchFamily="18" charset="0"/>
              </a:rPr>
              <a:t>This template may also be used for overheads, with some modifications: Change the background to clear and text color to bright or dark colors for better visibility.</a:t>
            </a:r>
          </a:p>
          <a:p>
            <a:pPr defTabSz="441325" hangingPunct="0">
              <a:lnSpc>
                <a:spcPct val="86000"/>
              </a:lnSpc>
              <a:spcBef>
                <a:spcPts val="775"/>
              </a:spcBef>
              <a:buClr>
                <a:srgbClr val="000000"/>
              </a:buClr>
              <a:buSzPct val="100000"/>
              <a:buFont typeface="Times New Roman" pitchFamily="18" charset="0"/>
              <a:buNone/>
              <a:tabLst>
                <a:tab pos="0" algn="l"/>
                <a:tab pos="441325" algn="l"/>
                <a:tab pos="882650" algn="l"/>
                <a:tab pos="1323975" algn="l"/>
                <a:tab pos="1763713" algn="l"/>
                <a:tab pos="2205038" algn="l"/>
                <a:tab pos="2646363" algn="l"/>
                <a:tab pos="3087688" algn="l"/>
                <a:tab pos="3529013" algn="l"/>
                <a:tab pos="3970338" algn="l"/>
                <a:tab pos="4411663" algn="l"/>
                <a:tab pos="4851400" algn="l"/>
                <a:tab pos="5292725" algn="l"/>
                <a:tab pos="5734050" algn="l"/>
                <a:tab pos="6175375" algn="l"/>
                <a:tab pos="6616700" algn="l"/>
                <a:tab pos="7058025" algn="l"/>
                <a:tab pos="7499350" algn="l"/>
                <a:tab pos="7940675" algn="l"/>
                <a:tab pos="8380413" algn="l"/>
                <a:tab pos="8821738" algn="l"/>
              </a:tabLst>
            </a:pPr>
            <a:endParaRPr lang="en-US" altLang="zh-TW" sz="1500" b="1">
              <a:solidFill>
                <a:srgbClr val="000000"/>
              </a:solidFill>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502A6A9-670F-4025-84C8-1A8A700A64AB}" type="slidenum">
              <a:rPr lang="zh-TW" altLang="en-US" smtClean="0"/>
              <a:pPr/>
              <a:t>62</a:t>
            </a:fld>
            <a:endParaRPr lang="en-US" altLang="zh-TW" smtClean="0"/>
          </a:p>
        </p:txBody>
      </p:sp>
      <p:sp>
        <p:nvSpPr>
          <p:cNvPr id="28675" name="Rectangle 2"/>
          <p:cNvSpPr>
            <a:spLocks noGrp="1" noRot="1" noChangeAspect="1" noChangeArrowheads="1" noTextEdit="1"/>
          </p:cNvSpPr>
          <p:nvPr>
            <p:ph type="sldImg"/>
          </p:nvPr>
        </p:nvSpPr>
        <p:spPr>
          <a:xfrm>
            <a:off x="2754313" y="533400"/>
            <a:ext cx="4727575" cy="2660650"/>
          </a:xfrm>
          <a:ln/>
        </p:spPr>
      </p:sp>
      <p:sp>
        <p:nvSpPr>
          <p:cNvPr id="28676" name="Rectangle 3"/>
          <p:cNvSpPr>
            <a:spLocks noGrp="1" noChangeArrowheads="1"/>
          </p:cNvSpPr>
          <p:nvPr>
            <p:ph type="body" idx="1"/>
          </p:nvPr>
        </p:nvSpPr>
        <p:spPr>
          <a:noFill/>
          <a:ln/>
        </p:spPr>
        <p:txBody>
          <a:bodyPr/>
          <a:lstStyle/>
          <a:p>
            <a:endParaRPr lang="zh-TW"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9A7E7795-014B-4AE3-BD28-FE9C0B64E2D6}" type="slidenum">
              <a:rPr lang="zh-TW" altLang="en-US" smtClean="0"/>
              <a:pPr/>
              <a:t>63</a:t>
            </a:fld>
            <a:endParaRPr lang="en-US" altLang="zh-TW" smtClean="0"/>
          </a:p>
        </p:txBody>
      </p:sp>
      <p:sp>
        <p:nvSpPr>
          <p:cNvPr id="30723" name="Rectangle 2"/>
          <p:cNvSpPr>
            <a:spLocks noGrp="1" noRot="1" noChangeAspect="1" noChangeArrowheads="1" noTextEdit="1"/>
          </p:cNvSpPr>
          <p:nvPr>
            <p:ph type="sldImg"/>
          </p:nvPr>
        </p:nvSpPr>
        <p:spPr>
          <a:xfrm>
            <a:off x="2754313" y="533400"/>
            <a:ext cx="4727575" cy="2660650"/>
          </a:xfrm>
          <a:ln/>
        </p:spPr>
      </p:sp>
      <p:sp>
        <p:nvSpPr>
          <p:cNvPr id="30724" name="Rectangle 3"/>
          <p:cNvSpPr>
            <a:spLocks noGrp="1" noChangeArrowheads="1"/>
          </p:cNvSpPr>
          <p:nvPr>
            <p:ph type="body" idx="1"/>
          </p:nvPr>
        </p:nvSpPr>
        <p:spPr>
          <a:noFill/>
          <a:ln/>
        </p:spPr>
        <p:txBody>
          <a:bodyPr/>
          <a:lstStyle/>
          <a:p>
            <a:endParaRPr lang="zh-TW"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00BA446B-5604-4040-A045-4222A83BEC02}" type="slidenum">
              <a:rPr lang="zh-TW" altLang="en-US" smtClean="0"/>
              <a:pPr/>
              <a:t>64</a:t>
            </a:fld>
            <a:endParaRPr lang="en-US" altLang="zh-TW" smtClean="0"/>
          </a:p>
        </p:txBody>
      </p:sp>
      <p:sp>
        <p:nvSpPr>
          <p:cNvPr id="31747" name="Rectangle 2"/>
          <p:cNvSpPr>
            <a:spLocks noGrp="1" noRot="1" noChangeAspect="1" noChangeArrowheads="1" noTextEdit="1"/>
          </p:cNvSpPr>
          <p:nvPr>
            <p:ph type="sldImg"/>
          </p:nvPr>
        </p:nvSpPr>
        <p:spPr>
          <a:xfrm>
            <a:off x="2751138" y="531813"/>
            <a:ext cx="4732337" cy="2662237"/>
          </a:xfrm>
          <a:ln/>
        </p:spPr>
      </p:sp>
      <p:sp>
        <p:nvSpPr>
          <p:cNvPr id="31748" name="Rectangle 3"/>
          <p:cNvSpPr>
            <a:spLocks noGrp="1" noChangeArrowheads="1"/>
          </p:cNvSpPr>
          <p:nvPr>
            <p:ph type="body" idx="1"/>
          </p:nvPr>
        </p:nvSpPr>
        <p:spPr>
          <a:noFill/>
          <a:ln/>
        </p:spPr>
        <p:txBody>
          <a:bodyPr/>
          <a:lstStyle/>
          <a:p>
            <a:endParaRPr lang="zh-TW"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33363" indent="-233363">
              <a:spcBef>
                <a:spcPts val="600"/>
              </a:spcBef>
              <a:buBlip>
                <a:blip r:embed="rId3"/>
              </a:buBlip>
            </a:pPr>
            <a:r>
              <a:rPr lang="en-US" b="0" dirty="0" smtClean="0">
                <a:latin typeface="Trebuchet MS" pitchFamily="34" charset="0"/>
              </a:rPr>
              <a:t>High Sensitivity: 218HS/hr1148 5h16m</a:t>
            </a:r>
          </a:p>
          <a:p>
            <a:pPr marL="233363" indent="-233363">
              <a:spcBef>
                <a:spcPts val="600"/>
              </a:spcBef>
              <a:buBlip>
                <a:blip r:embed="rId3"/>
              </a:buBlip>
            </a:pPr>
            <a:r>
              <a:rPr lang="en-US" b="0" dirty="0" smtClean="0">
                <a:latin typeface="Trebuchet MS" pitchFamily="34" charset="0"/>
              </a:rPr>
              <a:t>High Throughput: 428HS/hr1148 2h41m</a:t>
            </a:r>
          </a:p>
          <a:p>
            <a:endParaRPr lang="en-US" dirty="0"/>
          </a:p>
        </p:txBody>
      </p:sp>
      <p:sp>
        <p:nvSpPr>
          <p:cNvPr id="4" name="Slide Number Placeholder 3"/>
          <p:cNvSpPr>
            <a:spLocks noGrp="1"/>
          </p:cNvSpPr>
          <p:nvPr>
            <p:ph type="sldNum" sz="quarter" idx="10"/>
          </p:nvPr>
        </p:nvSpPr>
        <p:spPr/>
        <p:txBody>
          <a:bodyPr/>
          <a:lstStyle/>
          <a:p>
            <a:fld id="{048DB30C-12ED-4912-82AF-40403BC62F2D}" type="slidenum">
              <a:rPr lang="zh-TW" altLang="en-US" smtClean="0"/>
              <a:pPr/>
              <a:t>69</a:t>
            </a:fld>
            <a:endParaRPr lang="en-US" altLang="zh-TW"/>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33363" indent="-233363">
              <a:spcBef>
                <a:spcPts val="600"/>
              </a:spcBef>
              <a:buBlip>
                <a:blip r:embed="rId3"/>
              </a:buBlip>
            </a:pPr>
            <a:r>
              <a:rPr lang="en-US" b="0" dirty="0" smtClean="0">
                <a:latin typeface="Trebuchet MS" pitchFamily="34" charset="0"/>
              </a:rPr>
              <a:t>High Sensitivity: 218HS/hr1148 5h16m</a:t>
            </a:r>
          </a:p>
          <a:p>
            <a:pPr marL="233363" indent="-233363">
              <a:spcBef>
                <a:spcPts val="600"/>
              </a:spcBef>
              <a:buBlip>
                <a:blip r:embed="rId3"/>
              </a:buBlip>
            </a:pPr>
            <a:r>
              <a:rPr lang="en-US" b="0" dirty="0" smtClean="0">
                <a:latin typeface="Trebuchet MS" pitchFamily="34" charset="0"/>
              </a:rPr>
              <a:t>High Throughput: 428HS/hr1148 2h41m</a:t>
            </a:r>
          </a:p>
          <a:p>
            <a:endParaRPr lang="en-US" dirty="0"/>
          </a:p>
        </p:txBody>
      </p:sp>
      <p:sp>
        <p:nvSpPr>
          <p:cNvPr id="4" name="Slide Number Placeholder 3"/>
          <p:cNvSpPr>
            <a:spLocks noGrp="1"/>
          </p:cNvSpPr>
          <p:nvPr>
            <p:ph type="sldNum" sz="quarter" idx="10"/>
          </p:nvPr>
        </p:nvSpPr>
        <p:spPr/>
        <p:txBody>
          <a:bodyPr/>
          <a:lstStyle/>
          <a:p>
            <a:fld id="{048DB30C-12ED-4912-82AF-40403BC62F2D}" type="slidenum">
              <a:rPr lang="zh-TW" altLang="en-US" smtClean="0"/>
              <a:pPr/>
              <a:t>70</a:t>
            </a:fld>
            <a:endParaRPr lang="en-US" altLang="zh-TW"/>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8A7131-A2BD-447F-A8D9-21C96E2FAA5F}" type="slidenum">
              <a:rPr lang="zh-TW" altLang="en-US"/>
              <a:pPr/>
              <a:t>75</a:t>
            </a:fld>
            <a:endParaRPr lang="en-US" altLang="zh-TW"/>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p:txBody>
          <a:bodyPr/>
          <a:lstStyle/>
          <a:p>
            <a:pPr>
              <a:defRPr/>
            </a:pPr>
            <a:fld id="{6879B6DB-7DA9-4531-A37D-B1128BBFFF0D}" type="slidenum">
              <a:rPr lang="zh-TW" altLang="en-US" smtClean="0"/>
              <a:pPr>
                <a:defRPr/>
              </a:pPr>
              <a:t>3</a:t>
            </a:fld>
            <a:endParaRPr lang="en-US" altLang="zh-TW" smtClean="0"/>
          </a:p>
        </p:txBody>
      </p:sp>
      <p:sp>
        <p:nvSpPr>
          <p:cNvPr id="31747" name="Rectangle 2"/>
          <p:cNvSpPr>
            <a:spLocks noGrp="1" noRot="1" noChangeAspect="1" noChangeArrowheads="1" noTextEdit="1"/>
          </p:cNvSpPr>
          <p:nvPr>
            <p:ph type="sldImg"/>
          </p:nvPr>
        </p:nvSpPr>
        <p:spPr>
          <a:xfrm>
            <a:off x="2755900" y="534988"/>
            <a:ext cx="4729163" cy="2660650"/>
          </a:xfrm>
          <a:ln/>
        </p:spPr>
      </p:sp>
      <p:sp>
        <p:nvSpPr>
          <p:cNvPr id="31748" name="Rectangle 3"/>
          <p:cNvSpPr>
            <a:spLocks noGrp="1" noChangeArrowheads="1"/>
          </p:cNvSpPr>
          <p:nvPr>
            <p:ph type="body" idx="1"/>
          </p:nvPr>
        </p:nvSpPr>
        <p:spPr>
          <a:xfrm>
            <a:off x="1364005" y="3371810"/>
            <a:ext cx="7506603" cy="3192318"/>
          </a:xfrm>
          <a:noFill/>
          <a:ln/>
        </p:spPr>
        <p:txBody>
          <a:bodyPr/>
          <a:lstStyle/>
          <a:p>
            <a:pPr eaLnBrk="1" hangingPunct="1"/>
            <a:endParaRPr lang="zh-TW" altLang="en-US"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39122B-BC02-4D10-9715-A4B326326CBC}" type="slidenum">
              <a:rPr lang="zh-TW" altLang="en-US"/>
              <a:pPr/>
              <a:t>77</a:t>
            </a:fld>
            <a:endParaRPr lang="en-US" altLang="zh-TW"/>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CA4E0A-13D4-41EA-911F-7492CBDAD224}" type="slidenum">
              <a:rPr lang="zh-TW" altLang="en-US"/>
              <a:pPr/>
              <a:t>78</a:t>
            </a:fld>
            <a:endParaRPr lang="en-US" altLang="zh-TW"/>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637F2F-3A2A-4A16-AE05-EEB222C0054C}" type="slidenum">
              <a:rPr lang="zh-TW" altLang="en-US"/>
              <a:pPr/>
              <a:t>79</a:t>
            </a:fld>
            <a:endParaRPr lang="en-US" altLang="zh-TW"/>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zh-TW"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BDAC58-82E8-45CC-9125-200A89C3C0AC}" type="slidenum">
              <a:rPr lang="zh-TW" altLang="en-US"/>
              <a:pPr/>
              <a:t>80</a:t>
            </a:fld>
            <a:endParaRPr lang="en-US" altLang="zh-TW"/>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FF35AF-85C9-446C-BC32-785EC5BC092C}" type="slidenum">
              <a:rPr lang="zh-TW" altLang="en-US"/>
              <a:pPr/>
              <a:t>81</a:t>
            </a:fld>
            <a:endParaRPr lang="en-US" altLang="zh-TW"/>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endParaRPr lang="zh-TW"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BF558E-99A6-472A-AF95-802CFFF11F85}" type="slidenum">
              <a:rPr lang="zh-TW" altLang="en-US"/>
              <a:pPr/>
              <a:t>82</a:t>
            </a:fld>
            <a:endParaRPr lang="en-US" altLang="zh-TW"/>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p:txBody>
          <a:bodyPr/>
          <a:lstStyle/>
          <a:p>
            <a:endParaRPr lang="zh-TW"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9E337E-F2DD-457A-8B62-96BD6AFB1F50}" type="slidenum">
              <a:rPr lang="zh-TW" altLang="en-US"/>
              <a:pPr/>
              <a:t>83</a:t>
            </a:fld>
            <a:endParaRPr lang="en-US" altLang="zh-TW"/>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endParaRPr lang="zh-TW"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5024E4-870E-49BB-BD46-CBBDAD0F462C}" type="slidenum">
              <a:rPr lang="zh-TW" altLang="en-US"/>
              <a:pPr/>
              <a:t>84</a:t>
            </a:fld>
            <a:endParaRPr lang="en-US" altLang="zh-TW"/>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xfrm>
            <a:off x="2751138" y="531813"/>
            <a:ext cx="4732337" cy="2662237"/>
          </a:xfrm>
          <a:ln/>
        </p:spPr>
      </p:sp>
      <p:sp>
        <p:nvSpPr>
          <p:cNvPr id="32771" name="Rectangle 3"/>
          <p:cNvSpPr>
            <a:spLocks noGrp="1" noChangeArrowheads="1"/>
          </p:cNvSpPr>
          <p:nvPr>
            <p:ph type="body" idx="1"/>
          </p:nvPr>
        </p:nvSpPr>
        <p:spPr>
          <a:xfrm>
            <a:off x="1025292" y="3372911"/>
            <a:ext cx="8184029" cy="3194519"/>
          </a:xfrm>
          <a:noFill/>
          <a:ln/>
        </p:spPr>
        <p:txBody>
          <a:bodyPr/>
          <a:lstStyle/>
          <a:p>
            <a:pPr eaLnBrk="1" hangingPunct="1"/>
            <a:endParaRPr lang="zh-TW" alt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p:txBody>
          <a:bodyPr/>
          <a:lstStyle/>
          <a:p>
            <a:pPr>
              <a:defRPr/>
            </a:pPr>
            <a:fld id="{04935BE2-2179-45DA-AFCC-24D9FD1125D0}" type="slidenum">
              <a:rPr lang="zh-TW" altLang="en-US" smtClean="0"/>
              <a:pPr>
                <a:defRPr/>
              </a:pPr>
              <a:t>7</a:t>
            </a:fld>
            <a:endParaRPr lang="en-US" altLang="zh-TW" smtClean="0"/>
          </a:p>
        </p:txBody>
      </p:sp>
      <p:sp>
        <p:nvSpPr>
          <p:cNvPr id="33795" name="Rectangle 2"/>
          <p:cNvSpPr>
            <a:spLocks noGrp="1" noRot="1" noChangeAspect="1" noChangeArrowheads="1" noTextEdit="1"/>
          </p:cNvSpPr>
          <p:nvPr>
            <p:ph type="sldImg"/>
          </p:nvPr>
        </p:nvSpPr>
        <p:spPr>
          <a:xfrm>
            <a:off x="2754313" y="534988"/>
            <a:ext cx="4727575" cy="2659062"/>
          </a:xfrm>
          <a:ln/>
        </p:spPr>
      </p:sp>
      <p:sp>
        <p:nvSpPr>
          <p:cNvPr id="33796" name="Rectangle 3"/>
          <p:cNvSpPr>
            <a:spLocks noGrp="1" noChangeArrowheads="1"/>
          </p:cNvSpPr>
          <p:nvPr>
            <p:ph type="body" idx="1"/>
          </p:nvPr>
        </p:nvSpPr>
        <p:spPr>
          <a:xfrm>
            <a:off x="1361717" y="3371810"/>
            <a:ext cx="7511181" cy="3193418"/>
          </a:xfrm>
          <a:noFill/>
          <a:ln/>
        </p:spPr>
        <p:txBody>
          <a:bodyPr lIns="94881" tIns="47440" rIns="94881" bIns="47440"/>
          <a:lstStyle/>
          <a:p>
            <a:pPr eaLnBrk="1" hangingPunct="1"/>
            <a:endParaRPr lang="zh-TW" alt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Rectangle 10"/>
          <p:cNvSpPr>
            <a:spLocks noGrp="1" noChangeArrowheads="1"/>
          </p:cNvSpPr>
          <p:nvPr>
            <p:ph type="dt" sz="quarter" idx="1"/>
          </p:nvPr>
        </p:nvSpPr>
        <p:spPr/>
        <p:txBody>
          <a:bodyPr/>
          <a:lstStyle/>
          <a:p>
            <a:pPr defTabSz="1062683">
              <a:defRPr/>
            </a:pPr>
            <a:fld id="{A4BEBD37-3859-434D-9071-0C1AE37106CD}" type="datetime8">
              <a:rPr lang="en-US">
                <a:cs typeface="Arial" charset="0"/>
              </a:rPr>
              <a:pPr defTabSz="1062683">
                <a:defRPr/>
              </a:pPr>
              <a:t>10/24/2017 9:49 AM</a:t>
            </a:fld>
            <a:endParaRPr lang="en-US" dirty="0">
              <a:cs typeface="Arial" charset="0"/>
            </a:endParaRPr>
          </a:p>
        </p:txBody>
      </p:sp>
      <p:sp>
        <p:nvSpPr>
          <p:cNvPr id="34819" name="Rectangle 2"/>
          <p:cNvSpPr>
            <a:spLocks noGrp="1" noRot="1" noChangeAspect="1" noChangeArrowheads="1" noTextEdit="1"/>
          </p:cNvSpPr>
          <p:nvPr>
            <p:ph type="sldImg"/>
          </p:nvPr>
        </p:nvSpPr>
        <p:spPr>
          <a:xfrm>
            <a:off x="2413000" y="336550"/>
            <a:ext cx="5411788" cy="3043238"/>
          </a:xfrm>
          <a:ln/>
        </p:spPr>
      </p:sp>
      <p:sp>
        <p:nvSpPr>
          <p:cNvPr id="34820" name="Rectangle 3"/>
          <p:cNvSpPr>
            <a:spLocks noGrp="1" noChangeArrowheads="1"/>
          </p:cNvSpPr>
          <p:nvPr>
            <p:ph type="body" idx="1"/>
          </p:nvPr>
        </p:nvSpPr>
        <p:spPr>
          <a:noFill/>
          <a:ln/>
        </p:spPr>
        <p:txBody>
          <a:bodyPr/>
          <a:lstStyle/>
          <a:p>
            <a:pPr eaLnBrk="1" hangingPunct="1">
              <a:spcBef>
                <a:spcPct val="0"/>
              </a:spcBef>
            </a:pPr>
            <a:endParaRPr lang="en-GB" altLang="zh-TW"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3C6A95C4-7830-4FC4-B16C-4D3873D9B933}" type="slidenum">
              <a:rPr lang="zh-CN" altLang="en-US"/>
              <a:pPr/>
              <a:t>34</a:t>
            </a:fld>
            <a:endParaRPr lang="en-US" altLang="zh-CN"/>
          </a:p>
        </p:txBody>
      </p:sp>
      <p:sp>
        <p:nvSpPr>
          <p:cNvPr id="60419" name="Rectangle 2"/>
          <p:cNvSpPr>
            <a:spLocks noGrp="1" noRot="1" noChangeAspect="1" noChangeArrowheads="1" noTextEdit="1"/>
          </p:cNvSpPr>
          <p:nvPr>
            <p:ph type="sldImg"/>
          </p:nvPr>
        </p:nvSpPr>
        <p:spPr>
          <a:xfrm>
            <a:off x="2751138" y="533400"/>
            <a:ext cx="4732337" cy="2662238"/>
          </a:xfrm>
          <a:ln/>
        </p:spPr>
      </p:sp>
      <p:sp>
        <p:nvSpPr>
          <p:cNvPr id="60420" name="Rectangle 3"/>
          <p:cNvSpPr>
            <a:spLocks noGrp="1" noChangeArrowheads="1"/>
          </p:cNvSpPr>
          <p:nvPr>
            <p:ph type="body" idx="1"/>
          </p:nvPr>
        </p:nvSpPr>
        <p:spPr>
          <a:noFill/>
          <a:ln/>
        </p:spPr>
        <p:txBody>
          <a:bodyPr/>
          <a:lstStyle/>
          <a:p>
            <a:endParaRPr lang="zh-TW" altLang="zh-TW"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16B09BC5-6367-4326-B981-264D50D3574E}" type="slidenum">
              <a:rPr lang="zh-TW" altLang="en-US" smtClean="0"/>
              <a:pPr/>
              <a:t>42</a:t>
            </a:fld>
            <a:endParaRPr lang="en-US" altLang="zh-TW" smtClean="0"/>
          </a:p>
        </p:txBody>
      </p:sp>
      <p:sp>
        <p:nvSpPr>
          <p:cNvPr id="15363" name="Rectangle 2"/>
          <p:cNvSpPr>
            <a:spLocks noGrp="1" noRot="1" noChangeAspect="1" noChangeArrowheads="1" noTextEdit="1"/>
          </p:cNvSpPr>
          <p:nvPr>
            <p:ph type="sldImg"/>
          </p:nvPr>
        </p:nvSpPr>
        <p:spPr>
          <a:xfrm>
            <a:off x="2752725" y="533400"/>
            <a:ext cx="4729163" cy="2660650"/>
          </a:xfrm>
          <a:ln/>
        </p:spPr>
      </p:sp>
      <p:sp>
        <p:nvSpPr>
          <p:cNvPr id="15364" name="Rectangle 3"/>
          <p:cNvSpPr>
            <a:spLocks noGrp="1" noChangeArrowheads="1"/>
          </p:cNvSpPr>
          <p:nvPr>
            <p:ph type="body" idx="1"/>
          </p:nvPr>
        </p:nvSpPr>
        <p:spPr>
          <a:noFill/>
          <a:ln/>
        </p:spPr>
        <p:txBody>
          <a:bodyPr/>
          <a:lstStyle/>
          <a:p>
            <a:pPr eaLnBrk="1" hangingPunct="1"/>
            <a:endParaRPr lang="en-US" smtClean="0">
              <a:latin typeface="Arial" charset="0"/>
              <a:ea typeface="新細明體" charset="-12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D6467A2F-127E-45FA-908F-8BDC67DB76B3}" type="slidenum">
              <a:rPr lang="zh-TW" altLang="en-US" smtClean="0"/>
              <a:pPr/>
              <a:t>43</a:t>
            </a:fld>
            <a:endParaRPr lang="en-US" altLang="zh-TW" smtClean="0"/>
          </a:p>
        </p:txBody>
      </p:sp>
      <p:sp>
        <p:nvSpPr>
          <p:cNvPr id="16387" name="Rectangle 2"/>
          <p:cNvSpPr>
            <a:spLocks noGrp="1" noRot="1" noChangeAspect="1" noChangeArrowheads="1" noTextEdit="1"/>
          </p:cNvSpPr>
          <p:nvPr>
            <p:ph type="sldImg"/>
          </p:nvPr>
        </p:nvSpPr>
        <p:spPr>
          <a:xfrm>
            <a:off x="2752725" y="533400"/>
            <a:ext cx="4729163" cy="2660650"/>
          </a:xfrm>
          <a:ln/>
        </p:spPr>
      </p:sp>
      <p:sp>
        <p:nvSpPr>
          <p:cNvPr id="16388" name="Rectangle 3"/>
          <p:cNvSpPr>
            <a:spLocks noGrp="1" noChangeArrowheads="1"/>
          </p:cNvSpPr>
          <p:nvPr>
            <p:ph type="body" idx="1"/>
          </p:nvPr>
        </p:nvSpPr>
        <p:spPr>
          <a:noFill/>
          <a:ln/>
        </p:spPr>
        <p:txBody>
          <a:bodyPr/>
          <a:lstStyle/>
          <a:p>
            <a:pPr eaLnBrk="1" hangingPunct="1"/>
            <a:endParaRPr lang="en-US" smtClean="0">
              <a:latin typeface="Arial" charset="0"/>
              <a:ea typeface="新細明體" charset="-12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4417A15C-BF71-4A09-BCB4-C81506746CC8}" type="slidenum">
              <a:rPr lang="zh-TW" altLang="en-US" smtClean="0"/>
              <a:pPr/>
              <a:t>44</a:t>
            </a:fld>
            <a:endParaRPr lang="en-US" altLang="zh-TW" smtClean="0"/>
          </a:p>
        </p:txBody>
      </p:sp>
      <p:sp>
        <p:nvSpPr>
          <p:cNvPr id="17411" name="Rectangle 2"/>
          <p:cNvSpPr>
            <a:spLocks noGrp="1" noRot="1" noChangeAspect="1" noChangeArrowheads="1" noTextEdit="1"/>
          </p:cNvSpPr>
          <p:nvPr>
            <p:ph type="sldImg"/>
          </p:nvPr>
        </p:nvSpPr>
        <p:spPr>
          <a:xfrm>
            <a:off x="2752725" y="533400"/>
            <a:ext cx="4729163" cy="2660650"/>
          </a:xfrm>
          <a:ln/>
        </p:spPr>
      </p:sp>
      <p:sp>
        <p:nvSpPr>
          <p:cNvPr id="17412" name="Rectangle 3"/>
          <p:cNvSpPr>
            <a:spLocks noGrp="1" noChangeArrowheads="1"/>
          </p:cNvSpPr>
          <p:nvPr>
            <p:ph type="body" idx="1"/>
          </p:nvPr>
        </p:nvSpPr>
        <p:spPr>
          <a:noFill/>
          <a:ln/>
        </p:spPr>
        <p:txBody>
          <a:bodyPr/>
          <a:lstStyle/>
          <a:p>
            <a:pPr eaLnBrk="1" hangingPunct="1"/>
            <a:endParaRPr lang="en-US" smtClean="0">
              <a:latin typeface="Arial" charset="0"/>
              <a:ea typeface="新細明體" charset="-12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標題 1"/>
          <p:cNvSpPr>
            <a:spLocks noGrp="1"/>
          </p:cNvSpPr>
          <p:nvPr>
            <p:ph type="ctrTitle" hasCustomPrompt="1"/>
          </p:nvPr>
        </p:nvSpPr>
        <p:spPr>
          <a:xfrm>
            <a:off x="736600" y="1254919"/>
            <a:ext cx="7772400" cy="1102519"/>
          </a:xfrm>
          <a:prstGeom prst="rect">
            <a:avLst/>
          </a:prstGeom>
        </p:spPr>
        <p:txBody>
          <a:bodyPr anchor="t"/>
          <a:lstStyle>
            <a:lvl1pPr>
              <a:defRPr sz="3200" b="1">
                <a:solidFill>
                  <a:schemeClr val="tx1"/>
                </a:solidFill>
                <a:latin typeface="Trebuchet MS" pitchFamily="34" charset="0"/>
              </a:defRPr>
            </a:lvl1pPr>
          </a:lstStyle>
          <a:p>
            <a:r>
              <a:rPr lang="en-US" altLang="zh-TW" dirty="0" smtClean="0"/>
              <a:t>Title</a:t>
            </a:r>
            <a:endParaRPr lang="zh-TW" altLang="en-US" dirty="0"/>
          </a:p>
        </p:txBody>
      </p:sp>
      <p:sp>
        <p:nvSpPr>
          <p:cNvPr id="3" name="副標題 2"/>
          <p:cNvSpPr>
            <a:spLocks noGrp="1"/>
          </p:cNvSpPr>
          <p:nvPr>
            <p:ph type="subTitle" idx="1" hasCustomPrompt="1"/>
          </p:nvPr>
        </p:nvSpPr>
        <p:spPr>
          <a:xfrm>
            <a:off x="1371600" y="2819400"/>
            <a:ext cx="6400800" cy="1314450"/>
          </a:xfrm>
          <a:prstGeom prst="rect">
            <a:avLst/>
          </a:prstGeom>
        </p:spPr>
        <p:txBody>
          <a:bodyPr anchor="t"/>
          <a:lstStyle>
            <a:lvl1pPr marL="0" indent="0" algn="ctr">
              <a:buNone/>
              <a:defRPr sz="2000" b="1" i="1">
                <a:latin typeface="Trebuchet MS"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TW" dirty="0" smtClean="0"/>
              <a:t>Sub title</a:t>
            </a:r>
            <a:endParaRPr lang="zh-TW" altLang="en-US" dirty="0"/>
          </a:p>
        </p:txBody>
      </p:sp>
      <p:sp>
        <p:nvSpPr>
          <p:cNvPr id="8" name="Text Placeholder 7"/>
          <p:cNvSpPr>
            <a:spLocks noGrp="1"/>
          </p:cNvSpPr>
          <p:nvPr>
            <p:ph type="body" sz="quarter" idx="10" hasCustomPrompt="1"/>
          </p:nvPr>
        </p:nvSpPr>
        <p:spPr>
          <a:xfrm>
            <a:off x="6400800" y="4486275"/>
            <a:ext cx="2527300" cy="323850"/>
          </a:xfrm>
          <a:prstGeom prst="rect">
            <a:avLst/>
          </a:prstGeom>
        </p:spPr>
        <p:txBody>
          <a:bodyPr/>
          <a:lstStyle>
            <a:lvl1pPr algn="r">
              <a:buFontTx/>
              <a:buNone/>
              <a:defRPr sz="1400" b="1">
                <a:latin typeface="Trebuchet MS" pitchFamily="34" charset="0"/>
              </a:defRPr>
            </a:lvl1pPr>
            <a:lvl2pPr>
              <a:buFontTx/>
              <a:buNone/>
              <a:defRPr sz="1000"/>
            </a:lvl2pPr>
            <a:lvl3pPr>
              <a:buFontTx/>
              <a:buNone/>
              <a:defRPr sz="1000"/>
            </a:lvl3pPr>
            <a:lvl4pPr>
              <a:buFontTx/>
              <a:buNone/>
              <a:defRPr sz="1000"/>
            </a:lvl4pPr>
            <a:lvl5pPr>
              <a:buFontTx/>
              <a:buNone/>
              <a:defRPr sz="1000"/>
            </a:lvl5pPr>
          </a:lstStyle>
          <a:p>
            <a:pPr lvl="0"/>
            <a:r>
              <a:rPr lang="en-US" dirty="0" smtClean="0"/>
              <a:t>Date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457200" y="205979"/>
            <a:ext cx="8229600" cy="4388644"/>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標題及圖表或組織圖">
    <p:spTree>
      <p:nvGrpSpPr>
        <p:cNvPr id="1" name=""/>
        <p:cNvGrpSpPr/>
        <p:nvPr/>
      </p:nvGrpSpPr>
      <p:grpSpPr>
        <a:xfrm>
          <a:off x="0" y="0"/>
          <a:ext cx="0" cy="0"/>
          <a:chOff x="0" y="0"/>
          <a:chExt cx="0" cy="0"/>
        </a:xfrm>
      </p:grpSpPr>
      <p:sp>
        <p:nvSpPr>
          <p:cNvPr id="2" name="標題 1"/>
          <p:cNvSpPr>
            <a:spLocks noGrp="1"/>
          </p:cNvSpPr>
          <p:nvPr>
            <p:ph type="title"/>
          </p:nvPr>
        </p:nvSpPr>
        <p:spPr>
          <a:xfrm>
            <a:off x="457200" y="205978"/>
            <a:ext cx="8229600" cy="857250"/>
          </a:xfrm>
          <a:prstGeom prst="rect">
            <a:avLst/>
          </a:prstGeom>
        </p:spPr>
        <p:txBody>
          <a:bodyPr/>
          <a:lstStyle/>
          <a:p>
            <a:r>
              <a:rPr lang="zh-TW" altLang="en-US" smtClean="0"/>
              <a:t>按一下以編輯母片標題樣式</a:t>
            </a:r>
            <a:endParaRPr lang="zh-TW" altLang="en-US"/>
          </a:p>
        </p:txBody>
      </p:sp>
      <p:sp>
        <p:nvSpPr>
          <p:cNvPr id="3" name="SmartArt 版面配置區 2"/>
          <p:cNvSpPr>
            <a:spLocks noGrp="1"/>
          </p:cNvSpPr>
          <p:nvPr>
            <p:ph type="dgm" idx="1"/>
          </p:nvPr>
        </p:nvSpPr>
        <p:spPr>
          <a:xfrm>
            <a:off x="457200" y="1200151"/>
            <a:ext cx="8229600" cy="3394472"/>
          </a:xfrm>
          <a:prstGeom prst="rect">
            <a:avLst/>
          </a:prstGeom>
        </p:spPr>
        <p:txBody>
          <a:bodyPr/>
          <a:lstStyle/>
          <a:p>
            <a:pPr lvl="0"/>
            <a:endParaRPr lang="zh-TW" alt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sp>
        <p:nvSpPr>
          <p:cNvPr id="2" name="標題 1"/>
          <p:cNvSpPr>
            <a:spLocks noGrp="1"/>
          </p:cNvSpPr>
          <p:nvPr>
            <p:ph type="ctrTitle" hasCustomPrompt="1"/>
          </p:nvPr>
        </p:nvSpPr>
        <p:spPr>
          <a:xfrm>
            <a:off x="736600" y="1254920"/>
            <a:ext cx="7772400" cy="1102519"/>
          </a:xfrm>
          <a:prstGeom prst="rect">
            <a:avLst/>
          </a:prstGeom>
        </p:spPr>
        <p:txBody>
          <a:bodyPr anchor="t"/>
          <a:lstStyle>
            <a:lvl1pPr>
              <a:defRPr sz="4000" b="1">
                <a:latin typeface="Trebuchet MS" pitchFamily="34" charset="0"/>
              </a:defRPr>
            </a:lvl1pPr>
          </a:lstStyle>
          <a:p>
            <a:r>
              <a:rPr lang="en-US" altLang="zh-TW" dirty="0" smtClean="0"/>
              <a:t>Title</a:t>
            </a:r>
            <a:endParaRPr lang="zh-TW" altLang="en-US" dirty="0"/>
          </a:p>
        </p:txBody>
      </p:sp>
      <p:sp>
        <p:nvSpPr>
          <p:cNvPr id="3" name="副標題 2"/>
          <p:cNvSpPr>
            <a:spLocks noGrp="1"/>
          </p:cNvSpPr>
          <p:nvPr>
            <p:ph type="subTitle" idx="1" hasCustomPrompt="1"/>
          </p:nvPr>
        </p:nvSpPr>
        <p:spPr>
          <a:xfrm>
            <a:off x="1371600" y="2819400"/>
            <a:ext cx="6400800" cy="1314450"/>
          </a:xfrm>
          <a:prstGeom prst="rect">
            <a:avLst/>
          </a:prstGeom>
        </p:spPr>
        <p:txBody>
          <a:bodyPr anchor="t"/>
          <a:lstStyle>
            <a:lvl1pPr marL="0" indent="0" algn="ctr">
              <a:buNone/>
              <a:defRPr sz="2800" b="1" i="1">
                <a:latin typeface="Trebuchet MS"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TW" dirty="0" smtClean="0"/>
              <a:t>Sub title</a:t>
            </a:r>
            <a:endParaRPr lang="zh-TW" altLang="en-US" dirty="0"/>
          </a:p>
        </p:txBody>
      </p:sp>
      <p:sp>
        <p:nvSpPr>
          <p:cNvPr id="8" name="Text Placeholder 7"/>
          <p:cNvSpPr>
            <a:spLocks noGrp="1"/>
          </p:cNvSpPr>
          <p:nvPr>
            <p:ph type="body" sz="quarter" idx="10" hasCustomPrompt="1"/>
          </p:nvPr>
        </p:nvSpPr>
        <p:spPr>
          <a:xfrm>
            <a:off x="6400800" y="4486275"/>
            <a:ext cx="2527300" cy="323850"/>
          </a:xfrm>
          <a:prstGeom prst="rect">
            <a:avLst/>
          </a:prstGeom>
        </p:spPr>
        <p:txBody>
          <a:bodyPr/>
          <a:lstStyle>
            <a:lvl1pPr algn="r">
              <a:buFontTx/>
              <a:buNone/>
              <a:defRPr sz="1800" b="1">
                <a:latin typeface="Trebuchet MS" pitchFamily="34" charset="0"/>
              </a:defRPr>
            </a:lvl1pPr>
            <a:lvl2pPr>
              <a:buFontTx/>
              <a:buNone/>
              <a:defRPr sz="1000"/>
            </a:lvl2pPr>
            <a:lvl3pPr>
              <a:buFontTx/>
              <a:buNone/>
              <a:defRPr sz="1000"/>
            </a:lvl3pPr>
            <a:lvl4pPr>
              <a:buFontTx/>
              <a:buNone/>
              <a:defRPr sz="1000"/>
            </a:lvl4pPr>
            <a:lvl5pPr>
              <a:buFontTx/>
              <a:buNone/>
              <a:defRPr sz="1000"/>
            </a:lvl5pPr>
          </a:lstStyle>
          <a:p>
            <a:pPr lvl="0"/>
            <a:r>
              <a:rPr lang="en-US" dirty="0" smtClean="0"/>
              <a:t>Date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17" name="內容版面配置區 2"/>
          <p:cNvSpPr>
            <a:spLocks noGrp="1"/>
          </p:cNvSpPr>
          <p:nvPr>
            <p:ph idx="1"/>
          </p:nvPr>
        </p:nvSpPr>
        <p:spPr>
          <a:xfrm>
            <a:off x="1097318" y="1157288"/>
            <a:ext cx="6907577" cy="3371850"/>
          </a:xfrm>
          <a:prstGeom prst="rect">
            <a:avLst/>
          </a:prstGeom>
        </p:spPr>
        <p:txBody>
          <a:bodyPr/>
          <a:lstStyle>
            <a:lvl1pPr>
              <a:lnSpc>
                <a:spcPct val="200000"/>
              </a:lnSpc>
              <a:spcBef>
                <a:spcPts val="600"/>
              </a:spcBef>
              <a:buFontTx/>
              <a:buBlip>
                <a:blip r:embed="rId2"/>
              </a:buBlip>
              <a:defRPr sz="1600" b="1" baseline="0">
                <a:latin typeface="Trebuchet MS" pitchFamily="34" charset="0"/>
              </a:defRPr>
            </a:lvl1pPr>
            <a:lvl2pPr>
              <a:lnSpc>
                <a:spcPct val="100000"/>
              </a:lnSpc>
              <a:spcBef>
                <a:spcPts val="600"/>
              </a:spcBef>
              <a:buFont typeface="Symbol" pitchFamily="18" charset="2"/>
              <a:buChar char=""/>
              <a:defRPr sz="1400">
                <a:latin typeface="Trebuchet MS" pitchFamily="34" charset="0"/>
              </a:defRPr>
            </a:lvl2pPr>
            <a:lvl3pPr>
              <a:lnSpc>
                <a:spcPct val="100000"/>
              </a:lnSpc>
              <a:spcBef>
                <a:spcPts val="600"/>
              </a:spcBef>
              <a:defRPr sz="1200">
                <a:latin typeface="Trebuchet MS" pitchFamily="34" charset="0"/>
              </a:defRPr>
            </a:lvl3pPr>
            <a:lvl4pPr>
              <a:lnSpc>
                <a:spcPct val="100000"/>
              </a:lnSpc>
              <a:spcBef>
                <a:spcPts val="600"/>
              </a:spcBef>
              <a:buFont typeface="Courier New" pitchFamily="49" charset="0"/>
              <a:buChar char="o"/>
              <a:defRPr sz="1000">
                <a:latin typeface="Trebuchet MS" pitchFamily="34" charset="0"/>
              </a:defRPr>
            </a:lvl4pPr>
            <a:lvl5pPr>
              <a:defRPr>
                <a:latin typeface="Trebuchet MS" pitchFamily="34" charset="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p:txBody>
      </p:sp>
      <p:sp>
        <p:nvSpPr>
          <p:cNvPr id="4" name="標題 1"/>
          <p:cNvSpPr>
            <a:spLocks noGrp="1"/>
          </p:cNvSpPr>
          <p:nvPr>
            <p:ph type="title"/>
          </p:nvPr>
        </p:nvSpPr>
        <p:spPr>
          <a:xfrm>
            <a:off x="91399" y="0"/>
            <a:ext cx="8229600" cy="457200"/>
          </a:xfrm>
          <a:prstGeom prst="rect">
            <a:avLst/>
          </a:prstGeom>
        </p:spPr>
        <p:txBody>
          <a:bodyPr anchor="ctr"/>
          <a:lstStyle>
            <a:lvl1pPr algn="l">
              <a:defRPr sz="2000" b="1">
                <a:solidFill>
                  <a:schemeClr val="tx1"/>
                </a:solidFill>
                <a:effectLst/>
                <a:latin typeface="Trebuchet MS" pitchFamily="34" charset="0"/>
              </a:defRPr>
            </a:lvl1pPr>
          </a:lstStyle>
          <a:p>
            <a:r>
              <a:rPr lang="zh-TW" altLang="en-US" smtClean="0"/>
              <a:t>按一下以編輯母片標題樣式</a:t>
            </a:r>
            <a:endParaRPr lang="zh-TW"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17" name="內容版面配置區 2"/>
          <p:cNvSpPr>
            <a:spLocks noGrp="1"/>
          </p:cNvSpPr>
          <p:nvPr>
            <p:ph idx="1"/>
          </p:nvPr>
        </p:nvSpPr>
        <p:spPr>
          <a:xfrm>
            <a:off x="1097318" y="1157288"/>
            <a:ext cx="6907577" cy="3371850"/>
          </a:xfrm>
          <a:prstGeom prst="rect">
            <a:avLst/>
          </a:prstGeom>
        </p:spPr>
        <p:txBody>
          <a:bodyPr/>
          <a:lstStyle>
            <a:lvl1pPr>
              <a:lnSpc>
                <a:spcPct val="200000"/>
              </a:lnSpc>
              <a:spcBef>
                <a:spcPts val="600"/>
              </a:spcBef>
              <a:buFontTx/>
              <a:buBlip>
                <a:blip r:embed="rId2"/>
              </a:buBlip>
              <a:defRPr sz="1600" b="1" baseline="0">
                <a:latin typeface="Trebuchet MS" pitchFamily="34" charset="0"/>
              </a:defRPr>
            </a:lvl1pPr>
            <a:lvl2pPr>
              <a:lnSpc>
                <a:spcPct val="100000"/>
              </a:lnSpc>
              <a:spcBef>
                <a:spcPts val="600"/>
              </a:spcBef>
              <a:buFont typeface="Symbol" pitchFamily="18" charset="2"/>
              <a:buChar char=""/>
              <a:defRPr sz="1400">
                <a:latin typeface="Trebuchet MS" pitchFamily="34" charset="0"/>
              </a:defRPr>
            </a:lvl2pPr>
            <a:lvl3pPr>
              <a:lnSpc>
                <a:spcPct val="100000"/>
              </a:lnSpc>
              <a:spcBef>
                <a:spcPts val="600"/>
              </a:spcBef>
              <a:defRPr sz="1200">
                <a:latin typeface="Trebuchet MS" pitchFamily="34" charset="0"/>
              </a:defRPr>
            </a:lvl3pPr>
            <a:lvl4pPr>
              <a:lnSpc>
                <a:spcPct val="100000"/>
              </a:lnSpc>
              <a:spcBef>
                <a:spcPts val="600"/>
              </a:spcBef>
              <a:buFont typeface="Courier New" pitchFamily="49" charset="0"/>
              <a:buChar char="o"/>
              <a:defRPr sz="1000">
                <a:latin typeface="Trebuchet MS" pitchFamily="34" charset="0"/>
              </a:defRPr>
            </a:lvl4pPr>
            <a:lvl5pPr>
              <a:defRPr>
                <a:latin typeface="Trebuchet MS" pitchFamily="34" charset="0"/>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p:txBody>
      </p:sp>
      <p:sp>
        <p:nvSpPr>
          <p:cNvPr id="4" name="標題 1"/>
          <p:cNvSpPr>
            <a:spLocks noGrp="1"/>
          </p:cNvSpPr>
          <p:nvPr>
            <p:ph type="title"/>
          </p:nvPr>
        </p:nvSpPr>
        <p:spPr>
          <a:xfrm>
            <a:off x="91399" y="0"/>
            <a:ext cx="8229600" cy="457200"/>
          </a:xfrm>
          <a:prstGeom prst="rect">
            <a:avLst/>
          </a:prstGeom>
        </p:spPr>
        <p:txBody>
          <a:bodyPr anchor="ctr"/>
          <a:lstStyle>
            <a:lvl1pPr algn="l">
              <a:defRPr sz="2000" b="1">
                <a:solidFill>
                  <a:schemeClr val="tx1"/>
                </a:solidFill>
                <a:effectLst/>
                <a:latin typeface="Trebuchet MS" pitchFamily="34" charset="0"/>
              </a:defRPr>
            </a:lvl1pPr>
          </a:lstStyle>
          <a:p>
            <a:r>
              <a:rPr lang="zh-TW" altLang="en-US" smtClean="0"/>
              <a:t>按一下以編輯母片標題樣式</a:t>
            </a:r>
            <a:endParaRPr lang="zh-TW"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區段標題">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722313" y="1967866"/>
            <a:ext cx="7772400" cy="1021556"/>
          </a:xfrm>
          <a:prstGeom prst="rect">
            <a:avLst/>
          </a:prstGeom>
        </p:spPr>
        <p:txBody>
          <a:bodyPr anchor="t"/>
          <a:lstStyle>
            <a:lvl1pPr algn="ctr">
              <a:defRPr sz="3200" b="1" cap="none" baseline="0">
                <a:latin typeface="Trebuchet MS" pitchFamily="34" charset="0"/>
              </a:defRPr>
            </a:lvl1pPr>
          </a:lstStyle>
          <a:p>
            <a:r>
              <a:rPr lang="en-US" altLang="zh-TW" dirty="0" smtClean="0"/>
              <a:t>Section Title</a:t>
            </a:r>
            <a:endParaRPr lang="zh-TW" altLang="en-US" dirty="0"/>
          </a:p>
        </p:txBody>
      </p:sp>
      <p:sp>
        <p:nvSpPr>
          <p:cNvPr id="3" name="Text Placeholder 7"/>
          <p:cNvSpPr>
            <a:spLocks noGrp="1"/>
          </p:cNvSpPr>
          <p:nvPr>
            <p:ph type="body" sz="quarter" idx="10" hasCustomPrompt="1"/>
          </p:nvPr>
        </p:nvSpPr>
        <p:spPr>
          <a:xfrm>
            <a:off x="6400800" y="4486275"/>
            <a:ext cx="2527300" cy="323850"/>
          </a:xfrm>
          <a:prstGeom prst="rect">
            <a:avLst/>
          </a:prstGeom>
        </p:spPr>
        <p:txBody>
          <a:bodyPr/>
          <a:lstStyle>
            <a:lvl1pPr algn="r">
              <a:buFontTx/>
              <a:buNone/>
              <a:defRPr sz="1800" b="1">
                <a:latin typeface="Trebuchet MS" pitchFamily="34" charset="0"/>
              </a:defRPr>
            </a:lvl1pPr>
            <a:lvl2pPr>
              <a:buFontTx/>
              <a:buNone/>
              <a:defRPr sz="1000"/>
            </a:lvl2pPr>
            <a:lvl3pPr>
              <a:buFontTx/>
              <a:buNone/>
              <a:defRPr sz="1000"/>
            </a:lvl3pPr>
            <a:lvl4pPr>
              <a:buFontTx/>
              <a:buNone/>
              <a:defRPr sz="1000"/>
            </a:lvl4pPr>
            <a:lvl5pPr>
              <a:buFontTx/>
              <a:buNone/>
              <a:defRPr sz="1000"/>
            </a:lvl5pPr>
          </a:lstStyle>
          <a:p>
            <a:pPr lvl="0"/>
            <a:r>
              <a:rPr lang="en-US" dirty="0" smtClean="0"/>
              <a:t>Date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內容版面配置區 2"/>
          <p:cNvSpPr>
            <a:spLocks noGrp="1"/>
          </p:cNvSpPr>
          <p:nvPr>
            <p:ph idx="1" hasCustomPrompt="1"/>
          </p:nvPr>
        </p:nvSpPr>
        <p:spPr>
          <a:xfrm>
            <a:off x="1097318" y="1157288"/>
            <a:ext cx="6907577" cy="3371850"/>
          </a:xfrm>
          <a:prstGeom prst="rect">
            <a:avLst/>
          </a:prstGeom>
        </p:spPr>
        <p:txBody>
          <a:bodyPr/>
          <a:lstStyle>
            <a:lvl1pPr>
              <a:lnSpc>
                <a:spcPct val="200000"/>
              </a:lnSpc>
              <a:spcBef>
                <a:spcPts val="600"/>
              </a:spcBef>
              <a:buFontTx/>
              <a:buBlip>
                <a:blip r:embed="rId2"/>
              </a:buBlip>
              <a:defRPr sz="1600" b="1" baseline="0">
                <a:latin typeface="Trebuchet MS" pitchFamily="34" charset="0"/>
              </a:defRPr>
            </a:lvl1pPr>
            <a:lvl2pPr>
              <a:lnSpc>
                <a:spcPct val="100000"/>
              </a:lnSpc>
              <a:spcBef>
                <a:spcPts val="600"/>
              </a:spcBef>
              <a:buFont typeface="Symbol" pitchFamily="18" charset="2"/>
              <a:buChar char=""/>
              <a:defRPr sz="1400">
                <a:latin typeface="Trebuchet MS" pitchFamily="34" charset="0"/>
              </a:defRPr>
            </a:lvl2pPr>
            <a:lvl3pPr>
              <a:lnSpc>
                <a:spcPct val="100000"/>
              </a:lnSpc>
              <a:spcBef>
                <a:spcPts val="600"/>
              </a:spcBef>
              <a:defRPr sz="1200">
                <a:latin typeface="Trebuchet MS" pitchFamily="34" charset="0"/>
              </a:defRPr>
            </a:lvl3pPr>
            <a:lvl4pPr>
              <a:lnSpc>
                <a:spcPct val="100000"/>
              </a:lnSpc>
              <a:spcBef>
                <a:spcPts val="600"/>
              </a:spcBef>
              <a:buFont typeface="Courier New" pitchFamily="49" charset="0"/>
              <a:buChar char="o"/>
              <a:defRPr sz="1000">
                <a:latin typeface="Trebuchet MS" pitchFamily="34" charset="0"/>
              </a:defRPr>
            </a:lvl4pPr>
            <a:lvl5pPr>
              <a:defRPr>
                <a:latin typeface="Trebuchet MS" pitchFamily="34" charset="0"/>
              </a:defRPr>
            </a:lvl5pPr>
          </a:lstStyle>
          <a:p>
            <a:pPr lvl="0"/>
            <a:r>
              <a:rPr lang="en-US" altLang="zh-TW" dirty="0" smtClean="0"/>
              <a:t>Tier 1</a:t>
            </a:r>
            <a:endParaRPr lang="zh-TW" altLang="en-US" dirty="0" smtClean="0"/>
          </a:p>
          <a:p>
            <a:pPr lvl="1"/>
            <a:r>
              <a:rPr lang="en-US" altLang="zh-TW" dirty="0" smtClean="0"/>
              <a:t>Tier 2</a:t>
            </a:r>
            <a:endParaRPr lang="zh-TW" altLang="en-US" dirty="0" smtClean="0"/>
          </a:p>
          <a:p>
            <a:pPr lvl="2"/>
            <a:r>
              <a:rPr lang="en-US" altLang="zh-TW" dirty="0" smtClean="0"/>
              <a:t>Tier 3</a:t>
            </a:r>
            <a:endParaRPr lang="zh-TW" altLang="en-US" dirty="0" smtClean="0"/>
          </a:p>
          <a:p>
            <a:pPr lvl="3"/>
            <a:r>
              <a:rPr lang="en-US" altLang="zh-TW" dirty="0" smtClean="0"/>
              <a:t>Tier 4</a:t>
            </a:r>
            <a:endParaRPr lang="zh-TW" altLang="en-US" dirty="0" smtClean="0"/>
          </a:p>
        </p:txBody>
      </p:sp>
      <p:sp>
        <p:nvSpPr>
          <p:cNvPr id="4" name="標題 1"/>
          <p:cNvSpPr>
            <a:spLocks noGrp="1"/>
          </p:cNvSpPr>
          <p:nvPr>
            <p:ph type="title" hasCustomPrompt="1"/>
          </p:nvPr>
        </p:nvSpPr>
        <p:spPr>
          <a:xfrm>
            <a:off x="91399" y="0"/>
            <a:ext cx="8229600" cy="457200"/>
          </a:xfrm>
          <a:prstGeom prst="rect">
            <a:avLst/>
          </a:prstGeom>
        </p:spPr>
        <p:txBody>
          <a:bodyPr anchor="ctr"/>
          <a:lstStyle>
            <a:lvl1pPr algn="l">
              <a:defRPr sz="2000" b="1">
                <a:solidFill>
                  <a:schemeClr val="tx1"/>
                </a:solidFill>
                <a:effectLst/>
                <a:latin typeface="Trebuchet MS" pitchFamily="34" charset="0"/>
              </a:defRPr>
            </a:lvl1pPr>
          </a:lstStyle>
          <a:p>
            <a:r>
              <a:rPr lang="en-US" altLang="zh-TW" dirty="0" smtClean="0"/>
              <a:t>AGENDA</a:t>
            </a:r>
            <a:endParaRPr lang="zh-TW"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3" name="內容版面配置區 2"/>
          <p:cNvSpPr>
            <a:spLocks noGrp="1"/>
          </p:cNvSpPr>
          <p:nvPr>
            <p:ph idx="1" hasCustomPrompt="1"/>
          </p:nvPr>
        </p:nvSpPr>
        <p:spPr>
          <a:xfrm>
            <a:off x="274367" y="651531"/>
            <a:ext cx="8595360" cy="4114800"/>
          </a:xfrm>
          <a:prstGeom prst="rect">
            <a:avLst/>
          </a:prstGeom>
        </p:spPr>
        <p:txBody>
          <a:bodyPr/>
          <a:lstStyle>
            <a:lvl1pPr>
              <a:spcBef>
                <a:spcPts val="600"/>
              </a:spcBef>
              <a:buFontTx/>
              <a:buBlip>
                <a:blip r:embed="rId2"/>
              </a:buBlip>
              <a:defRPr sz="1600" b="1">
                <a:latin typeface="Trebuchet MS" pitchFamily="34" charset="0"/>
              </a:defRPr>
            </a:lvl1pPr>
            <a:lvl2pPr>
              <a:spcBef>
                <a:spcPts val="600"/>
              </a:spcBef>
              <a:buFont typeface="Symbol" pitchFamily="18" charset="2"/>
              <a:buChar char=""/>
              <a:defRPr sz="1400">
                <a:latin typeface="Trebuchet MS" pitchFamily="34" charset="0"/>
              </a:defRPr>
            </a:lvl2pPr>
            <a:lvl3pPr>
              <a:spcBef>
                <a:spcPts val="600"/>
              </a:spcBef>
              <a:defRPr sz="1200">
                <a:latin typeface="Trebuchet MS" pitchFamily="34" charset="0"/>
              </a:defRPr>
            </a:lvl3pPr>
            <a:lvl4pPr>
              <a:spcBef>
                <a:spcPts val="600"/>
              </a:spcBef>
              <a:buFont typeface="Courier New" pitchFamily="49" charset="0"/>
              <a:buChar char="o"/>
              <a:defRPr sz="1000">
                <a:latin typeface="Trebuchet MS" pitchFamily="34" charset="0"/>
              </a:defRPr>
            </a:lvl4pPr>
            <a:lvl5pPr>
              <a:defRPr>
                <a:latin typeface="Trebuchet MS" pitchFamily="34" charset="0"/>
              </a:defRPr>
            </a:lvl5pPr>
          </a:lstStyle>
          <a:p>
            <a:pPr lvl="0"/>
            <a:r>
              <a:rPr lang="en-US" altLang="zh-TW" dirty="0" smtClean="0"/>
              <a:t>Tier 1</a:t>
            </a:r>
            <a:endParaRPr lang="zh-TW" altLang="en-US" dirty="0" smtClean="0"/>
          </a:p>
          <a:p>
            <a:pPr lvl="1"/>
            <a:r>
              <a:rPr lang="en-US" altLang="zh-TW" dirty="0" smtClean="0"/>
              <a:t>Tier 2</a:t>
            </a:r>
            <a:endParaRPr lang="zh-TW" altLang="en-US" dirty="0" smtClean="0"/>
          </a:p>
          <a:p>
            <a:pPr lvl="2"/>
            <a:r>
              <a:rPr lang="en-US" altLang="zh-TW" dirty="0" smtClean="0"/>
              <a:t>Tier 3</a:t>
            </a:r>
            <a:endParaRPr lang="zh-TW" altLang="en-US" dirty="0" smtClean="0"/>
          </a:p>
          <a:p>
            <a:pPr lvl="3"/>
            <a:r>
              <a:rPr lang="en-US" altLang="zh-TW" dirty="0" smtClean="0"/>
              <a:t>Tier 4</a:t>
            </a:r>
            <a:endParaRPr lang="zh-TW" altLang="en-US" dirty="0" smtClean="0"/>
          </a:p>
        </p:txBody>
      </p:sp>
      <p:sp>
        <p:nvSpPr>
          <p:cNvPr id="4" name="標題 1"/>
          <p:cNvSpPr>
            <a:spLocks noGrp="1"/>
          </p:cNvSpPr>
          <p:nvPr>
            <p:ph type="title" hasCustomPrompt="1"/>
          </p:nvPr>
        </p:nvSpPr>
        <p:spPr>
          <a:xfrm>
            <a:off x="91399" y="0"/>
            <a:ext cx="8229600" cy="457200"/>
          </a:xfrm>
          <a:prstGeom prst="rect">
            <a:avLst/>
          </a:prstGeom>
        </p:spPr>
        <p:txBody>
          <a:bodyPr anchor="ctr"/>
          <a:lstStyle>
            <a:lvl1pPr algn="l">
              <a:defRPr sz="2000" b="1">
                <a:solidFill>
                  <a:schemeClr val="tx1"/>
                </a:solidFill>
                <a:effectLst/>
                <a:latin typeface="Trebuchet MS" pitchFamily="34" charset="0"/>
              </a:defRPr>
            </a:lvl1pPr>
          </a:lstStyle>
          <a:p>
            <a:r>
              <a:rPr lang="en-US" altLang="zh-TW" dirty="0" smtClean="0"/>
              <a:t>Title</a:t>
            </a:r>
            <a:endParaRPr lang="zh-TW"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3" name="內容版面配置區 2"/>
          <p:cNvSpPr>
            <a:spLocks noGrp="1"/>
          </p:cNvSpPr>
          <p:nvPr>
            <p:ph idx="1" hasCustomPrompt="1"/>
          </p:nvPr>
        </p:nvSpPr>
        <p:spPr>
          <a:xfrm>
            <a:off x="274323" y="651486"/>
            <a:ext cx="4206240" cy="4114800"/>
          </a:xfrm>
          <a:prstGeom prst="rect">
            <a:avLst/>
          </a:prstGeom>
        </p:spPr>
        <p:txBody>
          <a:bodyPr/>
          <a:lstStyle>
            <a:lvl1pPr>
              <a:spcBef>
                <a:spcPts val="600"/>
              </a:spcBef>
              <a:buFontTx/>
              <a:buBlip>
                <a:blip r:embed="rId2"/>
              </a:buBlip>
              <a:defRPr sz="1600" b="1">
                <a:latin typeface="Trebuchet MS" pitchFamily="34" charset="0"/>
              </a:defRPr>
            </a:lvl1pPr>
            <a:lvl2pPr>
              <a:spcBef>
                <a:spcPts val="600"/>
              </a:spcBef>
              <a:buFont typeface="Symbol" pitchFamily="18" charset="2"/>
              <a:buChar char=""/>
              <a:defRPr sz="1400">
                <a:latin typeface="Trebuchet MS" pitchFamily="34" charset="0"/>
              </a:defRPr>
            </a:lvl2pPr>
            <a:lvl3pPr>
              <a:spcBef>
                <a:spcPts val="600"/>
              </a:spcBef>
              <a:defRPr sz="1200">
                <a:latin typeface="Trebuchet MS" pitchFamily="34" charset="0"/>
              </a:defRPr>
            </a:lvl3pPr>
            <a:lvl4pPr>
              <a:spcBef>
                <a:spcPts val="600"/>
              </a:spcBef>
              <a:buFont typeface="Courier New" pitchFamily="49" charset="0"/>
              <a:buChar char="o"/>
              <a:defRPr sz="1000">
                <a:latin typeface="Trebuchet MS" pitchFamily="34" charset="0"/>
              </a:defRPr>
            </a:lvl4pPr>
            <a:lvl5pPr>
              <a:defRPr>
                <a:latin typeface="Trebuchet MS" pitchFamily="34" charset="0"/>
              </a:defRPr>
            </a:lvl5pPr>
          </a:lstStyle>
          <a:p>
            <a:pPr lvl="0"/>
            <a:r>
              <a:rPr lang="en-US" altLang="zh-TW" dirty="0" smtClean="0"/>
              <a:t>Tier 1</a:t>
            </a:r>
            <a:endParaRPr lang="zh-TW" altLang="en-US" dirty="0" smtClean="0"/>
          </a:p>
          <a:p>
            <a:pPr lvl="1"/>
            <a:r>
              <a:rPr lang="en-US" altLang="zh-TW" dirty="0" smtClean="0"/>
              <a:t>Tier 2</a:t>
            </a:r>
            <a:endParaRPr lang="zh-TW" altLang="en-US" dirty="0" smtClean="0"/>
          </a:p>
          <a:p>
            <a:pPr lvl="2"/>
            <a:r>
              <a:rPr lang="en-US" altLang="zh-TW" dirty="0" smtClean="0"/>
              <a:t>Tier 3</a:t>
            </a:r>
            <a:endParaRPr lang="zh-TW" altLang="en-US" dirty="0" smtClean="0"/>
          </a:p>
          <a:p>
            <a:pPr lvl="3"/>
            <a:r>
              <a:rPr lang="en-US" altLang="zh-TW" dirty="0" smtClean="0"/>
              <a:t>Tier 4h</a:t>
            </a:r>
            <a:endParaRPr lang="zh-TW" altLang="en-US" dirty="0" smtClean="0"/>
          </a:p>
        </p:txBody>
      </p:sp>
      <p:sp>
        <p:nvSpPr>
          <p:cNvPr id="6" name="內容版面配置區 2"/>
          <p:cNvSpPr>
            <a:spLocks noGrp="1"/>
          </p:cNvSpPr>
          <p:nvPr>
            <p:ph idx="10" hasCustomPrompt="1"/>
          </p:nvPr>
        </p:nvSpPr>
        <p:spPr>
          <a:xfrm>
            <a:off x="4663439" y="651486"/>
            <a:ext cx="4206240" cy="4114800"/>
          </a:xfrm>
          <a:prstGeom prst="rect">
            <a:avLst/>
          </a:prstGeom>
        </p:spPr>
        <p:txBody>
          <a:bodyPr/>
          <a:lstStyle>
            <a:lvl1pPr>
              <a:spcBef>
                <a:spcPts val="600"/>
              </a:spcBef>
              <a:buFontTx/>
              <a:buBlip>
                <a:blip r:embed="rId2"/>
              </a:buBlip>
              <a:defRPr sz="1600" b="1">
                <a:latin typeface="Trebuchet MS" pitchFamily="34" charset="0"/>
              </a:defRPr>
            </a:lvl1pPr>
            <a:lvl2pPr>
              <a:spcBef>
                <a:spcPts val="600"/>
              </a:spcBef>
              <a:buFont typeface="Symbol" pitchFamily="18" charset="2"/>
              <a:buChar char=""/>
              <a:defRPr sz="1400">
                <a:latin typeface="Trebuchet MS" pitchFamily="34" charset="0"/>
              </a:defRPr>
            </a:lvl2pPr>
            <a:lvl3pPr>
              <a:spcBef>
                <a:spcPts val="600"/>
              </a:spcBef>
              <a:defRPr sz="1200">
                <a:latin typeface="Trebuchet MS" pitchFamily="34" charset="0"/>
              </a:defRPr>
            </a:lvl3pPr>
            <a:lvl4pPr>
              <a:spcBef>
                <a:spcPts val="600"/>
              </a:spcBef>
              <a:buFont typeface="Courier New" pitchFamily="49" charset="0"/>
              <a:buChar char="o"/>
              <a:defRPr sz="1000">
                <a:latin typeface="Trebuchet MS" pitchFamily="34" charset="0"/>
              </a:defRPr>
            </a:lvl4pPr>
            <a:lvl5pPr>
              <a:defRPr>
                <a:latin typeface="Trebuchet MS" pitchFamily="34" charset="0"/>
              </a:defRPr>
            </a:lvl5pPr>
          </a:lstStyle>
          <a:p>
            <a:pPr lvl="0"/>
            <a:r>
              <a:rPr lang="en-US" altLang="zh-TW" dirty="0" smtClean="0"/>
              <a:t>Tier 1</a:t>
            </a:r>
            <a:endParaRPr lang="zh-TW" altLang="en-US" dirty="0" smtClean="0"/>
          </a:p>
          <a:p>
            <a:pPr lvl="1"/>
            <a:r>
              <a:rPr lang="en-US" altLang="zh-TW" dirty="0" smtClean="0"/>
              <a:t>Tier 2</a:t>
            </a:r>
            <a:endParaRPr lang="zh-TW" altLang="en-US" dirty="0" smtClean="0"/>
          </a:p>
          <a:p>
            <a:pPr lvl="2"/>
            <a:r>
              <a:rPr lang="en-US" altLang="zh-TW" dirty="0" smtClean="0"/>
              <a:t>Tier 3</a:t>
            </a:r>
            <a:endParaRPr lang="zh-TW" altLang="en-US" dirty="0" smtClean="0"/>
          </a:p>
          <a:p>
            <a:pPr lvl="3"/>
            <a:r>
              <a:rPr lang="en-US" altLang="zh-TW" dirty="0" smtClean="0"/>
              <a:t>Tier 4h</a:t>
            </a:r>
            <a:endParaRPr lang="zh-TW" altLang="en-US" dirty="0" smtClean="0"/>
          </a:p>
        </p:txBody>
      </p:sp>
      <p:sp>
        <p:nvSpPr>
          <p:cNvPr id="5" name="標題 1"/>
          <p:cNvSpPr>
            <a:spLocks noGrp="1"/>
          </p:cNvSpPr>
          <p:nvPr>
            <p:ph type="title" hasCustomPrompt="1"/>
          </p:nvPr>
        </p:nvSpPr>
        <p:spPr>
          <a:xfrm>
            <a:off x="91399" y="0"/>
            <a:ext cx="8229600" cy="457200"/>
          </a:xfrm>
          <a:prstGeom prst="rect">
            <a:avLst/>
          </a:prstGeom>
        </p:spPr>
        <p:txBody>
          <a:bodyPr anchor="ctr"/>
          <a:lstStyle>
            <a:lvl1pPr algn="l">
              <a:defRPr sz="2000" b="1">
                <a:solidFill>
                  <a:schemeClr val="tx1"/>
                </a:solidFill>
                <a:effectLst/>
                <a:latin typeface="Trebuchet MS" pitchFamily="34" charset="0"/>
              </a:defRPr>
            </a:lvl1pPr>
          </a:lstStyle>
          <a:p>
            <a:r>
              <a:rPr lang="en-US" altLang="zh-TW" dirty="0" smtClean="0"/>
              <a:t>Title</a:t>
            </a:r>
            <a:endParaRPr lang="zh-TW"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722313" y="1967866"/>
            <a:ext cx="7772400" cy="1021556"/>
          </a:xfrm>
          <a:prstGeom prst="rect">
            <a:avLst/>
          </a:prstGeom>
        </p:spPr>
        <p:txBody>
          <a:bodyPr anchor="t"/>
          <a:lstStyle>
            <a:lvl1pPr algn="ctr">
              <a:defRPr sz="2400" b="1" cap="none" baseline="0">
                <a:solidFill>
                  <a:schemeClr val="tx1"/>
                </a:solidFill>
                <a:latin typeface="Trebuchet MS" pitchFamily="34" charset="0"/>
              </a:defRPr>
            </a:lvl1pPr>
          </a:lstStyle>
          <a:p>
            <a:r>
              <a:rPr lang="en-US" altLang="zh-TW" dirty="0" smtClean="0"/>
              <a:t>Section Title</a:t>
            </a:r>
            <a:endParaRPr lang="zh-TW"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標題 1"/>
          <p:cNvSpPr>
            <a:spLocks noGrp="1"/>
          </p:cNvSpPr>
          <p:nvPr>
            <p:ph type="title" hasCustomPrompt="1"/>
          </p:nvPr>
        </p:nvSpPr>
        <p:spPr>
          <a:xfrm>
            <a:off x="91399" y="0"/>
            <a:ext cx="8229600" cy="457200"/>
          </a:xfrm>
          <a:prstGeom prst="rect">
            <a:avLst/>
          </a:prstGeom>
        </p:spPr>
        <p:txBody>
          <a:bodyPr anchor="ctr"/>
          <a:lstStyle>
            <a:lvl1pPr algn="l">
              <a:defRPr sz="2000" b="1">
                <a:solidFill>
                  <a:schemeClr val="tx1"/>
                </a:solidFill>
                <a:effectLst/>
                <a:latin typeface="Trebuchet MS" pitchFamily="34" charset="0"/>
              </a:defRPr>
            </a:lvl1pPr>
          </a:lstStyle>
          <a:p>
            <a:r>
              <a:rPr lang="en-US" altLang="zh-TW" dirty="0" smtClean="0"/>
              <a:t>Title</a:t>
            </a:r>
            <a:endParaRPr lang="zh-TW"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7220" y="0"/>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0" name="Rectangle 56"/>
          <p:cNvSpPr>
            <a:spLocks noChangeArrowheads="1"/>
          </p:cNvSpPr>
          <p:nvPr userDrawn="1"/>
        </p:nvSpPr>
        <p:spPr bwMode="auto">
          <a:xfrm>
            <a:off x="0" y="468653"/>
            <a:ext cx="9144000" cy="91440"/>
          </a:xfrm>
          <a:prstGeom prst="rect">
            <a:avLst/>
          </a:prstGeom>
          <a:gradFill rotWithShape="1">
            <a:gsLst>
              <a:gs pos="0">
                <a:srgbClr val="280000"/>
              </a:gs>
              <a:gs pos="50000">
                <a:srgbClr val="FF4B4B"/>
              </a:gs>
              <a:gs pos="100000">
                <a:srgbClr val="280000"/>
              </a:gs>
            </a:gsLst>
            <a:lin ang="0" scaled="1"/>
          </a:gradFill>
          <a:ln w="9525">
            <a:noFill/>
            <a:miter lim="800000"/>
            <a:headEnd/>
            <a:tailEnd/>
          </a:ln>
          <a:effectLst/>
        </p:spPr>
        <p:txBody>
          <a:bodyPr wrap="none" anchor="ctr"/>
          <a:lstStyle/>
          <a:p>
            <a:pPr algn="ctr"/>
            <a:endParaRPr lang="zh-TW" altLang="en-US" sz="1400">
              <a:solidFill>
                <a:schemeClr val="bg1"/>
              </a:solidFill>
              <a:latin typeface="Franklin Gothic Medium" pitchFamily="34" charset="0"/>
              <a:ea typeface="PMingLiU" pitchFamily="18" charset="-120"/>
            </a:endParaRPr>
          </a:p>
        </p:txBody>
      </p:sp>
      <p:sp>
        <p:nvSpPr>
          <p:cNvPr id="1086" name="Text Box 62"/>
          <p:cNvSpPr txBox="1">
            <a:spLocks noChangeArrowheads="1"/>
          </p:cNvSpPr>
          <p:nvPr userDrawn="1"/>
        </p:nvSpPr>
        <p:spPr bwMode="auto">
          <a:xfrm>
            <a:off x="7728857" y="0"/>
            <a:ext cx="1415143" cy="274320"/>
          </a:xfrm>
          <a:prstGeom prst="rect">
            <a:avLst/>
          </a:prstGeom>
          <a:gradFill rotWithShape="1">
            <a:gsLst>
              <a:gs pos="0">
                <a:srgbClr val="FF0000">
                  <a:gamma/>
                  <a:shade val="0"/>
                  <a:invGamma/>
                </a:srgbClr>
              </a:gs>
              <a:gs pos="100000">
                <a:srgbClr val="FF0000"/>
              </a:gs>
            </a:gsLst>
            <a:lin ang="5400000" scaled="1"/>
          </a:gradFill>
          <a:ln w="9525">
            <a:noFill/>
            <a:miter lim="800000"/>
            <a:headEnd/>
            <a:tailEnd/>
          </a:ln>
          <a:effectLst/>
        </p:spPr>
        <p:txBody>
          <a:bodyPr wrap="square">
            <a:spAutoFit/>
          </a:bodyPr>
          <a:lstStyle/>
          <a:p>
            <a:pPr algn="r"/>
            <a:r>
              <a:rPr lang="en-US" altLang="zh-TW" sz="1400" dirty="0" smtClean="0">
                <a:solidFill>
                  <a:schemeClr val="bg1"/>
                </a:solidFill>
                <a:ea typeface="PMingLiU" pitchFamily="18" charset="-120"/>
              </a:rPr>
              <a:t>Confidential</a:t>
            </a:r>
            <a:endParaRPr lang="en-US" altLang="zh-TW" sz="1400" dirty="0">
              <a:solidFill>
                <a:schemeClr val="bg1"/>
              </a:solidFill>
              <a:ea typeface="PMingLiU" pitchFamily="18" charset="-120"/>
            </a:endParaRPr>
          </a:p>
        </p:txBody>
      </p:sp>
      <p:sp>
        <p:nvSpPr>
          <p:cNvPr id="1093" name="Rectangle 69"/>
          <p:cNvSpPr>
            <a:spLocks noChangeArrowheads="1"/>
          </p:cNvSpPr>
          <p:nvPr userDrawn="1"/>
        </p:nvSpPr>
        <p:spPr bwMode="auto">
          <a:xfrm>
            <a:off x="1828766" y="4857725"/>
            <a:ext cx="5852160" cy="182880"/>
          </a:xfrm>
          <a:prstGeom prst="rect">
            <a:avLst/>
          </a:prstGeom>
          <a:gradFill rotWithShape="1">
            <a:gsLst>
              <a:gs pos="0">
                <a:srgbClr val="FF1919"/>
              </a:gs>
              <a:gs pos="50000">
                <a:srgbClr val="280000"/>
              </a:gs>
              <a:gs pos="100000">
                <a:srgbClr val="FF1919"/>
              </a:gs>
            </a:gsLst>
            <a:lin ang="0" scaled="1"/>
          </a:gradFill>
          <a:ln w="9525">
            <a:noFill/>
            <a:miter lim="800000"/>
            <a:headEnd/>
            <a:tailEnd/>
          </a:ln>
          <a:effectLst/>
        </p:spPr>
        <p:txBody>
          <a:bodyPr wrap="none" anchor="ctr"/>
          <a:lstStyle/>
          <a:p>
            <a:pPr algn="ctr">
              <a:defRPr/>
            </a:pPr>
            <a:r>
              <a:rPr lang="en-US" altLang="zh-TW" sz="1200">
                <a:solidFill>
                  <a:schemeClr val="bg1"/>
                </a:solidFill>
                <a:latin typeface="Franklin Gothic Medium" pitchFamily="34" charset="0"/>
                <a:ea typeface="新細明體" pitchFamily="18" charset="-120"/>
              </a:rPr>
              <a:t>Toward Yield Excellence</a:t>
            </a:r>
          </a:p>
        </p:txBody>
      </p:sp>
      <p:sp>
        <p:nvSpPr>
          <p:cNvPr id="1094" name="Text Box 70"/>
          <p:cNvSpPr txBox="1">
            <a:spLocks noChangeArrowheads="1"/>
          </p:cNvSpPr>
          <p:nvPr userDrawn="1"/>
        </p:nvSpPr>
        <p:spPr bwMode="auto">
          <a:xfrm>
            <a:off x="7132286" y="4857725"/>
            <a:ext cx="548640" cy="182880"/>
          </a:xfrm>
          <a:prstGeom prst="rect">
            <a:avLst/>
          </a:prstGeom>
          <a:noFill/>
          <a:ln w="9525">
            <a:noFill/>
            <a:miter lim="800000"/>
            <a:headEnd/>
            <a:tailEnd/>
          </a:ln>
          <a:effectLst/>
        </p:spPr>
        <p:txBody>
          <a:bodyPr wrap="none" anchor="ctr" anchorCtr="1">
            <a:noAutofit/>
          </a:bodyPr>
          <a:lstStyle/>
          <a:p>
            <a:pPr algn="ctr"/>
            <a:r>
              <a:rPr lang="en-US" altLang="zh-TW" sz="1000" dirty="0">
                <a:solidFill>
                  <a:schemeClr val="bg1"/>
                </a:solidFill>
                <a:ea typeface="PMingLiU" pitchFamily="18" charset="-120"/>
              </a:rPr>
              <a:t>P.</a:t>
            </a:r>
            <a:fld id="{97C629D4-B5C2-4044-995E-3008CED3B0CE}" type="slidenum">
              <a:rPr lang="en-US" altLang="zh-TW" sz="1000">
                <a:solidFill>
                  <a:schemeClr val="bg1"/>
                </a:solidFill>
                <a:ea typeface="PMingLiU" pitchFamily="18" charset="-120"/>
              </a:rPr>
              <a:pPr algn="ctr"/>
              <a:t>‹#›</a:t>
            </a:fld>
            <a:endParaRPr lang="en-US" altLang="zh-TW" sz="1000" dirty="0">
              <a:solidFill>
                <a:schemeClr val="bg1"/>
              </a:solidFill>
              <a:ea typeface="PMingLiU" pitchFamily="18" charset="-120"/>
            </a:endParaRPr>
          </a:p>
        </p:txBody>
      </p:sp>
      <p:pic>
        <p:nvPicPr>
          <p:cNvPr id="1032" name="Picture 71"/>
          <p:cNvPicPr>
            <a:picLocks noChangeAspect="1" noChangeArrowheads="1"/>
          </p:cNvPicPr>
          <p:nvPr userDrawn="1"/>
        </p:nvPicPr>
        <p:blipFill>
          <a:blip r:embed="rId18" cstate="print"/>
          <a:srcRect/>
          <a:stretch>
            <a:fillRect/>
          </a:stretch>
        </p:blipFill>
        <p:spPr bwMode="auto">
          <a:xfrm>
            <a:off x="91473" y="4857725"/>
            <a:ext cx="1463040" cy="177290"/>
          </a:xfrm>
          <a:prstGeom prst="rect">
            <a:avLst/>
          </a:prstGeom>
          <a:noFill/>
          <a:ln w="9525" algn="ctr">
            <a:noFill/>
            <a:miter lim="800000"/>
            <a:headEnd/>
            <a:tailEnd/>
          </a:ln>
        </p:spPr>
      </p:pic>
      <p:sp>
        <p:nvSpPr>
          <p:cNvPr id="11" name="TextBox 10"/>
          <p:cNvSpPr txBox="1"/>
          <p:nvPr userDrawn="1"/>
        </p:nvSpPr>
        <p:spPr>
          <a:xfrm>
            <a:off x="7507130" y="240030"/>
            <a:ext cx="1641796" cy="307777"/>
          </a:xfrm>
          <a:prstGeom prst="rect">
            <a:avLst/>
          </a:prstGeom>
          <a:noFill/>
        </p:spPr>
        <p:txBody>
          <a:bodyPr wrap="none" rtlCol="0">
            <a:spAutoFit/>
          </a:bodyPr>
          <a:lstStyle/>
          <a:p>
            <a:r>
              <a:rPr lang="en-US" sz="1400" b="1" baseline="0" dirty="0" smtClean="0">
                <a:latin typeface="Trebuchet MS" pitchFamily="34" charset="0"/>
              </a:rPr>
              <a:t>HMI Internal </a:t>
            </a:r>
            <a:r>
              <a:rPr lang="en-US" sz="1400" b="1" dirty="0" smtClean="0">
                <a:latin typeface="Trebuchet MS" pitchFamily="34" charset="0"/>
              </a:rPr>
              <a:t>Only</a:t>
            </a:r>
            <a:endParaRPr lang="en-US" sz="1400" b="1" dirty="0">
              <a:latin typeface="Trebuchet MS" pitchFamily="34" charset="0"/>
            </a:endParaRPr>
          </a:p>
        </p:txBody>
      </p:sp>
      <p:sp>
        <p:nvSpPr>
          <p:cNvPr id="9" name="Rectangle 72"/>
          <p:cNvSpPr>
            <a:spLocks noChangeArrowheads="1"/>
          </p:cNvSpPr>
          <p:nvPr userDrawn="1"/>
        </p:nvSpPr>
        <p:spPr bwMode="auto">
          <a:xfrm>
            <a:off x="7953961" y="4762710"/>
            <a:ext cx="1098550" cy="369332"/>
          </a:xfrm>
          <a:prstGeom prst="rect">
            <a:avLst/>
          </a:prstGeom>
          <a:noFill/>
          <a:ln w="9525" algn="ctr">
            <a:noFill/>
            <a:miter lim="800000"/>
            <a:headEnd/>
            <a:tailEnd/>
          </a:ln>
          <a:effectLst/>
        </p:spPr>
        <p:txBody>
          <a:bodyPr anchor="ctr" anchorCtr="1">
            <a:spAutoFit/>
          </a:bodyPr>
          <a:lstStyle/>
          <a:p>
            <a:pPr algn="ctr"/>
            <a:r>
              <a:rPr lang="zh-TW" altLang="en-US" dirty="0">
                <a:effectLst>
                  <a:outerShdw blurRad="38100" dist="38100" dir="2700000" algn="tl">
                    <a:srgbClr val="C0C0C0"/>
                  </a:outerShdw>
                </a:effectLst>
                <a:ea typeface="DFKai-SB" pitchFamily="65" charset="-120"/>
              </a:rPr>
              <a:t>漢民微測</a:t>
            </a: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59" r:id="rId3"/>
    <p:sldLayoutId id="2147483663" r:id="rId4"/>
    <p:sldLayoutId id="2147483658" r:id="rId5"/>
    <p:sldLayoutId id="2147483662" r:id="rId6"/>
    <p:sldLayoutId id="2147483664" r:id="rId7"/>
    <p:sldLayoutId id="2147483665" r:id="rId8"/>
    <p:sldLayoutId id="2147483666" r:id="rId9"/>
    <p:sldLayoutId id="2147483668" r:id="rId10"/>
    <p:sldLayoutId id="2147483673" r:id="rId11"/>
    <p:sldLayoutId id="2147483677" r:id="rId12"/>
    <p:sldLayoutId id="2147483678" r:id="rId13"/>
    <p:sldLayoutId id="2147483679" r:id="rId14"/>
    <p:sldLayoutId id="2147483680" r:id="rId15"/>
    <p:sldLayoutId id="2147483681" r:id="rId16"/>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8.jpeg"/><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hyperlink" Target="http://en.wikipedia.org/wiki/Scanning_electron_microscope" TargetMode="External"/><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9.xml"/><Relationship Id="rId1" Type="http://schemas.openxmlformats.org/officeDocument/2006/relationships/vmlDrawing" Target="../drawings/vmlDrawing3.vml"/><Relationship Id="rId4" Type="http://schemas.openxmlformats.org/officeDocument/2006/relationships/image" Target="../media/image8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oleObject" Target="../embeddings/oleObject6.bin"/></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0.xml"/><Relationship Id="rId5" Type="http://schemas.openxmlformats.org/officeDocument/2006/relationships/image" Target="../media/image14.jpeg"/><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oleObject" Target="../embeddings/oleObject10.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 Id="rId5" Type="http://schemas.openxmlformats.org/officeDocument/2006/relationships/image" Target="../media/image103.png"/><Relationship Id="rId4" Type="http://schemas.openxmlformats.org/officeDocument/2006/relationships/image" Target="../media/image102.png"/></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5" Type="http://schemas.openxmlformats.org/officeDocument/2006/relationships/image" Target="../media/image107.png"/><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3.bin"/><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image" Target="../media/image119.gif"/><Relationship Id="rId3" Type="http://schemas.openxmlformats.org/officeDocument/2006/relationships/image" Target="../media/image114.gif"/><Relationship Id="rId7" Type="http://schemas.openxmlformats.org/officeDocument/2006/relationships/image" Target="../media/image118.gi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17.gif"/><Relationship Id="rId11" Type="http://schemas.openxmlformats.org/officeDocument/2006/relationships/image" Target="../media/image122.gif"/><Relationship Id="rId5" Type="http://schemas.openxmlformats.org/officeDocument/2006/relationships/image" Target="../media/image116.gif"/><Relationship Id="rId10" Type="http://schemas.openxmlformats.org/officeDocument/2006/relationships/image" Target="../media/image121.gif"/><Relationship Id="rId4" Type="http://schemas.openxmlformats.org/officeDocument/2006/relationships/image" Target="../media/image115.gif"/><Relationship Id="rId9" Type="http://schemas.openxmlformats.org/officeDocument/2006/relationships/image" Target="../media/image120.gif"/></Relationships>
</file>

<file path=ppt/slides/_rels/slide63.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26.gif"/><Relationship Id="rId5" Type="http://schemas.openxmlformats.org/officeDocument/2006/relationships/image" Target="../media/image125.gif"/><Relationship Id="rId4" Type="http://schemas.openxmlformats.org/officeDocument/2006/relationships/image" Target="../media/image124.gi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67.xml.rels><?xml version="1.0" encoding="UTF-8" standalone="yes"?>
<Relationships xmlns="http://schemas.openxmlformats.org/package/2006/relationships"><Relationship Id="rId3" Type="http://schemas.openxmlformats.org/officeDocument/2006/relationships/image" Target="../media/image133.gif"/><Relationship Id="rId7" Type="http://schemas.openxmlformats.org/officeDocument/2006/relationships/image" Target="../media/image137.gif"/><Relationship Id="rId2" Type="http://schemas.openxmlformats.org/officeDocument/2006/relationships/image" Target="../media/image132.png"/><Relationship Id="rId1" Type="http://schemas.openxmlformats.org/officeDocument/2006/relationships/slideLayout" Target="../slideLayouts/slideLayout3.xml"/><Relationship Id="rId6" Type="http://schemas.openxmlformats.org/officeDocument/2006/relationships/image" Target="../media/image136.gif"/><Relationship Id="rId5" Type="http://schemas.openxmlformats.org/officeDocument/2006/relationships/image" Target="../media/image135.gif"/><Relationship Id="rId4" Type="http://schemas.openxmlformats.org/officeDocument/2006/relationships/image" Target="../media/image134.gif"/></Relationships>
</file>

<file path=ppt/slides/_rels/slide6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4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71.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9.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 Id="rId9" Type="http://schemas.openxmlformats.org/officeDocument/2006/relationships/image" Target="../media/image1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156.gif"/><Relationship Id="rId5" Type="http://schemas.openxmlformats.org/officeDocument/2006/relationships/oleObject" Target="../embeddings/oleObject16.bin"/><Relationship Id="rId4" Type="http://schemas.openxmlformats.org/officeDocument/2006/relationships/oleObject" Target="../embeddings/oleObject15.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18.bin"/><Relationship Id="rId5" Type="http://schemas.openxmlformats.org/officeDocument/2006/relationships/oleObject" Target="../embeddings/oleObject17.bin"/><Relationship Id="rId4" Type="http://schemas.openxmlformats.org/officeDocument/2006/relationships/image" Target="../media/image159.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162.png"/><Relationship Id="rId5" Type="http://schemas.openxmlformats.org/officeDocument/2006/relationships/image" Target="../media/image161.gif"/><Relationship Id="rId4" Type="http://schemas.openxmlformats.org/officeDocument/2006/relationships/oleObject" Target="../embeddings/oleObject19.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82.xml.rels><?xml version="1.0" encoding="UTF-8" standalone="yes"?>
<Relationships xmlns="http://schemas.openxmlformats.org/package/2006/relationships"><Relationship Id="rId8" Type="http://schemas.openxmlformats.org/officeDocument/2006/relationships/image" Target="../media/image170.gif"/><Relationship Id="rId3" Type="http://schemas.openxmlformats.org/officeDocument/2006/relationships/notesSlide" Target="../notesSlides/notesSlide25.xml"/><Relationship Id="rId7" Type="http://schemas.openxmlformats.org/officeDocument/2006/relationships/image" Target="../media/image169.gi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168.png"/><Relationship Id="rId11" Type="http://schemas.openxmlformats.org/officeDocument/2006/relationships/oleObject" Target="../embeddings/oleObject23.bin"/><Relationship Id="rId5" Type="http://schemas.openxmlformats.org/officeDocument/2006/relationships/image" Target="../media/image167.gif"/><Relationship Id="rId10" Type="http://schemas.openxmlformats.org/officeDocument/2006/relationships/image" Target="../media/image172.gif"/><Relationship Id="rId4" Type="http://schemas.openxmlformats.org/officeDocument/2006/relationships/oleObject" Target="../embeddings/oleObject22.bin"/><Relationship Id="rId9" Type="http://schemas.openxmlformats.org/officeDocument/2006/relationships/image" Target="../media/image171.gi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27.xml"/><Relationship Id="rId7" Type="http://schemas.openxmlformats.org/officeDocument/2006/relationships/image" Target="../media/image178.png"/><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25.bin"/><Relationship Id="rId11" Type="http://schemas.openxmlformats.org/officeDocument/2006/relationships/image" Target="../media/image180.png"/><Relationship Id="rId5" Type="http://schemas.openxmlformats.org/officeDocument/2006/relationships/image" Target="../media/image177.png"/><Relationship Id="rId10" Type="http://schemas.openxmlformats.org/officeDocument/2006/relationships/image" Target="../media/image179.png"/><Relationship Id="rId4" Type="http://schemas.openxmlformats.org/officeDocument/2006/relationships/oleObject" Target="../embeddings/oleObject24.bin"/><Relationship Id="rId9" Type="http://schemas.openxmlformats.org/officeDocument/2006/relationships/oleObject" Target="../embeddings/oleObject27.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png"/><Relationship Id="rId1" Type="http://schemas.openxmlformats.org/officeDocument/2006/relationships/slideLayout" Target="../slideLayouts/slideLayout3.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 Id="rId9" Type="http://schemas.openxmlformats.org/officeDocument/2006/relationships/image" Target="../media/image188.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92.png"/><Relationship Id="rId2" Type="http://schemas.openxmlformats.org/officeDocument/2006/relationships/image" Target="../media/image189.png"/><Relationship Id="rId1" Type="http://schemas.openxmlformats.org/officeDocument/2006/relationships/slideLayout" Target="../slideLayouts/slideLayout3.xml"/><Relationship Id="rId6" Type="http://schemas.openxmlformats.org/officeDocument/2006/relationships/image" Target="../media/image188.png"/><Relationship Id="rId5" Type="http://schemas.openxmlformats.org/officeDocument/2006/relationships/image" Target="../media/image191.png"/><Relationship Id="rId4" Type="http://schemas.openxmlformats.org/officeDocument/2006/relationships/image" Target="../media/image183.png"/></Relationships>
</file>

<file path=ppt/slides/_rels/slide91.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4.png"/><Relationship Id="rId7" Type="http://schemas.openxmlformats.org/officeDocument/2006/relationships/image" Target="../media/image196.png"/><Relationship Id="rId2" Type="http://schemas.openxmlformats.org/officeDocument/2006/relationships/image" Target="../media/image193.png"/><Relationship Id="rId1" Type="http://schemas.openxmlformats.org/officeDocument/2006/relationships/slideLayout" Target="../slideLayouts/slideLayout3.xml"/><Relationship Id="rId6" Type="http://schemas.openxmlformats.org/officeDocument/2006/relationships/image" Target="../media/image195.png"/><Relationship Id="rId5" Type="http://schemas.openxmlformats.org/officeDocument/2006/relationships/image" Target="../media/image188.png"/><Relationship Id="rId4" Type="http://schemas.openxmlformats.org/officeDocument/2006/relationships/image" Target="../media/image183.png"/></Relationships>
</file>

<file path=ppt/slides/_rels/slide92.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01.png"/><Relationship Id="rId2" Type="http://schemas.openxmlformats.org/officeDocument/2006/relationships/image" Target="../media/image198.png"/><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88.png"/><Relationship Id="rId4" Type="http://schemas.openxmlformats.org/officeDocument/2006/relationships/image" Target="../media/image183.png"/></Relationships>
</file>

<file path=ppt/slides/_rels/slide93.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5.png"/><Relationship Id="rId2" Type="http://schemas.openxmlformats.org/officeDocument/2006/relationships/image" Target="../media/image202.png"/><Relationship Id="rId1" Type="http://schemas.openxmlformats.org/officeDocument/2006/relationships/slideLayout" Target="../slideLayouts/slideLayout3.xml"/><Relationship Id="rId6" Type="http://schemas.openxmlformats.org/officeDocument/2006/relationships/image" Target="../media/image204.png"/><Relationship Id="rId5" Type="http://schemas.openxmlformats.org/officeDocument/2006/relationships/image" Target="../media/image188.png"/><Relationship Id="rId4" Type="http://schemas.openxmlformats.org/officeDocument/2006/relationships/image" Target="../media/image18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p:cNvPicPr>
            <a:picLocks noChangeAspect="1" noChangeArrowheads="1"/>
          </p:cNvPicPr>
          <p:nvPr/>
        </p:nvPicPr>
        <p:blipFill>
          <a:blip r:embed="rId2" cstate="print"/>
          <a:srcRect/>
          <a:stretch>
            <a:fillRect/>
          </a:stretch>
        </p:blipFill>
        <p:spPr bwMode="auto">
          <a:xfrm>
            <a:off x="309563" y="1148954"/>
            <a:ext cx="8501062" cy="3563540"/>
          </a:xfrm>
          <a:prstGeom prst="rect">
            <a:avLst/>
          </a:prstGeom>
          <a:noFill/>
          <a:ln w="25400" algn="ctr">
            <a:noFill/>
            <a:miter lim="800000"/>
            <a:headEnd/>
            <a:tailEnd/>
          </a:ln>
        </p:spPr>
      </p:pic>
      <p:sp>
        <p:nvSpPr>
          <p:cNvPr id="63493" name="Text Box 5"/>
          <p:cNvSpPr txBox="1">
            <a:spLocks noChangeArrowheads="1"/>
          </p:cNvSpPr>
          <p:nvPr/>
        </p:nvSpPr>
        <p:spPr bwMode="auto">
          <a:xfrm>
            <a:off x="0" y="0"/>
            <a:ext cx="7313613" cy="342900"/>
          </a:xfrm>
          <a:prstGeom prst="rect">
            <a:avLst/>
          </a:prstGeom>
          <a:noFill/>
          <a:ln w="9525" algn="ctr">
            <a:noFill/>
            <a:miter lim="800000"/>
            <a:headEnd/>
            <a:tailEnd/>
          </a:ln>
          <a:effectLst/>
        </p:spPr>
        <p:txBody>
          <a:bodyPr>
            <a:flatTx/>
          </a:bodyPr>
          <a:lstStyle/>
          <a:p>
            <a:pPr>
              <a:defRPr/>
            </a:pPr>
            <a:r>
              <a:rPr kumimoji="1" lang="en-US" altLang="zh-TW" sz="2400" dirty="0">
                <a:latin typeface="Trebuchet MS" pitchFamily="34" charset="0"/>
                <a:cs typeface="Arial" pitchFamily="34" charset="0"/>
              </a:rPr>
              <a:t>Hermes Microvision, Inc.  Presents</a:t>
            </a:r>
          </a:p>
        </p:txBody>
      </p:sp>
      <p:sp>
        <p:nvSpPr>
          <p:cNvPr id="4100" name="Text Box 15"/>
          <p:cNvSpPr txBox="1">
            <a:spLocks noChangeArrowheads="1"/>
          </p:cNvSpPr>
          <p:nvPr/>
        </p:nvSpPr>
        <p:spPr bwMode="auto">
          <a:xfrm>
            <a:off x="6858000" y="4437460"/>
            <a:ext cx="2103072" cy="424732"/>
          </a:xfrm>
          <a:prstGeom prst="rect">
            <a:avLst/>
          </a:prstGeom>
          <a:noFill/>
          <a:ln w="9525" algn="ctr">
            <a:noFill/>
            <a:miter lim="800000"/>
            <a:headEnd/>
            <a:tailEnd/>
          </a:ln>
        </p:spPr>
        <p:txBody>
          <a:bodyPr wrap="square">
            <a:spAutoFit/>
          </a:bodyPr>
          <a:lstStyle/>
          <a:p>
            <a:pPr eaLnBrk="0" hangingPunct="0">
              <a:lnSpc>
                <a:spcPct val="120000"/>
              </a:lnSpc>
            </a:pPr>
            <a:r>
              <a:rPr lang="en-US" altLang="zh-TW" dirty="0" smtClean="0">
                <a:latin typeface="Trebuchet MS" pitchFamily="34" charset="0"/>
              </a:rPr>
              <a:t>December, 2016 </a:t>
            </a:r>
            <a:endParaRPr lang="en-US" altLang="zh-TW" dirty="0">
              <a:latin typeface="Trebuchet MS" pitchFamily="34" charset="0"/>
            </a:endParaRPr>
          </a:p>
        </p:txBody>
      </p:sp>
      <p:sp>
        <p:nvSpPr>
          <p:cNvPr id="4101" name="Text Box 17"/>
          <p:cNvSpPr txBox="1">
            <a:spLocks noChangeArrowheads="1"/>
          </p:cNvSpPr>
          <p:nvPr/>
        </p:nvSpPr>
        <p:spPr bwMode="auto">
          <a:xfrm>
            <a:off x="1189038" y="706041"/>
            <a:ext cx="6970712" cy="629788"/>
          </a:xfrm>
          <a:prstGeom prst="rect">
            <a:avLst/>
          </a:prstGeom>
          <a:noFill/>
          <a:ln w="9525" algn="ctr">
            <a:noFill/>
            <a:miter lim="800000"/>
            <a:headEnd/>
            <a:tailEnd/>
          </a:ln>
        </p:spPr>
        <p:txBody>
          <a:bodyPr>
            <a:spAutoFit/>
          </a:bodyPr>
          <a:lstStyle/>
          <a:p>
            <a:pPr algn="ctr" eaLnBrk="0" hangingPunct="0">
              <a:lnSpc>
                <a:spcPct val="120000"/>
              </a:lnSpc>
            </a:pPr>
            <a:r>
              <a:rPr lang="en-US" altLang="zh-TW" sz="3200" dirty="0">
                <a:latin typeface="Trebuchet MS" pitchFamily="34" charset="0"/>
              </a:rPr>
              <a:t>HMI Status Update</a:t>
            </a:r>
            <a:endParaRPr lang="ko-KR" altLang="en-US" sz="3200" dirty="0">
              <a:latin typeface="Trebuchet MS"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8994" name="Picture 2"/>
          <p:cNvPicPr>
            <a:picLocks noChangeAspect="1" noChangeArrowheads="1"/>
          </p:cNvPicPr>
          <p:nvPr/>
        </p:nvPicPr>
        <p:blipFill>
          <a:blip r:embed="rId2" cstate="print"/>
          <a:srcRect/>
          <a:stretch>
            <a:fillRect/>
          </a:stretch>
        </p:blipFill>
        <p:spPr bwMode="auto">
          <a:xfrm>
            <a:off x="280071" y="585788"/>
            <a:ext cx="8344818" cy="4089059"/>
          </a:xfrm>
          <a:prstGeom prst="rect">
            <a:avLst/>
          </a:prstGeom>
          <a:noFill/>
          <a:ln w="9525">
            <a:noFill/>
            <a:miter lim="800000"/>
            <a:headEnd/>
            <a:tailEnd/>
          </a:ln>
        </p:spPr>
      </p:pic>
      <p:sp>
        <p:nvSpPr>
          <p:cNvPr id="6" name="矩形 5"/>
          <p:cNvSpPr/>
          <p:nvPr/>
        </p:nvSpPr>
        <p:spPr>
          <a:xfrm>
            <a:off x="0" y="0"/>
            <a:ext cx="9144000" cy="369332"/>
          </a:xfrm>
          <a:prstGeom prst="rect">
            <a:avLst/>
          </a:prstGeom>
          <a:solidFill>
            <a:schemeClr val="bg1"/>
          </a:solidFill>
        </p:spPr>
        <p:txBody>
          <a:bodyPr wrap="square">
            <a:spAutoFit/>
          </a:bodyPr>
          <a:lstStyle/>
          <a:p>
            <a:r>
              <a:rPr lang="en-US" altLang="zh-TW" dirty="0" smtClean="0">
                <a:latin typeface="Trebuchet MSTrebuchet MS"/>
              </a:rPr>
              <a:t>Clear Beneficiary of Fast Growing Semiconductor Process Control Segment</a:t>
            </a:r>
            <a:endParaRPr lang="zh-TW" altLang="en-US" dirty="0">
              <a:latin typeface="Trebuchet MSTrebuchet MS"/>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4114" name="Picture 2"/>
          <p:cNvPicPr>
            <a:picLocks noChangeAspect="1" noChangeArrowheads="1"/>
          </p:cNvPicPr>
          <p:nvPr/>
        </p:nvPicPr>
        <p:blipFill>
          <a:blip r:embed="rId2" cstate="print"/>
          <a:srcRect/>
          <a:stretch>
            <a:fillRect/>
          </a:stretch>
        </p:blipFill>
        <p:spPr bwMode="auto">
          <a:xfrm>
            <a:off x="504825" y="639111"/>
            <a:ext cx="7541857" cy="4194827"/>
          </a:xfrm>
          <a:prstGeom prst="rect">
            <a:avLst/>
          </a:prstGeom>
          <a:noFill/>
          <a:ln w="9525">
            <a:noFill/>
            <a:miter lim="800000"/>
            <a:headEnd/>
            <a:tailEnd/>
          </a:ln>
        </p:spPr>
      </p:pic>
      <p:sp>
        <p:nvSpPr>
          <p:cNvPr id="5" name="矩形 4"/>
          <p:cNvSpPr/>
          <p:nvPr/>
        </p:nvSpPr>
        <p:spPr>
          <a:xfrm>
            <a:off x="0" y="0"/>
            <a:ext cx="8229560" cy="430887"/>
          </a:xfrm>
          <a:prstGeom prst="rect">
            <a:avLst/>
          </a:prstGeom>
        </p:spPr>
        <p:txBody>
          <a:bodyPr wrap="square">
            <a:spAutoFit/>
          </a:bodyPr>
          <a:lstStyle/>
          <a:p>
            <a:r>
              <a:rPr lang="en-US" altLang="zh-TW" sz="2200" dirty="0" smtClean="0">
                <a:latin typeface="Trebuchet MSTrebuchet MS"/>
              </a:rPr>
              <a:t>Leading Expertise in E-Beam Inspection Technology</a:t>
            </a:r>
            <a:endParaRPr lang="zh-TW" altLang="en-US" sz="2200" dirty="0">
              <a:latin typeface="Trebuchet MS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68653"/>
          </a:xfrm>
          <a:solidFill>
            <a:schemeClr val="bg1"/>
          </a:solidFill>
        </p:spPr>
        <p:txBody>
          <a:bodyPr/>
          <a:lstStyle/>
          <a:p>
            <a:pPr algn="l"/>
            <a:r>
              <a:rPr lang="en-US" altLang="zh-TW" sz="2200" b="1" dirty="0" smtClean="0">
                <a:solidFill>
                  <a:schemeClr val="tx1"/>
                </a:solidFill>
                <a:latin typeface="Trebuchet MSTrebuchet MS"/>
              </a:rPr>
              <a:t>E-Beam Meeting the Challenges of Technology Advancement</a:t>
            </a:r>
            <a:endParaRPr lang="zh-TW" altLang="en-US" sz="2200" dirty="0">
              <a:solidFill>
                <a:schemeClr val="tx1"/>
              </a:solidFill>
              <a:latin typeface="Trebuchet MSTrebuchet MS"/>
            </a:endParaRPr>
          </a:p>
        </p:txBody>
      </p:sp>
      <p:pic>
        <p:nvPicPr>
          <p:cNvPr id="1111042" name="Picture 2"/>
          <p:cNvPicPr>
            <a:picLocks noChangeAspect="1" noChangeArrowheads="1"/>
          </p:cNvPicPr>
          <p:nvPr/>
        </p:nvPicPr>
        <p:blipFill>
          <a:blip r:embed="rId2" cstate="print"/>
          <a:srcRect/>
          <a:stretch>
            <a:fillRect/>
          </a:stretch>
        </p:blipFill>
        <p:spPr bwMode="auto">
          <a:xfrm>
            <a:off x="576264" y="587774"/>
            <a:ext cx="7378980" cy="4327125"/>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itle 104"/>
          <p:cNvSpPr>
            <a:spLocks noGrp="1"/>
          </p:cNvSpPr>
          <p:nvPr>
            <p:ph type="title"/>
          </p:nvPr>
        </p:nvSpPr>
        <p:spPr bwMode="auto">
          <a:xfrm>
            <a:off x="458788" y="707232"/>
            <a:ext cx="4021137" cy="369332"/>
          </a:xfrm>
          <a:ln algn="ctr">
            <a:miter lim="800000"/>
            <a:headEnd/>
            <a:tailEnd/>
          </a:ln>
        </p:spPr>
        <p:txBody>
          <a:bodyPr wrap="square">
            <a:spAutoFit/>
          </a:bodyPr>
          <a:lstStyle/>
          <a:p>
            <a:pPr algn="l" eaLnBrk="1" hangingPunct="1">
              <a:spcBef>
                <a:spcPct val="50000"/>
              </a:spcBef>
              <a:defRPr/>
            </a:pPr>
            <a:r>
              <a:rPr lang="en-US" altLang="zh-TW" sz="1800" b="1" kern="1200" dirty="0" smtClean="0">
                <a:solidFill>
                  <a:schemeClr val="tx1"/>
                </a:solidFill>
                <a:ea typeface="新細明體" pitchFamily="18" charset="-120"/>
                <a:cs typeface="+mn-cs"/>
              </a:rPr>
              <a:t>Strong Growth Profile till 2013 Q1</a:t>
            </a:r>
          </a:p>
        </p:txBody>
      </p:sp>
      <p:sp>
        <p:nvSpPr>
          <p:cNvPr id="11267" name="Rectangle 13"/>
          <p:cNvSpPr>
            <a:spLocks noChangeArrowheads="1"/>
          </p:cNvSpPr>
          <p:nvPr>
            <p:custDataLst>
              <p:tags r:id="rId2"/>
            </p:custDataLst>
          </p:nvPr>
        </p:nvSpPr>
        <p:spPr bwMode="auto">
          <a:xfrm>
            <a:off x="468313" y="4585098"/>
            <a:ext cx="7897812" cy="201215"/>
          </a:xfrm>
          <a:prstGeom prst="rect">
            <a:avLst/>
          </a:prstGeom>
          <a:noFill/>
          <a:ln w="9525">
            <a:noFill/>
            <a:miter lim="800000"/>
            <a:headEnd/>
            <a:tailEnd/>
          </a:ln>
        </p:spPr>
        <p:txBody>
          <a:bodyPr lIns="0" tIns="0" rIns="16406" bIns="16406" anchor="b"/>
          <a:lstStyle/>
          <a:p>
            <a:pPr marL="150813" indent="-150813">
              <a:lnSpc>
                <a:spcPct val="90000"/>
              </a:lnSpc>
              <a:buClr>
                <a:srgbClr val="000000"/>
              </a:buClr>
            </a:pPr>
            <a:endParaRPr lang="en-US" altLang="zh-TW" sz="700" i="1"/>
          </a:p>
          <a:p>
            <a:pPr marL="150813" indent="-150813">
              <a:lnSpc>
                <a:spcPct val="90000"/>
              </a:lnSpc>
              <a:buClr>
                <a:srgbClr val="000000"/>
              </a:buClr>
            </a:pPr>
            <a:r>
              <a:rPr lang="en-US" altLang="zh-TW" sz="700" i="1"/>
              <a:t>Source: Annual Report;; Convenience translation of NTDUSD Ex Rate= 29.</a:t>
            </a:r>
          </a:p>
        </p:txBody>
      </p:sp>
      <p:sp>
        <p:nvSpPr>
          <p:cNvPr id="34" name="Rectangle 33"/>
          <p:cNvSpPr/>
          <p:nvPr/>
        </p:nvSpPr>
        <p:spPr>
          <a:xfrm>
            <a:off x="458201" y="1051607"/>
            <a:ext cx="4113799" cy="171491"/>
          </a:xfrm>
          <a:prstGeom prst="rect">
            <a:avLst/>
          </a:prstGeom>
          <a:solidFill>
            <a:schemeClr val="tx1"/>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397" tIns="45698" rIns="45698" bIns="45698" anchor="ctr"/>
          <a:lstStyle/>
          <a:p>
            <a:pPr algn="ctr" defTabSz="913972" fontAlgn="auto">
              <a:spcBef>
                <a:spcPts val="0"/>
              </a:spcBef>
              <a:spcAft>
                <a:spcPts val="0"/>
              </a:spcAft>
              <a:defRPr/>
            </a:pPr>
            <a:r>
              <a:rPr lang="en-US" sz="1400" dirty="0">
                <a:cs typeface="Arial" pitchFamily="34" charset="0"/>
              </a:rPr>
              <a:t>Revenue</a:t>
            </a:r>
          </a:p>
        </p:txBody>
      </p:sp>
      <p:sp>
        <p:nvSpPr>
          <p:cNvPr id="22" name="Rectangle 12"/>
          <p:cNvSpPr/>
          <p:nvPr/>
        </p:nvSpPr>
        <p:spPr>
          <a:xfrm>
            <a:off x="4664076" y="1052513"/>
            <a:ext cx="4039985" cy="171491"/>
          </a:xfrm>
          <a:prstGeom prst="rect">
            <a:avLst/>
          </a:prstGeom>
          <a:solidFill>
            <a:schemeClr val="tx1"/>
          </a:solid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397" tIns="45698" rIns="45698" bIns="45698" anchor="ctr"/>
          <a:lstStyle/>
          <a:p>
            <a:pPr algn="ctr">
              <a:defRPr/>
            </a:pPr>
            <a:r>
              <a:rPr lang="en-US" altLang="zh-TW" sz="1400" dirty="0">
                <a:solidFill>
                  <a:srgbClr val="FFFFFF"/>
                </a:solidFill>
                <a:ea typeface="新細明體" charset="-120"/>
              </a:rPr>
              <a:t>1Q12-1Q13 Revenue Growth</a:t>
            </a:r>
          </a:p>
        </p:txBody>
      </p:sp>
      <p:pic>
        <p:nvPicPr>
          <p:cNvPr id="23" name="Picture 21"/>
          <p:cNvPicPr>
            <a:picLocks noChangeAspect="1" noChangeArrowheads="1"/>
          </p:cNvPicPr>
          <p:nvPr/>
        </p:nvPicPr>
        <p:blipFill>
          <a:blip r:embed="rId5" cstate="print"/>
          <a:srcRect l="8789" t="9067" r="10596" b="6195"/>
          <a:stretch>
            <a:fillRect/>
          </a:stretch>
        </p:blipFill>
        <p:spPr bwMode="auto">
          <a:xfrm>
            <a:off x="4664075" y="1259681"/>
            <a:ext cx="4051300" cy="2900363"/>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2" name="群組 23"/>
          <p:cNvGrpSpPr/>
          <p:nvPr/>
        </p:nvGrpSpPr>
        <p:grpSpPr>
          <a:xfrm>
            <a:off x="520700" y="1259682"/>
            <a:ext cx="4235450" cy="2900363"/>
            <a:chOff x="133104" y="1933575"/>
            <a:chExt cx="3370509" cy="4962525"/>
          </a:xfrm>
          <a:effectLst>
            <a:outerShdw blurRad="50800" dist="38100" dir="2700000" algn="tl" rotWithShape="0">
              <a:prstClr val="black">
                <a:alpha val="40000"/>
              </a:prstClr>
            </a:outerShdw>
          </a:effectLst>
        </p:grpSpPr>
        <p:pic>
          <p:nvPicPr>
            <p:cNvPr id="25" name="Picture 30"/>
            <p:cNvPicPr>
              <a:picLocks noChangeAspect="1" noChangeArrowheads="1"/>
            </p:cNvPicPr>
            <p:nvPr/>
          </p:nvPicPr>
          <p:blipFill>
            <a:blip r:embed="rId6" cstate="print"/>
            <a:srcRect l="18596" r="4584"/>
            <a:stretch>
              <a:fillRect/>
            </a:stretch>
          </p:blipFill>
          <p:spPr bwMode="auto">
            <a:xfrm>
              <a:off x="133104" y="1933575"/>
              <a:ext cx="3197225" cy="4962525"/>
            </a:xfrm>
            <a:prstGeom prst="rect">
              <a:avLst/>
            </a:prstGeom>
            <a:solidFill>
              <a:srgbClr val="FFFFFF"/>
            </a:solidFill>
            <a:ln w="9525">
              <a:noFill/>
              <a:miter lim="800000"/>
              <a:headEnd/>
              <a:tailEnd/>
            </a:ln>
          </p:spPr>
        </p:pic>
        <p:sp>
          <p:nvSpPr>
            <p:cNvPr id="26" name="Freeform 36"/>
            <p:cNvSpPr>
              <a:spLocks/>
            </p:cNvSpPr>
            <p:nvPr/>
          </p:nvSpPr>
          <p:spPr bwMode="gray">
            <a:xfrm>
              <a:off x="2541588" y="4700588"/>
              <a:ext cx="609600" cy="361950"/>
            </a:xfrm>
            <a:custGeom>
              <a:avLst/>
              <a:gdLst>
                <a:gd name="T0" fmla="*/ 2147483647 w 1752"/>
                <a:gd name="T1" fmla="*/ 2147483647 h 838"/>
                <a:gd name="T2" fmla="*/ 0 w 1752"/>
                <a:gd name="T3" fmla="*/ 2147483647 h 838"/>
                <a:gd name="T4" fmla="*/ 0 w 1752"/>
                <a:gd name="T5" fmla="*/ 2147483647 h 838"/>
                <a:gd name="T6" fmla="*/ 2147483647 w 1752"/>
                <a:gd name="T7" fmla="*/ 2147483647 h 838"/>
                <a:gd name="T8" fmla="*/ 2147483647 w 1752"/>
                <a:gd name="T9" fmla="*/ 2147483647 h 838"/>
                <a:gd name="T10" fmla="*/ 2147483647 w 1752"/>
                <a:gd name="T11" fmla="*/ 2147483647 h 838"/>
                <a:gd name="T12" fmla="*/ 2147483647 w 1752"/>
                <a:gd name="T13" fmla="*/ 2147483647 h 838"/>
                <a:gd name="T14" fmla="*/ 2147483647 w 1752"/>
                <a:gd name="T15" fmla="*/ 0 h 838"/>
                <a:gd name="T16" fmla="*/ 2147483647 w 1752"/>
                <a:gd name="T17" fmla="*/ 2147483647 h 8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52"/>
                <a:gd name="T28" fmla="*/ 0 h 838"/>
                <a:gd name="T29" fmla="*/ 1752 w 1752"/>
                <a:gd name="T30" fmla="*/ 838 h 8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52" h="838">
                  <a:moveTo>
                    <a:pt x="1476" y="50"/>
                  </a:moveTo>
                  <a:cubicBezTo>
                    <a:pt x="1436" y="106"/>
                    <a:pt x="973" y="794"/>
                    <a:pt x="0" y="794"/>
                  </a:cubicBezTo>
                  <a:cubicBezTo>
                    <a:pt x="0" y="795"/>
                    <a:pt x="0" y="838"/>
                    <a:pt x="0" y="838"/>
                  </a:cubicBezTo>
                  <a:cubicBezTo>
                    <a:pt x="1064" y="838"/>
                    <a:pt x="1602" y="302"/>
                    <a:pt x="1682" y="189"/>
                  </a:cubicBezTo>
                  <a:cubicBezTo>
                    <a:pt x="1682" y="189"/>
                    <a:pt x="1682" y="189"/>
                    <a:pt x="1682" y="189"/>
                  </a:cubicBezTo>
                  <a:cubicBezTo>
                    <a:pt x="1752" y="239"/>
                    <a:pt x="1752" y="239"/>
                    <a:pt x="1752" y="239"/>
                  </a:cubicBezTo>
                  <a:cubicBezTo>
                    <a:pt x="1674" y="1"/>
                    <a:pt x="1674" y="1"/>
                    <a:pt x="1674" y="1"/>
                  </a:cubicBezTo>
                  <a:cubicBezTo>
                    <a:pt x="1406" y="0"/>
                    <a:pt x="1406" y="0"/>
                    <a:pt x="1406" y="0"/>
                  </a:cubicBezTo>
                  <a:cubicBezTo>
                    <a:pt x="1476" y="50"/>
                    <a:pt x="1476" y="50"/>
                    <a:pt x="1476" y="50"/>
                  </a:cubicBezTo>
                  <a:close/>
                </a:path>
              </a:pathLst>
            </a:custGeom>
            <a:solidFill>
              <a:srgbClr val="F8D46D"/>
            </a:solidFill>
            <a:ln w="3175">
              <a:noFill/>
              <a:round/>
              <a:headEnd/>
              <a:tailEnd/>
            </a:ln>
          </p:spPr>
          <p:txBody>
            <a:bodyPr wrap="none" lIns="54000" tIns="54000" rIns="54000" bIns="54000" anchor="ctr"/>
            <a:lstStyle/>
            <a:p>
              <a:pPr>
                <a:defRPr/>
              </a:pPr>
              <a:endParaRPr lang="zh-TW" altLang="en-US"/>
            </a:p>
          </p:txBody>
        </p:sp>
        <p:sp>
          <p:nvSpPr>
            <p:cNvPr id="27" name="Text Box 37"/>
            <p:cNvSpPr txBox="1">
              <a:spLocks noChangeArrowheads="1"/>
            </p:cNvSpPr>
            <p:nvPr/>
          </p:nvSpPr>
          <p:spPr bwMode="auto">
            <a:xfrm>
              <a:off x="2398713" y="4354514"/>
              <a:ext cx="1104900" cy="294900"/>
            </a:xfrm>
            <a:prstGeom prst="rect">
              <a:avLst/>
            </a:prstGeom>
            <a:noFill/>
            <a:ln w="9525" algn="ctr">
              <a:noFill/>
              <a:miter lim="800000"/>
              <a:headEnd/>
              <a:tailEnd/>
            </a:ln>
          </p:spPr>
          <p:txBody>
            <a:bodyPr lIns="0" tIns="0" rIns="18288" bIns="18288">
              <a:spAutoFit/>
            </a:bodyPr>
            <a:lstStyle/>
            <a:p>
              <a:pPr algn="ctr">
                <a:spcBef>
                  <a:spcPct val="50000"/>
                </a:spcBef>
                <a:defRPr/>
              </a:pPr>
              <a:r>
                <a:rPr lang="en-US" altLang="zh-TW" sz="1000"/>
                <a:t>33% YoY</a:t>
              </a:r>
              <a:endParaRPr lang="en-GB" altLang="zh-TW" sz="1000"/>
            </a:p>
          </p:txBody>
        </p:sp>
        <p:sp>
          <p:nvSpPr>
            <p:cNvPr id="28" name="Rectangle 20"/>
            <p:cNvSpPr>
              <a:spLocks noChangeArrowheads="1"/>
            </p:cNvSpPr>
            <p:nvPr/>
          </p:nvSpPr>
          <p:spPr bwMode="auto">
            <a:xfrm>
              <a:off x="777875" y="2776537"/>
              <a:ext cx="1111250" cy="684589"/>
            </a:xfrm>
            <a:prstGeom prst="rect">
              <a:avLst/>
            </a:prstGeom>
            <a:noFill/>
            <a:ln w="9525">
              <a:noFill/>
              <a:miter lim="800000"/>
              <a:headEnd/>
              <a:tailEnd/>
            </a:ln>
          </p:spPr>
          <p:txBody>
            <a:bodyPr>
              <a:spAutoFit/>
            </a:bodyPr>
            <a:lstStyle/>
            <a:p>
              <a:pPr algn="ctr">
                <a:defRPr/>
              </a:pPr>
              <a:r>
                <a:rPr lang="en-US" altLang="zh-TW" sz="1000"/>
                <a:t>09-’12 Revenue </a:t>
              </a:r>
            </a:p>
            <a:p>
              <a:pPr algn="ctr">
                <a:defRPr/>
              </a:pPr>
              <a:r>
                <a:rPr lang="en-US" altLang="zh-TW" sz="1000"/>
                <a:t>CAGR: 47%</a:t>
              </a:r>
              <a:endParaRPr lang="en-GB" altLang="zh-TW" sz="1000"/>
            </a:p>
          </p:txBody>
        </p:sp>
        <p:sp>
          <p:nvSpPr>
            <p:cNvPr id="29" name="Freeform 36"/>
            <p:cNvSpPr>
              <a:spLocks/>
            </p:cNvSpPr>
            <p:nvPr/>
          </p:nvSpPr>
          <p:spPr bwMode="gray">
            <a:xfrm>
              <a:off x="930275" y="3232150"/>
              <a:ext cx="942975" cy="973138"/>
            </a:xfrm>
            <a:custGeom>
              <a:avLst/>
              <a:gdLst>
                <a:gd name="T0" fmla="*/ 2147483647 w 1752"/>
                <a:gd name="T1" fmla="*/ 2147483647 h 838"/>
                <a:gd name="T2" fmla="*/ 0 w 1752"/>
                <a:gd name="T3" fmla="*/ 2147483647 h 838"/>
                <a:gd name="T4" fmla="*/ 0 w 1752"/>
                <a:gd name="T5" fmla="*/ 2147483647 h 838"/>
                <a:gd name="T6" fmla="*/ 2147483647 w 1752"/>
                <a:gd name="T7" fmla="*/ 2147483647 h 838"/>
                <a:gd name="T8" fmla="*/ 2147483647 w 1752"/>
                <a:gd name="T9" fmla="*/ 2147483647 h 838"/>
                <a:gd name="T10" fmla="*/ 2147483647 w 1752"/>
                <a:gd name="T11" fmla="*/ 2147483647 h 838"/>
                <a:gd name="T12" fmla="*/ 2147483647 w 1752"/>
                <a:gd name="T13" fmla="*/ 2147483647 h 838"/>
                <a:gd name="T14" fmla="*/ 2147483647 w 1752"/>
                <a:gd name="T15" fmla="*/ 0 h 838"/>
                <a:gd name="T16" fmla="*/ 2147483647 w 1752"/>
                <a:gd name="T17" fmla="*/ 2147483647 h 8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52"/>
                <a:gd name="T28" fmla="*/ 0 h 838"/>
                <a:gd name="T29" fmla="*/ 1752 w 1752"/>
                <a:gd name="T30" fmla="*/ 838 h 8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52" h="838">
                  <a:moveTo>
                    <a:pt x="1476" y="50"/>
                  </a:moveTo>
                  <a:cubicBezTo>
                    <a:pt x="1436" y="106"/>
                    <a:pt x="973" y="794"/>
                    <a:pt x="0" y="794"/>
                  </a:cubicBezTo>
                  <a:cubicBezTo>
                    <a:pt x="0" y="795"/>
                    <a:pt x="0" y="838"/>
                    <a:pt x="0" y="838"/>
                  </a:cubicBezTo>
                  <a:cubicBezTo>
                    <a:pt x="1064" y="838"/>
                    <a:pt x="1602" y="302"/>
                    <a:pt x="1682" y="189"/>
                  </a:cubicBezTo>
                  <a:cubicBezTo>
                    <a:pt x="1682" y="189"/>
                    <a:pt x="1682" y="189"/>
                    <a:pt x="1682" y="189"/>
                  </a:cubicBezTo>
                  <a:cubicBezTo>
                    <a:pt x="1752" y="239"/>
                    <a:pt x="1752" y="239"/>
                    <a:pt x="1752" y="239"/>
                  </a:cubicBezTo>
                  <a:cubicBezTo>
                    <a:pt x="1674" y="1"/>
                    <a:pt x="1674" y="1"/>
                    <a:pt x="1674" y="1"/>
                  </a:cubicBezTo>
                  <a:cubicBezTo>
                    <a:pt x="1406" y="0"/>
                    <a:pt x="1406" y="0"/>
                    <a:pt x="1406" y="0"/>
                  </a:cubicBezTo>
                  <a:cubicBezTo>
                    <a:pt x="1476" y="50"/>
                    <a:pt x="1476" y="50"/>
                    <a:pt x="1476" y="50"/>
                  </a:cubicBezTo>
                  <a:close/>
                </a:path>
              </a:pathLst>
            </a:custGeom>
            <a:solidFill>
              <a:srgbClr val="F8D46D"/>
            </a:solidFill>
            <a:ln w="3175">
              <a:noFill/>
              <a:round/>
              <a:headEnd/>
              <a:tailEnd/>
            </a:ln>
          </p:spPr>
          <p:txBody>
            <a:bodyPr wrap="none" lIns="54000" tIns="54000" rIns="54000" bIns="54000" anchor="ctr"/>
            <a:lstStyle/>
            <a:p>
              <a:pPr>
                <a:defRPr/>
              </a:pPr>
              <a:endParaRPr lang="zh-TW" altLang="en-US"/>
            </a:p>
          </p:txBody>
        </p:sp>
        <p:sp>
          <p:nvSpPr>
            <p:cNvPr id="30" name="Line 13"/>
            <p:cNvSpPr>
              <a:spLocks noChangeShapeType="1"/>
            </p:cNvSpPr>
            <p:nvPr/>
          </p:nvSpPr>
          <p:spPr bwMode="auto">
            <a:xfrm>
              <a:off x="2413000" y="2628900"/>
              <a:ext cx="12700" cy="3849688"/>
            </a:xfrm>
            <a:prstGeom prst="line">
              <a:avLst/>
            </a:prstGeom>
            <a:noFill/>
            <a:ln w="15875">
              <a:solidFill>
                <a:srgbClr val="7F7F7F"/>
              </a:solidFill>
              <a:prstDash val="dash"/>
              <a:round/>
              <a:headEnd/>
              <a:tailEnd/>
            </a:ln>
          </p:spPr>
          <p:txBody>
            <a:bodyPr wrap="none" lIns="0" tIns="0" rIns="18288" bIns="18288" anchor="ctr"/>
            <a:lstStyle/>
            <a:p>
              <a:pPr>
                <a:defRPr/>
              </a:pPr>
              <a:endParaRPr lang="zh-TW" altLang="en-US"/>
            </a:p>
          </p:txBody>
        </p:sp>
      </p:grpSp>
      <p:sp>
        <p:nvSpPr>
          <p:cNvPr id="11276" name="Title 1"/>
          <p:cNvSpPr txBox="1">
            <a:spLocks/>
          </p:cNvSpPr>
          <p:nvPr/>
        </p:nvSpPr>
        <p:spPr bwMode="auto">
          <a:xfrm>
            <a:off x="4603751" y="707232"/>
            <a:ext cx="4664075" cy="359830"/>
          </a:xfrm>
          <a:prstGeom prst="rect">
            <a:avLst/>
          </a:prstGeom>
          <a:noFill/>
          <a:ln w="9525" algn="ctr">
            <a:noFill/>
            <a:miter lim="800000"/>
            <a:headEnd/>
            <a:tailEnd/>
          </a:ln>
        </p:spPr>
        <p:txBody>
          <a:bodyPr lIns="82030" tIns="41015" rIns="82030" bIns="41015">
            <a:spAutoFit/>
          </a:bodyPr>
          <a:lstStyle/>
          <a:p>
            <a:pPr>
              <a:spcBef>
                <a:spcPct val="50000"/>
              </a:spcBef>
            </a:pPr>
            <a:r>
              <a:rPr lang="en-US" altLang="zh-TW"/>
              <a:t>Stands Out Among International Peers</a:t>
            </a:r>
          </a:p>
        </p:txBody>
      </p:sp>
      <p:sp>
        <p:nvSpPr>
          <p:cNvPr id="11277" name="Rectangle 5"/>
          <p:cNvSpPr>
            <a:spLocks noChangeArrowheads="1"/>
          </p:cNvSpPr>
          <p:nvPr/>
        </p:nvSpPr>
        <p:spPr bwMode="auto">
          <a:xfrm>
            <a:off x="0" y="0"/>
            <a:ext cx="8023225" cy="523220"/>
          </a:xfrm>
          <a:prstGeom prst="rect">
            <a:avLst/>
          </a:prstGeom>
          <a:noFill/>
          <a:ln w="9525">
            <a:noFill/>
            <a:miter lim="800000"/>
            <a:headEnd/>
            <a:tailEnd/>
          </a:ln>
        </p:spPr>
        <p:txBody>
          <a:bodyPr anchor="ctr">
            <a:spAutoFit/>
          </a:bodyPr>
          <a:lstStyle/>
          <a:p>
            <a:r>
              <a:rPr kumimoji="1" lang="en-US" altLang="zh-TW" sz="2800" dirty="0">
                <a:latin typeface="Trebuchet MSTrebuchet MS"/>
              </a:rPr>
              <a:t>HMI Growth profile among semi peers</a:t>
            </a:r>
          </a:p>
        </p:txBody>
      </p:sp>
    </p:spTree>
    <p:custDataLst>
      <p:tags r:id="rId1"/>
    </p:custDataLst>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5"/>
          <p:cNvSpPr>
            <a:spLocks noChangeArrowheads="1"/>
          </p:cNvSpPr>
          <p:nvPr/>
        </p:nvSpPr>
        <p:spPr bwMode="auto">
          <a:xfrm>
            <a:off x="0" y="0"/>
            <a:ext cx="8023225" cy="523220"/>
          </a:xfrm>
          <a:prstGeom prst="rect">
            <a:avLst/>
          </a:prstGeom>
          <a:noFill/>
          <a:ln w="9525">
            <a:noFill/>
            <a:miter lim="800000"/>
            <a:headEnd/>
            <a:tailEnd/>
          </a:ln>
        </p:spPr>
        <p:txBody>
          <a:bodyPr anchor="ctr">
            <a:spAutoFit/>
          </a:bodyPr>
          <a:lstStyle/>
          <a:p>
            <a:r>
              <a:rPr lang="en-US" altLang="zh-TW" sz="2800" dirty="0" smtClean="0">
                <a:latin typeface="Trebuchet MSTrebuchet MS"/>
              </a:rPr>
              <a:t>Robust Revenue Momentum and Profitability</a:t>
            </a:r>
            <a:endParaRPr kumimoji="1" lang="en-US" altLang="zh-TW" sz="2800" dirty="0">
              <a:latin typeface="Trebuchet MSTrebuchet MS"/>
            </a:endParaRPr>
          </a:p>
        </p:txBody>
      </p:sp>
      <p:pic>
        <p:nvPicPr>
          <p:cNvPr id="1107970" name="Picture 2"/>
          <p:cNvPicPr>
            <a:picLocks noChangeAspect="1" noChangeArrowheads="1"/>
          </p:cNvPicPr>
          <p:nvPr/>
        </p:nvPicPr>
        <p:blipFill>
          <a:blip r:embed="rId2" cstate="print"/>
          <a:srcRect/>
          <a:stretch>
            <a:fillRect/>
          </a:stretch>
        </p:blipFill>
        <p:spPr bwMode="auto">
          <a:xfrm>
            <a:off x="457245" y="676275"/>
            <a:ext cx="8201025" cy="44672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5138" name="Picture 2"/>
          <p:cNvPicPr>
            <a:picLocks noChangeAspect="1" noChangeArrowheads="1"/>
          </p:cNvPicPr>
          <p:nvPr/>
        </p:nvPicPr>
        <p:blipFill>
          <a:blip r:embed="rId2" cstate="print"/>
          <a:srcRect/>
          <a:stretch>
            <a:fillRect/>
          </a:stretch>
        </p:blipFill>
        <p:spPr bwMode="auto">
          <a:xfrm>
            <a:off x="365806" y="521786"/>
            <a:ext cx="7947621" cy="4621714"/>
          </a:xfrm>
          <a:prstGeom prst="rect">
            <a:avLst/>
          </a:prstGeom>
          <a:noFill/>
          <a:ln w="9525">
            <a:noFill/>
            <a:miter lim="800000"/>
            <a:headEnd/>
            <a:tailEnd/>
          </a:ln>
        </p:spPr>
      </p:pic>
      <p:sp>
        <p:nvSpPr>
          <p:cNvPr id="4" name="矩形 3"/>
          <p:cNvSpPr/>
          <p:nvPr/>
        </p:nvSpPr>
        <p:spPr>
          <a:xfrm>
            <a:off x="0" y="0"/>
            <a:ext cx="4881465" cy="523220"/>
          </a:xfrm>
          <a:prstGeom prst="rect">
            <a:avLst/>
          </a:prstGeom>
        </p:spPr>
        <p:txBody>
          <a:bodyPr wrap="none">
            <a:spAutoFit/>
          </a:bodyPr>
          <a:lstStyle/>
          <a:p>
            <a:r>
              <a:rPr lang="en-US" altLang="zh-TW" sz="2800" dirty="0" smtClean="0">
                <a:latin typeface="Trebuchet MSTrebuchet MS"/>
              </a:rPr>
              <a:t>History and Key Milestones</a:t>
            </a:r>
            <a:endParaRPr lang="zh-TW" altLang="en-US" sz="2800" dirty="0">
              <a:latin typeface="Trebuchet MS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2066" name="Picture 2"/>
          <p:cNvPicPr>
            <a:picLocks noChangeAspect="1" noChangeArrowheads="1"/>
          </p:cNvPicPr>
          <p:nvPr/>
        </p:nvPicPr>
        <p:blipFill>
          <a:blip r:embed="rId2" cstate="print"/>
          <a:srcRect/>
          <a:stretch>
            <a:fillRect/>
          </a:stretch>
        </p:blipFill>
        <p:spPr bwMode="auto">
          <a:xfrm>
            <a:off x="562928" y="693218"/>
            <a:ext cx="7392315" cy="4438824"/>
          </a:xfrm>
          <a:prstGeom prst="rect">
            <a:avLst/>
          </a:prstGeom>
          <a:noFill/>
          <a:ln w="9525">
            <a:noFill/>
            <a:miter lim="800000"/>
            <a:headEnd/>
            <a:tailEnd/>
          </a:ln>
        </p:spPr>
      </p:pic>
      <p:sp>
        <p:nvSpPr>
          <p:cNvPr id="3" name="矩形 2"/>
          <p:cNvSpPr/>
          <p:nvPr/>
        </p:nvSpPr>
        <p:spPr>
          <a:xfrm>
            <a:off x="0" y="0"/>
            <a:ext cx="9144000" cy="769441"/>
          </a:xfrm>
          <a:prstGeom prst="rect">
            <a:avLst/>
          </a:prstGeom>
          <a:solidFill>
            <a:schemeClr val="bg1"/>
          </a:solidFill>
        </p:spPr>
        <p:txBody>
          <a:bodyPr wrap="square">
            <a:spAutoFit/>
          </a:bodyPr>
          <a:lstStyle/>
          <a:p>
            <a:r>
              <a:rPr lang="en-US" altLang="zh-TW" sz="2200" dirty="0" smtClean="0">
                <a:latin typeface="Trebuchet MSTrebuchet MS"/>
              </a:rPr>
              <a:t>Advanced Geometries and Complex Processes Require Enhanced Precision for Yield Improvement</a:t>
            </a:r>
            <a:endParaRPr lang="zh-TW" altLang="en-US" sz="2200" dirty="0">
              <a:latin typeface="Trebuchet MS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3090" name="Picture 2"/>
          <p:cNvPicPr>
            <a:picLocks noChangeAspect="1" noChangeArrowheads="1"/>
          </p:cNvPicPr>
          <p:nvPr/>
        </p:nvPicPr>
        <p:blipFill>
          <a:blip r:embed="rId2" cstate="print"/>
          <a:srcRect/>
          <a:stretch>
            <a:fillRect/>
          </a:stretch>
        </p:blipFill>
        <p:spPr bwMode="auto">
          <a:xfrm>
            <a:off x="457245" y="427771"/>
            <a:ext cx="8046632" cy="4658578"/>
          </a:xfrm>
          <a:prstGeom prst="rect">
            <a:avLst/>
          </a:prstGeom>
          <a:noFill/>
          <a:ln w="9525">
            <a:noFill/>
            <a:miter lim="800000"/>
            <a:headEnd/>
            <a:tailEnd/>
          </a:ln>
        </p:spPr>
      </p:pic>
      <p:sp>
        <p:nvSpPr>
          <p:cNvPr id="3" name="矩形 2"/>
          <p:cNvSpPr/>
          <p:nvPr/>
        </p:nvSpPr>
        <p:spPr>
          <a:xfrm>
            <a:off x="0" y="-1"/>
            <a:ext cx="9144000" cy="707886"/>
          </a:xfrm>
          <a:prstGeom prst="rect">
            <a:avLst/>
          </a:prstGeom>
          <a:solidFill>
            <a:schemeClr val="bg1"/>
          </a:solidFill>
        </p:spPr>
        <p:txBody>
          <a:bodyPr wrap="square">
            <a:spAutoFit/>
          </a:bodyPr>
          <a:lstStyle/>
          <a:p>
            <a:r>
              <a:rPr lang="en-US" altLang="zh-TW" sz="2200" dirty="0" smtClean="0">
                <a:latin typeface="Trebuchet MSTrebuchet MS"/>
              </a:rPr>
              <a:t>Overview of HMI’s Product Portfolio – </a:t>
            </a:r>
            <a:r>
              <a:rPr lang="en-US" altLang="zh-TW" dirty="0" smtClean="0">
                <a:latin typeface="Trebuchet MSTrebuchet MS"/>
              </a:rPr>
              <a:t>Diversified Product Offerings and Capabilities </a:t>
            </a:r>
            <a:endParaRPr lang="zh-TW" altLang="en-US" dirty="0">
              <a:latin typeface="Trebuchet MS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2456" name="Group 168"/>
          <p:cNvGraphicFramePr>
            <a:graphicFrameLocks noGrp="1"/>
          </p:cNvGraphicFramePr>
          <p:nvPr>
            <p:ph idx="4294967295"/>
          </p:nvPr>
        </p:nvGraphicFramePr>
        <p:xfrm>
          <a:off x="239713" y="883444"/>
          <a:ext cx="7961312" cy="3794855"/>
        </p:xfrm>
        <a:graphic>
          <a:graphicData uri="http://schemas.openxmlformats.org/drawingml/2006/table">
            <a:tbl>
              <a:tblPr/>
              <a:tblGrid>
                <a:gridCol w="1663700"/>
                <a:gridCol w="1638300"/>
                <a:gridCol w="2308225"/>
                <a:gridCol w="2351087"/>
              </a:tblGrid>
              <a:tr h="2743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400" b="1" i="0" u="none" strike="noStrike" cap="none" normalizeH="0" baseline="0" dirty="0" smtClean="0">
                          <a:ln>
                            <a:noFill/>
                          </a:ln>
                          <a:solidFill>
                            <a:schemeClr val="tx1"/>
                          </a:solidFill>
                          <a:effectLst/>
                          <a:latin typeface="Trebuchet MSTrebuchet MS"/>
                          <a:ea typeface="新細明體" pitchFamily="18" charset="-120"/>
                        </a:rPr>
                        <a:t>Layer</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400" b="1" i="0" u="none" strike="noStrike" cap="none" normalizeH="0" baseline="0" smtClean="0">
                          <a:ln>
                            <a:noFill/>
                          </a:ln>
                          <a:solidFill>
                            <a:schemeClr val="tx1"/>
                          </a:solidFill>
                          <a:effectLst/>
                          <a:latin typeface="Trebuchet MSTrebuchet MS"/>
                          <a:ea typeface="新細明體" pitchFamily="18" charset="-120"/>
                        </a:rPr>
                        <a:t>DOI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400" b="1" i="0" u="none" strike="noStrike" cap="none" normalizeH="0" baseline="0" smtClean="0">
                          <a:ln>
                            <a:noFill/>
                          </a:ln>
                          <a:solidFill>
                            <a:schemeClr val="tx1"/>
                          </a:solidFill>
                          <a:effectLst/>
                          <a:latin typeface="Trebuchet MSTrebuchet MS"/>
                          <a:ea typeface="新細明體" pitchFamily="18" charset="-120"/>
                        </a:rPr>
                        <a:t>Structure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400" b="1" i="0" u="none" strike="noStrike" cap="none" normalizeH="0" baseline="0" smtClean="0">
                          <a:ln>
                            <a:noFill/>
                          </a:ln>
                          <a:solidFill>
                            <a:schemeClr val="tx1"/>
                          </a:solidFill>
                          <a:effectLst/>
                          <a:latin typeface="Trebuchet MSTrebuchet MS"/>
                          <a:ea typeface="新細明體" pitchFamily="18" charset="-120"/>
                        </a:rPr>
                        <a:t>Comments</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485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Trebuchet MSTrebuchet MS"/>
                          <a:ea typeface="新細明體" pitchFamily="18" charset="-120"/>
                        </a:rPr>
                        <a:t>Wet nitride strip</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Trebuchet MSTrebuchet MS"/>
                          <a:ea typeface="新細明體" pitchFamily="18" charset="-120"/>
                        </a:rPr>
                        <a:t>Residues, stringers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TW" altLang="zh-TW" sz="2100" b="0" i="0" u="none" strike="noStrike" cap="none" normalizeH="0" baseline="0" smtClean="0">
                        <a:ln>
                          <a:noFill/>
                        </a:ln>
                        <a:solidFill>
                          <a:schemeClr val="tx1"/>
                        </a:solidFill>
                        <a:effectLst/>
                        <a:latin typeface="Trebuchet MSTrebuchet MS"/>
                        <a:ea typeface="新細明體" pitchFamily="18" charset="-120"/>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High resolution of &lt; 10nm small pixel size</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8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Poly hard-mask etch</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Trebuchet MSTrebuchet MS"/>
                          <a:ea typeface="新細明體" pitchFamily="18" charset="-120"/>
                        </a:rPr>
                        <a:t>Stringers, residues, and bridges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TW" sz="1100" b="1" i="0" u="none" strike="noStrike" cap="none" normalizeH="0" baseline="0" smtClean="0">
                        <a:ln>
                          <a:noFill/>
                        </a:ln>
                        <a:solidFill>
                          <a:schemeClr val="tx1"/>
                        </a:solidFill>
                        <a:effectLst/>
                        <a:latin typeface="Trebuchet MSTrebuchet MS"/>
                        <a:ea typeface="新細明體" pitchFamily="18" charset="-12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TW" sz="2100" b="0" i="0" u="none" strike="noStrike" cap="none" normalizeH="0" baseline="0" smtClean="0">
                        <a:ln>
                          <a:noFill/>
                        </a:ln>
                        <a:solidFill>
                          <a:schemeClr val="tx1"/>
                        </a:solidFill>
                        <a:effectLst/>
                        <a:latin typeface="Trebuchet MSTrebuchet MS"/>
                        <a:ea typeface="新細明體" pitchFamily="18" charset="-120"/>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High-resolution of 10nm small pixel size with extraction</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TW" sz="1100" b="1" i="0" u="none" strike="noStrike" cap="none" normalizeH="0" baseline="0" smtClean="0">
                        <a:ln>
                          <a:noFill/>
                        </a:ln>
                        <a:solidFill>
                          <a:schemeClr val="tx1"/>
                        </a:solidFill>
                        <a:effectLst/>
                        <a:latin typeface="Trebuchet MSTrebuchet MS"/>
                        <a:ea typeface="新細明體" pitchFamily="18" charset="-120"/>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28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Poly gate etch</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Oxide residue, pattern abnormal, active area damages, tiny residues, stringers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TW" altLang="zh-TW" sz="2100" b="0" i="0" u="none" strike="noStrike" cap="none" normalizeH="0" baseline="0" dirty="0" smtClean="0">
                        <a:ln>
                          <a:noFill/>
                        </a:ln>
                        <a:solidFill>
                          <a:schemeClr val="tx1"/>
                        </a:solidFill>
                        <a:effectLst/>
                        <a:latin typeface="Trebuchet MSTrebuchet MS"/>
                        <a:ea typeface="新細明體" pitchFamily="18" charset="-120"/>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High resolution of small pixel size ( &lt; 15nm )</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006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LDD implant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Photo-resist residue after NMOS and PMOS PR strip</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TW" sz="1100" b="1" i="0" u="none" strike="noStrike" cap="none" normalizeH="0" baseline="0" smtClean="0">
                        <a:ln>
                          <a:noFill/>
                        </a:ln>
                        <a:solidFill>
                          <a:schemeClr val="tx1"/>
                        </a:solidFill>
                        <a:effectLst/>
                        <a:latin typeface="Trebuchet MSTrebuchet MS"/>
                        <a:ea typeface="新細明體" pitchFamily="18" charset="-120"/>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TW" altLang="zh-TW" sz="2100" b="0" i="0" u="none" strike="noStrike" cap="none" normalizeH="0" baseline="0" smtClean="0">
                        <a:ln>
                          <a:noFill/>
                        </a:ln>
                        <a:solidFill>
                          <a:schemeClr val="tx1"/>
                        </a:solidFill>
                        <a:effectLst/>
                        <a:latin typeface="Trebuchet MSTrebuchet MS"/>
                        <a:ea typeface="新細明體" pitchFamily="18" charset="-120"/>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Trebuchet MSTrebuchet MS"/>
                          <a:ea typeface="新細明體" pitchFamily="18" charset="-120"/>
                        </a:rPr>
                        <a:t>High-resolution of small pixel size  ( &lt; 10nm)</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TW" sz="1100" b="1" i="0" u="none" strike="noStrike" cap="none" normalizeH="0" baseline="0" dirty="0" smtClean="0">
                        <a:ln>
                          <a:noFill/>
                        </a:ln>
                        <a:solidFill>
                          <a:schemeClr val="tx1"/>
                        </a:solidFill>
                        <a:effectLst/>
                        <a:latin typeface="Trebuchet MSTrebuchet MS"/>
                        <a:ea typeface="新細明體" pitchFamily="18" charset="-120"/>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6418" name="Text Box 40"/>
          <p:cNvSpPr txBox="1">
            <a:spLocks noChangeArrowheads="1"/>
          </p:cNvSpPr>
          <p:nvPr/>
        </p:nvSpPr>
        <p:spPr bwMode="auto">
          <a:xfrm>
            <a:off x="0" y="0"/>
            <a:ext cx="7696200" cy="523220"/>
          </a:xfrm>
          <a:prstGeom prst="rect">
            <a:avLst/>
          </a:prstGeom>
          <a:noFill/>
          <a:ln w="9525" algn="ctr">
            <a:noFill/>
            <a:miter lim="800000"/>
            <a:headEnd/>
            <a:tailEnd/>
          </a:ln>
        </p:spPr>
        <p:txBody>
          <a:bodyPr>
            <a:spAutoFit/>
          </a:bodyPr>
          <a:lstStyle/>
          <a:p>
            <a:pPr>
              <a:spcBef>
                <a:spcPct val="50000"/>
              </a:spcBef>
            </a:pPr>
            <a:r>
              <a:rPr lang="en-US" altLang="zh-TW" sz="2800" dirty="0" err="1">
                <a:latin typeface="Trebuchet MSTrebuchet MS"/>
              </a:rPr>
              <a:t>eScan</a:t>
            </a:r>
            <a:r>
              <a:rPr lang="en-US" altLang="zh-TW" sz="2800" dirty="0">
                <a:latin typeface="Trebuchet MSTrebuchet MS"/>
              </a:rPr>
              <a:t> Advanced Logic </a:t>
            </a:r>
            <a:r>
              <a:rPr lang="en-US" altLang="zh-TW" sz="2800" dirty="0" err="1">
                <a:latin typeface="Trebuchet MSTrebuchet MS"/>
              </a:rPr>
              <a:t>Ebeam</a:t>
            </a:r>
            <a:r>
              <a:rPr lang="en-US" altLang="zh-TW" sz="2800" dirty="0">
                <a:latin typeface="Trebuchet MSTrebuchet MS"/>
              </a:rPr>
              <a:t> Applications</a:t>
            </a:r>
          </a:p>
        </p:txBody>
      </p:sp>
      <p:sp>
        <p:nvSpPr>
          <p:cNvPr id="16419" name="Text Box 41"/>
          <p:cNvSpPr txBox="1">
            <a:spLocks noChangeArrowheads="1"/>
          </p:cNvSpPr>
          <p:nvPr/>
        </p:nvSpPr>
        <p:spPr bwMode="auto">
          <a:xfrm>
            <a:off x="1" y="571500"/>
            <a:ext cx="4214813" cy="369332"/>
          </a:xfrm>
          <a:prstGeom prst="rect">
            <a:avLst/>
          </a:prstGeom>
          <a:noFill/>
          <a:ln w="9525" algn="ctr">
            <a:noFill/>
            <a:miter lim="800000"/>
            <a:headEnd/>
            <a:tailEnd/>
          </a:ln>
        </p:spPr>
        <p:txBody>
          <a:bodyPr>
            <a:spAutoFit/>
          </a:bodyPr>
          <a:lstStyle/>
          <a:p>
            <a:pPr>
              <a:spcBef>
                <a:spcPct val="50000"/>
              </a:spcBef>
              <a:buClr>
                <a:srgbClr val="FF0000"/>
              </a:buClr>
              <a:buFont typeface="Tahoma" pitchFamily="34" charset="0"/>
              <a:buChar char="●"/>
            </a:pPr>
            <a:r>
              <a:rPr lang="en-US" altLang="zh-TW" dirty="0">
                <a:latin typeface="Trebuchet MSTrebuchet MS"/>
              </a:rPr>
              <a:t> 2Xnm HKMG unique applications</a:t>
            </a:r>
          </a:p>
        </p:txBody>
      </p:sp>
      <p:pic>
        <p:nvPicPr>
          <p:cNvPr id="16420" name="Picture 344"/>
          <p:cNvPicPr>
            <a:picLocks noChangeAspect="1" noChangeArrowheads="1"/>
          </p:cNvPicPr>
          <p:nvPr/>
        </p:nvPicPr>
        <p:blipFill>
          <a:blip r:embed="rId2" cstate="print"/>
          <a:srcRect/>
          <a:stretch>
            <a:fillRect/>
          </a:stretch>
        </p:blipFill>
        <p:spPr bwMode="auto">
          <a:xfrm>
            <a:off x="3595689" y="1168004"/>
            <a:ext cx="2219325" cy="735806"/>
          </a:xfrm>
          <a:prstGeom prst="rect">
            <a:avLst/>
          </a:prstGeom>
          <a:noFill/>
          <a:ln w="9525" algn="ctr">
            <a:noFill/>
            <a:miter lim="800000"/>
            <a:headEnd/>
            <a:tailEnd/>
          </a:ln>
        </p:spPr>
      </p:pic>
      <p:pic>
        <p:nvPicPr>
          <p:cNvPr id="16421" name="Picture 346"/>
          <p:cNvPicPr>
            <a:picLocks noChangeAspect="1" noChangeArrowheads="1"/>
          </p:cNvPicPr>
          <p:nvPr/>
        </p:nvPicPr>
        <p:blipFill>
          <a:blip r:embed="rId3" cstate="print"/>
          <a:srcRect/>
          <a:stretch>
            <a:fillRect/>
          </a:stretch>
        </p:blipFill>
        <p:spPr bwMode="auto">
          <a:xfrm>
            <a:off x="3552825" y="1953816"/>
            <a:ext cx="2266950" cy="750094"/>
          </a:xfrm>
          <a:prstGeom prst="rect">
            <a:avLst/>
          </a:prstGeom>
          <a:noFill/>
          <a:ln w="9525" algn="ctr">
            <a:noFill/>
            <a:miter lim="800000"/>
            <a:headEnd/>
            <a:tailEnd/>
          </a:ln>
        </p:spPr>
      </p:pic>
      <p:pic>
        <p:nvPicPr>
          <p:cNvPr id="16422" name="Picture 347"/>
          <p:cNvPicPr>
            <a:picLocks noChangeAspect="1" noChangeArrowheads="1"/>
          </p:cNvPicPr>
          <p:nvPr/>
        </p:nvPicPr>
        <p:blipFill>
          <a:blip r:embed="rId4" cstate="print"/>
          <a:srcRect/>
          <a:stretch>
            <a:fillRect/>
          </a:stretch>
        </p:blipFill>
        <p:spPr bwMode="auto">
          <a:xfrm>
            <a:off x="3562350" y="2975373"/>
            <a:ext cx="2247900" cy="750094"/>
          </a:xfrm>
          <a:prstGeom prst="rect">
            <a:avLst/>
          </a:prstGeom>
          <a:noFill/>
          <a:ln w="9525" algn="ctr">
            <a:noFill/>
            <a:miter lim="800000"/>
            <a:headEnd/>
            <a:tailEnd/>
          </a:ln>
        </p:spPr>
      </p:pic>
      <p:pic>
        <p:nvPicPr>
          <p:cNvPr id="16423" name="Picture 348"/>
          <p:cNvPicPr>
            <a:picLocks noChangeAspect="1" noChangeArrowheads="1"/>
          </p:cNvPicPr>
          <p:nvPr/>
        </p:nvPicPr>
        <p:blipFill>
          <a:blip r:embed="rId5" cstate="print"/>
          <a:srcRect/>
          <a:stretch>
            <a:fillRect/>
          </a:stretch>
        </p:blipFill>
        <p:spPr bwMode="auto">
          <a:xfrm>
            <a:off x="3557589" y="3886200"/>
            <a:ext cx="2257425" cy="728663"/>
          </a:xfrm>
          <a:prstGeom prst="rect">
            <a:avLst/>
          </a:prstGeom>
          <a:noFill/>
          <a:ln w="9525" algn="ctr">
            <a:noFill/>
            <a:miter lim="800000"/>
            <a:headEnd/>
            <a:tailEnd/>
          </a:ln>
        </p:spPr>
      </p:pic>
      <p:sp>
        <p:nvSpPr>
          <p:cNvPr id="16424" name="Rectangle 8"/>
          <p:cNvSpPr>
            <a:spLocks noChangeArrowheads="1"/>
          </p:cNvSpPr>
          <p:nvPr/>
        </p:nvSpPr>
        <p:spPr bwMode="auto">
          <a:xfrm>
            <a:off x="7343776" y="482203"/>
            <a:ext cx="1800225" cy="80963"/>
          </a:xfrm>
          <a:prstGeom prst="rect">
            <a:avLst/>
          </a:prstGeom>
          <a:solidFill>
            <a:srgbClr val="990033"/>
          </a:solidFill>
          <a:ln w="9525" algn="ctr">
            <a:noFill/>
            <a:round/>
            <a:headEnd/>
            <a:tailEnd/>
          </a:ln>
        </p:spPr>
        <p:txBody>
          <a:bodyPr/>
          <a:lstStyle/>
          <a:p>
            <a:endParaRPr lang="en-US" altLang="zh-TW">
              <a:latin typeface="Trebuchet MSTrebuchet M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41"/>
          <p:cNvPicPr>
            <a:picLocks noChangeAspect="1" noChangeArrowheads="1"/>
          </p:cNvPicPr>
          <p:nvPr/>
        </p:nvPicPr>
        <p:blipFill>
          <a:blip r:embed="rId2" cstate="print"/>
          <a:srcRect/>
          <a:stretch>
            <a:fillRect/>
          </a:stretch>
        </p:blipFill>
        <p:spPr bwMode="auto">
          <a:xfrm>
            <a:off x="3890964" y="3743325"/>
            <a:ext cx="2257425" cy="1000125"/>
          </a:xfrm>
          <a:prstGeom prst="rect">
            <a:avLst/>
          </a:prstGeom>
          <a:noFill/>
          <a:ln w="9525" algn="ctr">
            <a:noFill/>
            <a:miter lim="800000"/>
            <a:headEnd/>
            <a:tailEnd/>
          </a:ln>
        </p:spPr>
      </p:pic>
      <p:pic>
        <p:nvPicPr>
          <p:cNvPr id="17411" name="Picture 440"/>
          <p:cNvPicPr>
            <a:picLocks noChangeAspect="1" noChangeArrowheads="1"/>
          </p:cNvPicPr>
          <p:nvPr/>
        </p:nvPicPr>
        <p:blipFill>
          <a:blip r:embed="rId3" cstate="print"/>
          <a:srcRect/>
          <a:stretch>
            <a:fillRect/>
          </a:stretch>
        </p:blipFill>
        <p:spPr bwMode="auto">
          <a:xfrm>
            <a:off x="3824289" y="2057400"/>
            <a:ext cx="2333625" cy="800100"/>
          </a:xfrm>
          <a:prstGeom prst="rect">
            <a:avLst/>
          </a:prstGeom>
          <a:noFill/>
          <a:ln w="9525" algn="ctr">
            <a:noFill/>
            <a:miter lim="800000"/>
            <a:headEnd/>
            <a:tailEnd/>
          </a:ln>
        </p:spPr>
      </p:pic>
      <p:graphicFrame>
        <p:nvGraphicFramePr>
          <p:cNvPr id="654702" name="Group 366"/>
          <p:cNvGraphicFramePr>
            <a:graphicFrameLocks noGrp="1"/>
          </p:cNvGraphicFramePr>
          <p:nvPr>
            <p:ph idx="4294967295"/>
          </p:nvPr>
        </p:nvGraphicFramePr>
        <p:xfrm>
          <a:off x="239713" y="888206"/>
          <a:ext cx="7961312" cy="3913442"/>
        </p:xfrm>
        <a:graphic>
          <a:graphicData uri="http://schemas.openxmlformats.org/drawingml/2006/table">
            <a:tbl>
              <a:tblPr/>
              <a:tblGrid>
                <a:gridCol w="1663700"/>
                <a:gridCol w="1971675"/>
                <a:gridCol w="2322512"/>
                <a:gridCol w="2003425"/>
              </a:tblGrid>
              <a:tr h="2743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400" b="1" i="0" u="none" strike="noStrike" cap="none" normalizeH="0" baseline="0" dirty="0" smtClean="0">
                          <a:ln>
                            <a:noFill/>
                          </a:ln>
                          <a:solidFill>
                            <a:schemeClr val="tx1"/>
                          </a:solidFill>
                          <a:effectLst/>
                          <a:latin typeface="Trebuchet MSTrebuchet MS"/>
                          <a:ea typeface="新細明體" pitchFamily="18" charset="-120"/>
                        </a:rPr>
                        <a:t>Layer</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400" b="1" i="0" u="none" strike="noStrike" cap="none" normalizeH="0" baseline="0" smtClean="0">
                          <a:ln>
                            <a:noFill/>
                          </a:ln>
                          <a:solidFill>
                            <a:schemeClr val="tx1"/>
                          </a:solidFill>
                          <a:effectLst/>
                          <a:latin typeface="Trebuchet MSTrebuchet MS"/>
                          <a:ea typeface="新細明體" pitchFamily="18" charset="-120"/>
                        </a:rPr>
                        <a:t>DOI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400" b="1" i="0" u="none" strike="noStrike" cap="none" normalizeH="0" baseline="0" smtClean="0">
                          <a:ln>
                            <a:noFill/>
                          </a:ln>
                          <a:solidFill>
                            <a:schemeClr val="tx1"/>
                          </a:solidFill>
                          <a:effectLst/>
                          <a:latin typeface="Trebuchet MSTrebuchet MS"/>
                          <a:ea typeface="新細明體" pitchFamily="18" charset="-120"/>
                        </a:rPr>
                        <a:t>Structure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400" b="1" i="0" u="none" strike="noStrike" cap="none" normalizeH="0" baseline="0" smtClean="0">
                          <a:ln>
                            <a:noFill/>
                          </a:ln>
                          <a:solidFill>
                            <a:schemeClr val="tx1"/>
                          </a:solidFill>
                          <a:effectLst/>
                          <a:latin typeface="Trebuchet MSTrebuchet MS"/>
                          <a:ea typeface="新細明體" pitchFamily="18" charset="-120"/>
                        </a:rPr>
                        <a:t>Comments</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868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Trebuchet MSTrebuchet MS"/>
                          <a:ea typeface="新細明體" pitchFamily="18" charset="-120"/>
                        </a:rPr>
                        <a:t>Offset spacer/ spacer etch</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TW" sz="1100" b="1" i="0" u="none" strike="noStrike" cap="none" normalizeH="0" baseline="0" dirty="0" smtClean="0">
                        <a:ln>
                          <a:noFill/>
                        </a:ln>
                        <a:solidFill>
                          <a:schemeClr val="tx1"/>
                        </a:solidFill>
                        <a:effectLst/>
                        <a:latin typeface="Trebuchet MSTrebuchet MS"/>
                        <a:ea typeface="新細明體" pitchFamily="18" charset="-120"/>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Trebuchet MSTrebuchet MS"/>
                          <a:ea typeface="新細明體" pitchFamily="18" charset="-120"/>
                        </a:rPr>
                        <a:t>Stringers, residues, pattern abnormal</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TW" sz="1100" b="1" i="0" u="none" strike="noStrike" cap="none" normalizeH="0" baseline="0" dirty="0" smtClean="0">
                        <a:ln>
                          <a:noFill/>
                        </a:ln>
                        <a:solidFill>
                          <a:schemeClr val="tx1"/>
                        </a:solidFill>
                        <a:effectLst/>
                        <a:latin typeface="Trebuchet MSTrebuchet MS"/>
                        <a:ea typeface="新細明體" pitchFamily="18" charset="-120"/>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TW" altLang="zh-TW" sz="2100" b="0" i="0" u="none" strike="noStrike" cap="none" normalizeH="0" baseline="0" smtClean="0">
                        <a:ln>
                          <a:noFill/>
                        </a:ln>
                        <a:solidFill>
                          <a:schemeClr val="tx1"/>
                        </a:solidFill>
                        <a:effectLst/>
                        <a:latin typeface="Trebuchet MSTrebuchet MS"/>
                        <a:ea typeface="新細明體" pitchFamily="18" charset="-120"/>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Tiny stringers and residues may caused missing implants later due to micro-masking</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33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SiGe recess after etch</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dirty="0" err="1" smtClean="0">
                          <a:ln>
                            <a:noFill/>
                          </a:ln>
                          <a:solidFill>
                            <a:schemeClr val="tx1"/>
                          </a:solidFill>
                          <a:effectLst/>
                          <a:latin typeface="Trebuchet MSTrebuchet MS"/>
                          <a:ea typeface="新細明體" pitchFamily="18" charset="-120"/>
                        </a:rPr>
                        <a:t>Epi</a:t>
                      </a:r>
                      <a:r>
                        <a:rPr kumimoji="0" lang="en-US" altLang="zh-TW" sz="1100" b="1" i="0" u="none" strike="noStrike" cap="none" normalizeH="0" baseline="0" dirty="0" smtClean="0">
                          <a:ln>
                            <a:noFill/>
                          </a:ln>
                          <a:solidFill>
                            <a:schemeClr val="tx1"/>
                          </a:solidFill>
                          <a:effectLst/>
                          <a:latin typeface="Trebuchet MSTrebuchet MS"/>
                          <a:ea typeface="新細明體" pitchFamily="18" charset="-120"/>
                        </a:rPr>
                        <a:t>-edges’ extrusions, Residues, Pattern abnormal</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TW" altLang="zh-TW" sz="700" b="0" i="0" u="none" strike="noStrike" cap="none" normalizeH="0" baseline="0" dirty="0" smtClean="0">
                        <a:ln>
                          <a:noFill/>
                        </a:ln>
                        <a:solidFill>
                          <a:schemeClr val="tx1"/>
                        </a:solidFill>
                        <a:effectLst/>
                        <a:latin typeface="Trebuchet MSTrebuchet MS"/>
                        <a:ea typeface="新細明體" pitchFamily="18" charset="-120"/>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High-resolution of small pixel size         (&lt; 10nm)</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TW" sz="1100" b="1" i="0" u="none" strike="noStrike" cap="none" normalizeH="0" baseline="0" smtClean="0">
                        <a:ln>
                          <a:noFill/>
                        </a:ln>
                        <a:solidFill>
                          <a:schemeClr val="tx1"/>
                        </a:solidFill>
                        <a:effectLst/>
                        <a:latin typeface="Trebuchet MSTrebuchet MS"/>
                        <a:ea typeface="新細明體" pitchFamily="18" charset="-120"/>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006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SiGe cap removal ( after SiGe growth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TW" sz="1100" b="1" i="0" u="none" strike="noStrike" cap="none" normalizeH="0" baseline="0" smtClean="0">
                        <a:ln>
                          <a:noFill/>
                        </a:ln>
                        <a:solidFill>
                          <a:schemeClr val="tx1"/>
                        </a:solidFill>
                        <a:effectLst/>
                        <a:latin typeface="Trebuchet MSTrebuchet MS"/>
                        <a:ea typeface="新細明體" pitchFamily="18" charset="-120"/>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Bridging, Epi edges’ shape change (extrusions), residues, SiGe missing</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TW" altLang="zh-TW" sz="2100" b="0" i="0" u="none" strike="noStrike" cap="none" normalizeH="0" baseline="0" dirty="0" smtClean="0">
                        <a:ln>
                          <a:noFill/>
                        </a:ln>
                        <a:solidFill>
                          <a:schemeClr val="tx1"/>
                        </a:solidFill>
                        <a:effectLst/>
                        <a:latin typeface="Trebuchet MSTrebuchet MS"/>
                        <a:ea typeface="新細明體" pitchFamily="18" charset="-120"/>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Trebuchet MSTrebuchet MS"/>
                          <a:ea typeface="新細明體" pitchFamily="18" charset="-120"/>
                        </a:rPr>
                        <a:t>High-resolution of small pixel size         (&lt; 10nm) with extraction</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TW" sz="1100" b="1" i="0" u="none" strike="noStrike" cap="none" normalizeH="0" baseline="0" dirty="0" smtClean="0">
                        <a:ln>
                          <a:noFill/>
                        </a:ln>
                        <a:solidFill>
                          <a:schemeClr val="tx1"/>
                        </a:solidFill>
                        <a:effectLst/>
                        <a:latin typeface="Trebuchet MSTrebuchet MS"/>
                        <a:ea typeface="新細明體" pitchFamily="18" charset="-120"/>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28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NiSix anneal and removal</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TW" sz="1100" b="1" i="0" u="none" strike="noStrike" cap="none" normalizeH="0" baseline="0" smtClean="0">
                        <a:ln>
                          <a:noFill/>
                        </a:ln>
                        <a:solidFill>
                          <a:schemeClr val="tx1"/>
                        </a:solidFill>
                        <a:effectLst/>
                        <a:latin typeface="Trebuchet MSTrebuchet MS"/>
                        <a:ea typeface="新細明體" pitchFamily="18" charset="-120"/>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NiSix missing/ poor formation on NMOS and PMOS active areas, gate open, missing gates, TiN missing</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TW" altLang="zh-TW" sz="2100" b="0" i="0" u="none" strike="noStrike" cap="none" normalizeH="0" baseline="0" dirty="0" smtClean="0">
                        <a:ln>
                          <a:noFill/>
                        </a:ln>
                        <a:solidFill>
                          <a:schemeClr val="tx1"/>
                        </a:solidFill>
                        <a:effectLst/>
                        <a:latin typeface="Trebuchet MSTrebuchet MS"/>
                        <a:ea typeface="新細明體" pitchFamily="18" charset="-120"/>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Trebuchet MSTrebuchet MS"/>
                          <a:ea typeface="新細明體" pitchFamily="18" charset="-120"/>
                        </a:rPr>
                        <a:t>High-resolution small pixel size ( &lt; 15nm ) with extraction</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TW" sz="1100" b="1" i="0" u="none" strike="noStrike" cap="none" normalizeH="0" baseline="0" dirty="0" smtClean="0">
                        <a:ln>
                          <a:noFill/>
                        </a:ln>
                        <a:solidFill>
                          <a:schemeClr val="tx1"/>
                        </a:solidFill>
                        <a:effectLst/>
                        <a:latin typeface="Trebuchet MSTrebuchet MS"/>
                        <a:ea typeface="新細明體" pitchFamily="18" charset="-120"/>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444" name="Text Box 34"/>
          <p:cNvSpPr txBox="1">
            <a:spLocks noChangeArrowheads="1"/>
          </p:cNvSpPr>
          <p:nvPr/>
        </p:nvSpPr>
        <p:spPr bwMode="auto">
          <a:xfrm>
            <a:off x="0" y="0"/>
            <a:ext cx="7696200" cy="523220"/>
          </a:xfrm>
          <a:prstGeom prst="rect">
            <a:avLst/>
          </a:prstGeom>
          <a:noFill/>
          <a:ln w="9525" algn="ctr">
            <a:noFill/>
            <a:miter lim="800000"/>
            <a:headEnd/>
            <a:tailEnd/>
          </a:ln>
        </p:spPr>
        <p:txBody>
          <a:bodyPr>
            <a:spAutoFit/>
          </a:bodyPr>
          <a:lstStyle/>
          <a:p>
            <a:pPr>
              <a:spcBef>
                <a:spcPct val="50000"/>
              </a:spcBef>
            </a:pPr>
            <a:r>
              <a:rPr lang="en-US" altLang="zh-TW" sz="2800" dirty="0" err="1">
                <a:latin typeface="Trebuchet MSTrebuchet MS"/>
              </a:rPr>
              <a:t>eScan</a:t>
            </a:r>
            <a:r>
              <a:rPr lang="en-US" altLang="zh-TW" sz="2800" dirty="0">
                <a:latin typeface="Trebuchet MSTrebuchet MS"/>
              </a:rPr>
              <a:t> Advanced Logic </a:t>
            </a:r>
            <a:r>
              <a:rPr lang="en-US" altLang="zh-TW" sz="2800" dirty="0" err="1">
                <a:latin typeface="Trebuchet MSTrebuchet MS"/>
              </a:rPr>
              <a:t>Ebeam</a:t>
            </a:r>
            <a:r>
              <a:rPr lang="en-US" altLang="zh-TW" sz="2800" dirty="0">
                <a:latin typeface="Trebuchet MSTrebuchet MS"/>
              </a:rPr>
              <a:t> Applications</a:t>
            </a:r>
          </a:p>
        </p:txBody>
      </p:sp>
      <p:sp>
        <p:nvSpPr>
          <p:cNvPr id="17445" name="Text Box 35"/>
          <p:cNvSpPr txBox="1">
            <a:spLocks noChangeArrowheads="1"/>
          </p:cNvSpPr>
          <p:nvPr/>
        </p:nvSpPr>
        <p:spPr bwMode="auto">
          <a:xfrm>
            <a:off x="0" y="571500"/>
            <a:ext cx="7670800" cy="369332"/>
          </a:xfrm>
          <a:prstGeom prst="rect">
            <a:avLst/>
          </a:prstGeom>
          <a:noFill/>
          <a:ln w="9525" algn="ctr">
            <a:noFill/>
            <a:miter lim="800000"/>
            <a:headEnd/>
            <a:tailEnd/>
          </a:ln>
        </p:spPr>
        <p:txBody>
          <a:bodyPr>
            <a:spAutoFit/>
          </a:bodyPr>
          <a:lstStyle/>
          <a:p>
            <a:pPr>
              <a:spcBef>
                <a:spcPct val="50000"/>
              </a:spcBef>
              <a:buClr>
                <a:srgbClr val="FF0000"/>
              </a:buClr>
              <a:buFont typeface="Tahoma" pitchFamily="34" charset="0"/>
              <a:buChar char="●"/>
            </a:pPr>
            <a:r>
              <a:rPr lang="en-US" altLang="zh-TW" dirty="0">
                <a:latin typeface="Trebuchet MSTrebuchet MS"/>
              </a:rPr>
              <a:t> 2Xnm HKMG unique applications</a:t>
            </a:r>
          </a:p>
        </p:txBody>
      </p:sp>
      <p:grpSp>
        <p:nvGrpSpPr>
          <p:cNvPr id="2" name="Group 436"/>
          <p:cNvGrpSpPr>
            <a:grpSpLocks/>
          </p:cNvGrpSpPr>
          <p:nvPr/>
        </p:nvGrpSpPr>
        <p:grpSpPr bwMode="auto">
          <a:xfrm>
            <a:off x="3829050" y="2850356"/>
            <a:ext cx="2338388" cy="871538"/>
            <a:chOff x="2412" y="2394"/>
            <a:chExt cx="1473" cy="732"/>
          </a:xfrm>
        </p:grpSpPr>
        <p:grpSp>
          <p:nvGrpSpPr>
            <p:cNvPr id="3" name="Group 427"/>
            <p:cNvGrpSpPr>
              <a:grpSpLocks/>
            </p:cNvGrpSpPr>
            <p:nvPr/>
          </p:nvGrpSpPr>
          <p:grpSpPr bwMode="auto">
            <a:xfrm>
              <a:off x="2454" y="2449"/>
              <a:ext cx="1431" cy="677"/>
              <a:chOff x="2448" y="2449"/>
              <a:chExt cx="1455" cy="677"/>
            </a:xfrm>
          </p:grpSpPr>
          <p:sp>
            <p:nvSpPr>
              <p:cNvPr id="17452" name="Rectangle 313"/>
              <p:cNvSpPr>
                <a:spLocks noChangeArrowheads="1"/>
              </p:cNvSpPr>
              <p:nvPr/>
            </p:nvSpPr>
            <p:spPr bwMode="auto">
              <a:xfrm>
                <a:off x="2450" y="2597"/>
                <a:ext cx="1453" cy="529"/>
              </a:xfrm>
              <a:prstGeom prst="rect">
                <a:avLst/>
              </a:prstGeom>
              <a:solidFill>
                <a:srgbClr val="ECF1AD"/>
              </a:solidFill>
              <a:ln w="9525" algn="ctr">
                <a:noFill/>
                <a:miter lim="800000"/>
                <a:headEnd/>
                <a:tailEnd/>
              </a:ln>
            </p:spPr>
            <p:txBody>
              <a:bodyPr wrap="none" anchor="ctr"/>
              <a:lstStyle/>
              <a:p>
                <a:endParaRPr lang="zh-TW" altLang="en-US">
                  <a:latin typeface="Trebuchet MSTrebuchet MS"/>
                </a:endParaRPr>
              </a:p>
            </p:txBody>
          </p:sp>
          <p:sp>
            <p:nvSpPr>
              <p:cNvPr id="17453" name="Text Box 314"/>
              <p:cNvSpPr txBox="1">
                <a:spLocks noChangeArrowheads="1"/>
              </p:cNvSpPr>
              <p:nvPr/>
            </p:nvSpPr>
            <p:spPr bwMode="auto">
              <a:xfrm>
                <a:off x="2768" y="2819"/>
                <a:ext cx="190" cy="207"/>
              </a:xfrm>
              <a:prstGeom prst="rect">
                <a:avLst/>
              </a:prstGeom>
              <a:noFill/>
              <a:ln w="9525" algn="ctr">
                <a:noFill/>
                <a:miter lim="800000"/>
                <a:headEnd/>
                <a:tailEnd/>
              </a:ln>
            </p:spPr>
            <p:txBody>
              <a:bodyPr>
                <a:spAutoFit/>
              </a:bodyPr>
              <a:lstStyle/>
              <a:p>
                <a:pPr>
                  <a:spcBef>
                    <a:spcPct val="50000"/>
                  </a:spcBef>
                </a:pPr>
                <a:r>
                  <a:rPr lang="en-US" altLang="zh-TW" sz="1000">
                    <a:latin typeface="Trebuchet MSTrebuchet MS"/>
                  </a:rPr>
                  <a:t>Si</a:t>
                </a:r>
              </a:p>
            </p:txBody>
          </p:sp>
          <p:sp>
            <p:nvSpPr>
              <p:cNvPr id="17454" name="Rectangle 315"/>
              <p:cNvSpPr>
                <a:spLocks noChangeArrowheads="1"/>
              </p:cNvSpPr>
              <p:nvPr/>
            </p:nvSpPr>
            <p:spPr bwMode="auto">
              <a:xfrm>
                <a:off x="2759" y="2451"/>
                <a:ext cx="226" cy="148"/>
              </a:xfrm>
              <a:prstGeom prst="rect">
                <a:avLst/>
              </a:prstGeom>
              <a:solidFill>
                <a:srgbClr val="99CC00"/>
              </a:solidFill>
              <a:ln w="9525" algn="ctr">
                <a:noFill/>
                <a:miter lim="800000"/>
                <a:headEnd/>
                <a:tailEnd/>
              </a:ln>
            </p:spPr>
            <p:txBody>
              <a:bodyPr wrap="none" anchor="ctr"/>
              <a:lstStyle/>
              <a:p>
                <a:endParaRPr lang="zh-TW" altLang="en-US">
                  <a:latin typeface="Trebuchet MSTrebuchet MS"/>
                </a:endParaRPr>
              </a:p>
            </p:txBody>
          </p:sp>
          <p:grpSp>
            <p:nvGrpSpPr>
              <p:cNvPr id="4" name="Group 316"/>
              <p:cNvGrpSpPr>
                <a:grpSpLocks/>
              </p:cNvGrpSpPr>
              <p:nvPr/>
            </p:nvGrpSpPr>
            <p:grpSpPr bwMode="auto">
              <a:xfrm>
                <a:off x="2654" y="2596"/>
                <a:ext cx="147" cy="95"/>
                <a:chOff x="2439" y="3436"/>
                <a:chExt cx="166" cy="110"/>
              </a:xfrm>
            </p:grpSpPr>
            <p:sp>
              <p:nvSpPr>
                <p:cNvPr id="17484" name="Rectangle 317"/>
                <p:cNvSpPr>
                  <a:spLocks noChangeArrowheads="1"/>
                </p:cNvSpPr>
                <p:nvPr/>
              </p:nvSpPr>
              <p:spPr bwMode="auto">
                <a:xfrm>
                  <a:off x="2439" y="3437"/>
                  <a:ext cx="143" cy="108"/>
                </a:xfrm>
                <a:prstGeom prst="rect">
                  <a:avLst/>
                </a:prstGeom>
                <a:solidFill>
                  <a:srgbClr val="00FF00"/>
                </a:solidFill>
                <a:ln w="9525" algn="ctr">
                  <a:noFill/>
                  <a:miter lim="800000"/>
                  <a:headEnd/>
                  <a:tailEnd/>
                </a:ln>
              </p:spPr>
              <p:txBody>
                <a:bodyPr wrap="none" anchor="ctr"/>
                <a:lstStyle/>
                <a:p>
                  <a:endParaRPr lang="zh-TW" altLang="en-US">
                    <a:latin typeface="Trebuchet MSTrebuchet MS"/>
                  </a:endParaRPr>
                </a:p>
              </p:txBody>
            </p:sp>
            <p:sp>
              <p:nvSpPr>
                <p:cNvPr id="17485" name="Oval 318"/>
                <p:cNvSpPr>
                  <a:spLocks noChangeArrowheads="1"/>
                </p:cNvSpPr>
                <p:nvPr/>
              </p:nvSpPr>
              <p:spPr bwMode="auto">
                <a:xfrm>
                  <a:off x="2556" y="3436"/>
                  <a:ext cx="49" cy="110"/>
                </a:xfrm>
                <a:prstGeom prst="ellipse">
                  <a:avLst/>
                </a:prstGeom>
                <a:solidFill>
                  <a:srgbClr val="00FF00"/>
                </a:solidFill>
                <a:ln w="9525" algn="ctr">
                  <a:noFill/>
                  <a:round/>
                  <a:headEnd/>
                  <a:tailEnd/>
                </a:ln>
              </p:spPr>
              <p:txBody>
                <a:bodyPr wrap="none" anchor="ctr"/>
                <a:lstStyle/>
                <a:p>
                  <a:endParaRPr lang="zh-TW" altLang="en-US">
                    <a:latin typeface="Trebuchet MSTrebuchet MS"/>
                  </a:endParaRPr>
                </a:p>
              </p:txBody>
            </p:sp>
          </p:grpSp>
          <p:sp>
            <p:nvSpPr>
              <p:cNvPr id="17456" name="Rectangle 319"/>
              <p:cNvSpPr>
                <a:spLocks noChangeArrowheads="1"/>
              </p:cNvSpPr>
              <p:nvPr/>
            </p:nvSpPr>
            <p:spPr bwMode="auto">
              <a:xfrm>
                <a:off x="3379" y="2449"/>
                <a:ext cx="225" cy="149"/>
              </a:xfrm>
              <a:prstGeom prst="rect">
                <a:avLst/>
              </a:prstGeom>
              <a:solidFill>
                <a:srgbClr val="99CC00"/>
              </a:solidFill>
              <a:ln w="9525" algn="ctr">
                <a:noFill/>
                <a:miter lim="800000"/>
                <a:headEnd/>
                <a:tailEnd/>
              </a:ln>
            </p:spPr>
            <p:txBody>
              <a:bodyPr wrap="none" anchor="ctr"/>
              <a:lstStyle/>
              <a:p>
                <a:endParaRPr lang="zh-TW" altLang="en-US">
                  <a:latin typeface="Trebuchet MSTrebuchet MS"/>
                </a:endParaRPr>
              </a:p>
            </p:txBody>
          </p:sp>
          <p:grpSp>
            <p:nvGrpSpPr>
              <p:cNvPr id="5" name="Group 320"/>
              <p:cNvGrpSpPr>
                <a:grpSpLocks/>
              </p:cNvGrpSpPr>
              <p:nvPr/>
            </p:nvGrpSpPr>
            <p:grpSpPr bwMode="auto">
              <a:xfrm flipH="1">
                <a:off x="2947" y="2596"/>
                <a:ext cx="198" cy="95"/>
                <a:chOff x="2439" y="3436"/>
                <a:chExt cx="166" cy="110"/>
              </a:xfrm>
            </p:grpSpPr>
            <p:sp>
              <p:nvSpPr>
                <p:cNvPr id="17482" name="Rectangle 321"/>
                <p:cNvSpPr>
                  <a:spLocks noChangeArrowheads="1"/>
                </p:cNvSpPr>
                <p:nvPr/>
              </p:nvSpPr>
              <p:spPr bwMode="auto">
                <a:xfrm>
                  <a:off x="2439" y="3437"/>
                  <a:ext cx="143" cy="108"/>
                </a:xfrm>
                <a:prstGeom prst="rect">
                  <a:avLst/>
                </a:prstGeom>
                <a:solidFill>
                  <a:srgbClr val="00FF00"/>
                </a:solidFill>
                <a:ln w="9525" algn="ctr">
                  <a:noFill/>
                  <a:miter lim="800000"/>
                  <a:headEnd/>
                  <a:tailEnd/>
                </a:ln>
              </p:spPr>
              <p:txBody>
                <a:bodyPr wrap="none" anchor="ctr"/>
                <a:lstStyle/>
                <a:p>
                  <a:endParaRPr lang="zh-TW" altLang="en-US">
                    <a:latin typeface="Trebuchet MSTrebuchet MS"/>
                  </a:endParaRPr>
                </a:p>
              </p:txBody>
            </p:sp>
            <p:sp>
              <p:nvSpPr>
                <p:cNvPr id="17483" name="Oval 322"/>
                <p:cNvSpPr>
                  <a:spLocks noChangeArrowheads="1"/>
                </p:cNvSpPr>
                <p:nvPr/>
              </p:nvSpPr>
              <p:spPr bwMode="auto">
                <a:xfrm>
                  <a:off x="2556" y="3436"/>
                  <a:ext cx="49" cy="110"/>
                </a:xfrm>
                <a:prstGeom prst="ellipse">
                  <a:avLst/>
                </a:prstGeom>
                <a:solidFill>
                  <a:srgbClr val="00FF00"/>
                </a:solidFill>
                <a:ln w="9525" algn="ctr">
                  <a:noFill/>
                  <a:round/>
                  <a:headEnd/>
                  <a:tailEnd/>
                </a:ln>
              </p:spPr>
              <p:txBody>
                <a:bodyPr wrap="none" anchor="ctr"/>
                <a:lstStyle/>
                <a:p>
                  <a:endParaRPr lang="zh-TW" altLang="en-US">
                    <a:latin typeface="Trebuchet MSTrebuchet MS"/>
                  </a:endParaRPr>
                </a:p>
              </p:txBody>
            </p:sp>
          </p:grpSp>
          <p:grpSp>
            <p:nvGrpSpPr>
              <p:cNvPr id="6" name="Group 323"/>
              <p:cNvGrpSpPr>
                <a:grpSpLocks/>
              </p:cNvGrpSpPr>
              <p:nvPr/>
            </p:nvGrpSpPr>
            <p:grpSpPr bwMode="auto">
              <a:xfrm>
                <a:off x="3220" y="2596"/>
                <a:ext cx="195" cy="95"/>
                <a:chOff x="2439" y="3436"/>
                <a:chExt cx="166" cy="110"/>
              </a:xfrm>
            </p:grpSpPr>
            <p:sp>
              <p:nvSpPr>
                <p:cNvPr id="17480" name="Rectangle 324"/>
                <p:cNvSpPr>
                  <a:spLocks noChangeArrowheads="1"/>
                </p:cNvSpPr>
                <p:nvPr/>
              </p:nvSpPr>
              <p:spPr bwMode="auto">
                <a:xfrm>
                  <a:off x="2439" y="3437"/>
                  <a:ext cx="143" cy="108"/>
                </a:xfrm>
                <a:prstGeom prst="rect">
                  <a:avLst/>
                </a:prstGeom>
                <a:solidFill>
                  <a:srgbClr val="00FF00"/>
                </a:solidFill>
                <a:ln w="9525" algn="ctr">
                  <a:noFill/>
                  <a:miter lim="800000"/>
                  <a:headEnd/>
                  <a:tailEnd/>
                </a:ln>
              </p:spPr>
              <p:txBody>
                <a:bodyPr wrap="none" anchor="ctr"/>
                <a:lstStyle/>
                <a:p>
                  <a:endParaRPr lang="zh-TW" altLang="en-US">
                    <a:latin typeface="Trebuchet MSTrebuchet MS"/>
                  </a:endParaRPr>
                </a:p>
              </p:txBody>
            </p:sp>
            <p:sp>
              <p:nvSpPr>
                <p:cNvPr id="17481" name="Oval 325"/>
                <p:cNvSpPr>
                  <a:spLocks noChangeArrowheads="1"/>
                </p:cNvSpPr>
                <p:nvPr/>
              </p:nvSpPr>
              <p:spPr bwMode="auto">
                <a:xfrm>
                  <a:off x="2556" y="3436"/>
                  <a:ext cx="49" cy="110"/>
                </a:xfrm>
                <a:prstGeom prst="ellipse">
                  <a:avLst/>
                </a:prstGeom>
                <a:solidFill>
                  <a:srgbClr val="00FF00"/>
                </a:solidFill>
                <a:ln w="9525" algn="ctr">
                  <a:noFill/>
                  <a:round/>
                  <a:headEnd/>
                  <a:tailEnd/>
                </a:ln>
              </p:spPr>
              <p:txBody>
                <a:bodyPr wrap="none" anchor="ctr"/>
                <a:lstStyle/>
                <a:p>
                  <a:endParaRPr lang="zh-TW" altLang="en-US">
                    <a:latin typeface="Trebuchet MSTrebuchet MS"/>
                  </a:endParaRPr>
                </a:p>
              </p:txBody>
            </p:sp>
          </p:grpSp>
          <p:grpSp>
            <p:nvGrpSpPr>
              <p:cNvPr id="7" name="Group 326"/>
              <p:cNvGrpSpPr>
                <a:grpSpLocks/>
              </p:cNvGrpSpPr>
              <p:nvPr/>
            </p:nvGrpSpPr>
            <p:grpSpPr bwMode="auto">
              <a:xfrm flipH="1">
                <a:off x="3561" y="2596"/>
                <a:ext cx="144" cy="95"/>
                <a:chOff x="2439" y="3436"/>
                <a:chExt cx="166" cy="110"/>
              </a:xfrm>
            </p:grpSpPr>
            <p:sp>
              <p:nvSpPr>
                <p:cNvPr id="17478" name="Rectangle 327"/>
                <p:cNvSpPr>
                  <a:spLocks noChangeArrowheads="1"/>
                </p:cNvSpPr>
                <p:nvPr/>
              </p:nvSpPr>
              <p:spPr bwMode="auto">
                <a:xfrm>
                  <a:off x="2439" y="3437"/>
                  <a:ext cx="143" cy="108"/>
                </a:xfrm>
                <a:prstGeom prst="rect">
                  <a:avLst/>
                </a:prstGeom>
                <a:solidFill>
                  <a:srgbClr val="00FF00"/>
                </a:solidFill>
                <a:ln w="9525" algn="ctr">
                  <a:noFill/>
                  <a:miter lim="800000"/>
                  <a:headEnd/>
                  <a:tailEnd/>
                </a:ln>
              </p:spPr>
              <p:txBody>
                <a:bodyPr wrap="none" anchor="ctr"/>
                <a:lstStyle/>
                <a:p>
                  <a:endParaRPr lang="zh-TW" altLang="en-US">
                    <a:latin typeface="Trebuchet MSTrebuchet MS"/>
                  </a:endParaRPr>
                </a:p>
              </p:txBody>
            </p:sp>
            <p:sp>
              <p:nvSpPr>
                <p:cNvPr id="17479" name="Oval 328"/>
                <p:cNvSpPr>
                  <a:spLocks noChangeArrowheads="1"/>
                </p:cNvSpPr>
                <p:nvPr/>
              </p:nvSpPr>
              <p:spPr bwMode="auto">
                <a:xfrm>
                  <a:off x="2556" y="3436"/>
                  <a:ext cx="49" cy="110"/>
                </a:xfrm>
                <a:prstGeom prst="ellipse">
                  <a:avLst/>
                </a:prstGeom>
                <a:solidFill>
                  <a:srgbClr val="00FF00"/>
                </a:solidFill>
                <a:ln w="9525" algn="ctr">
                  <a:noFill/>
                  <a:round/>
                  <a:headEnd/>
                  <a:tailEnd/>
                </a:ln>
              </p:spPr>
              <p:txBody>
                <a:bodyPr wrap="none" anchor="ctr"/>
                <a:lstStyle/>
                <a:p>
                  <a:endParaRPr lang="zh-TW" altLang="en-US">
                    <a:latin typeface="Trebuchet MSTrebuchet MS"/>
                  </a:endParaRPr>
                </a:p>
              </p:txBody>
            </p:sp>
          </p:grpSp>
          <p:sp>
            <p:nvSpPr>
              <p:cNvPr id="17460" name="Rectangle 329"/>
              <p:cNvSpPr>
                <a:spLocks noChangeArrowheads="1"/>
              </p:cNvSpPr>
              <p:nvPr/>
            </p:nvSpPr>
            <p:spPr bwMode="auto">
              <a:xfrm>
                <a:off x="2716" y="2451"/>
                <a:ext cx="38" cy="148"/>
              </a:xfrm>
              <a:prstGeom prst="rect">
                <a:avLst/>
              </a:prstGeom>
              <a:solidFill>
                <a:srgbClr val="339966"/>
              </a:solidFill>
              <a:ln w="9525" algn="ctr">
                <a:noFill/>
                <a:miter lim="800000"/>
                <a:headEnd/>
                <a:tailEnd/>
              </a:ln>
            </p:spPr>
            <p:txBody>
              <a:bodyPr wrap="none" anchor="ctr"/>
              <a:lstStyle/>
              <a:p>
                <a:endParaRPr lang="zh-TW" altLang="en-US">
                  <a:latin typeface="Trebuchet MSTrebuchet MS"/>
                </a:endParaRPr>
              </a:p>
            </p:txBody>
          </p:sp>
          <p:sp>
            <p:nvSpPr>
              <p:cNvPr id="17461" name="Rectangle 330"/>
              <p:cNvSpPr>
                <a:spLocks noChangeArrowheads="1"/>
              </p:cNvSpPr>
              <p:nvPr/>
            </p:nvSpPr>
            <p:spPr bwMode="auto">
              <a:xfrm>
                <a:off x="2990" y="2451"/>
                <a:ext cx="38" cy="148"/>
              </a:xfrm>
              <a:prstGeom prst="rect">
                <a:avLst/>
              </a:prstGeom>
              <a:solidFill>
                <a:srgbClr val="339966"/>
              </a:solidFill>
              <a:ln w="9525" algn="ctr">
                <a:noFill/>
                <a:miter lim="800000"/>
                <a:headEnd/>
                <a:tailEnd/>
              </a:ln>
            </p:spPr>
            <p:txBody>
              <a:bodyPr wrap="none" anchor="ctr"/>
              <a:lstStyle/>
              <a:p>
                <a:endParaRPr lang="zh-TW" altLang="en-US">
                  <a:latin typeface="Trebuchet MSTrebuchet MS"/>
                </a:endParaRPr>
              </a:p>
            </p:txBody>
          </p:sp>
          <p:sp>
            <p:nvSpPr>
              <p:cNvPr id="17462" name="Rectangle 331"/>
              <p:cNvSpPr>
                <a:spLocks noChangeArrowheads="1"/>
              </p:cNvSpPr>
              <p:nvPr/>
            </p:nvSpPr>
            <p:spPr bwMode="auto">
              <a:xfrm>
                <a:off x="3338" y="2449"/>
                <a:ext cx="38" cy="149"/>
              </a:xfrm>
              <a:prstGeom prst="rect">
                <a:avLst/>
              </a:prstGeom>
              <a:solidFill>
                <a:srgbClr val="339966"/>
              </a:solidFill>
              <a:ln w="9525" algn="ctr">
                <a:noFill/>
                <a:miter lim="800000"/>
                <a:headEnd/>
                <a:tailEnd/>
              </a:ln>
            </p:spPr>
            <p:txBody>
              <a:bodyPr wrap="none" anchor="ctr"/>
              <a:lstStyle/>
              <a:p>
                <a:endParaRPr lang="zh-TW" altLang="en-US">
                  <a:latin typeface="Trebuchet MSTrebuchet MS"/>
                </a:endParaRPr>
              </a:p>
            </p:txBody>
          </p:sp>
          <p:sp>
            <p:nvSpPr>
              <p:cNvPr id="17463" name="Rectangle 332"/>
              <p:cNvSpPr>
                <a:spLocks noChangeArrowheads="1"/>
              </p:cNvSpPr>
              <p:nvPr/>
            </p:nvSpPr>
            <p:spPr bwMode="auto">
              <a:xfrm>
                <a:off x="3606" y="2449"/>
                <a:ext cx="38" cy="149"/>
              </a:xfrm>
              <a:prstGeom prst="rect">
                <a:avLst/>
              </a:prstGeom>
              <a:solidFill>
                <a:srgbClr val="339966"/>
              </a:solidFill>
              <a:ln w="9525" algn="ctr">
                <a:noFill/>
                <a:miter lim="800000"/>
                <a:headEnd/>
                <a:tailEnd/>
              </a:ln>
            </p:spPr>
            <p:txBody>
              <a:bodyPr wrap="none" anchor="ctr"/>
              <a:lstStyle/>
              <a:p>
                <a:endParaRPr lang="zh-TW" altLang="en-US">
                  <a:latin typeface="Trebuchet MSTrebuchet MS"/>
                </a:endParaRPr>
              </a:p>
            </p:txBody>
          </p:sp>
          <p:sp>
            <p:nvSpPr>
              <p:cNvPr id="17464" name="AutoShape 346"/>
              <p:cNvSpPr>
                <a:spLocks noChangeArrowheads="1"/>
              </p:cNvSpPr>
              <p:nvPr/>
            </p:nvSpPr>
            <p:spPr bwMode="auto">
              <a:xfrm>
                <a:off x="3042" y="2567"/>
                <a:ext cx="270" cy="230"/>
              </a:xfrm>
              <a:prstGeom prst="diamond">
                <a:avLst/>
              </a:prstGeom>
              <a:solidFill>
                <a:srgbClr val="C0C0C0"/>
              </a:solidFill>
              <a:ln w="9525" algn="ctr">
                <a:noFill/>
                <a:miter lim="800000"/>
                <a:headEnd/>
                <a:tailEnd/>
              </a:ln>
            </p:spPr>
            <p:txBody>
              <a:bodyPr wrap="none" anchor="ctr"/>
              <a:lstStyle/>
              <a:p>
                <a:endParaRPr lang="zh-TW" altLang="en-US">
                  <a:latin typeface="Trebuchet MSTrebuchet MS"/>
                </a:endParaRPr>
              </a:p>
            </p:txBody>
          </p:sp>
          <p:sp>
            <p:nvSpPr>
              <p:cNvPr id="17465" name="AutoShape 347"/>
              <p:cNvSpPr>
                <a:spLocks noChangeArrowheads="1"/>
              </p:cNvSpPr>
              <p:nvPr/>
            </p:nvSpPr>
            <p:spPr bwMode="auto">
              <a:xfrm>
                <a:off x="2461" y="2567"/>
                <a:ext cx="303" cy="230"/>
              </a:xfrm>
              <a:prstGeom prst="diamond">
                <a:avLst/>
              </a:prstGeom>
              <a:solidFill>
                <a:srgbClr val="C0C0C0"/>
              </a:solidFill>
              <a:ln w="9525" algn="ctr">
                <a:noFill/>
                <a:miter lim="800000"/>
                <a:headEnd/>
                <a:tailEnd/>
              </a:ln>
            </p:spPr>
            <p:txBody>
              <a:bodyPr wrap="none" anchor="ctr"/>
              <a:lstStyle/>
              <a:p>
                <a:endParaRPr lang="zh-TW" altLang="en-US">
                  <a:latin typeface="Trebuchet MSTrebuchet MS"/>
                </a:endParaRPr>
              </a:p>
            </p:txBody>
          </p:sp>
          <p:sp>
            <p:nvSpPr>
              <p:cNvPr id="17466" name="Rectangle 335"/>
              <p:cNvSpPr>
                <a:spLocks noChangeArrowheads="1"/>
              </p:cNvSpPr>
              <p:nvPr/>
            </p:nvSpPr>
            <p:spPr bwMode="auto">
              <a:xfrm>
                <a:off x="2448" y="2597"/>
                <a:ext cx="71" cy="353"/>
              </a:xfrm>
              <a:prstGeom prst="rect">
                <a:avLst/>
              </a:prstGeom>
              <a:solidFill>
                <a:srgbClr val="FFCC99"/>
              </a:solidFill>
              <a:ln w="9525" algn="ctr">
                <a:noFill/>
                <a:miter lim="800000"/>
                <a:headEnd/>
                <a:tailEnd/>
              </a:ln>
            </p:spPr>
            <p:txBody>
              <a:bodyPr wrap="none" anchor="ctr"/>
              <a:lstStyle/>
              <a:p>
                <a:endParaRPr lang="zh-TW" altLang="en-US">
                  <a:latin typeface="Trebuchet MSTrebuchet MS"/>
                </a:endParaRPr>
              </a:p>
            </p:txBody>
          </p:sp>
          <p:sp>
            <p:nvSpPr>
              <p:cNvPr id="17467" name="AutoShape 348"/>
              <p:cNvSpPr>
                <a:spLocks noChangeArrowheads="1"/>
              </p:cNvSpPr>
              <p:nvPr/>
            </p:nvSpPr>
            <p:spPr bwMode="auto">
              <a:xfrm>
                <a:off x="3587" y="2567"/>
                <a:ext cx="303" cy="230"/>
              </a:xfrm>
              <a:prstGeom prst="diamond">
                <a:avLst/>
              </a:prstGeom>
              <a:solidFill>
                <a:srgbClr val="C0C0C0"/>
              </a:solidFill>
              <a:ln w="9525" algn="ctr">
                <a:noFill/>
                <a:miter lim="800000"/>
                <a:headEnd/>
                <a:tailEnd/>
              </a:ln>
            </p:spPr>
            <p:txBody>
              <a:bodyPr wrap="none" anchor="ctr"/>
              <a:lstStyle/>
              <a:p>
                <a:endParaRPr lang="zh-TW" altLang="en-US">
                  <a:latin typeface="Trebuchet MSTrebuchet MS"/>
                </a:endParaRPr>
              </a:p>
            </p:txBody>
          </p:sp>
          <p:sp>
            <p:nvSpPr>
              <p:cNvPr id="17468" name="Rectangle 341"/>
              <p:cNvSpPr>
                <a:spLocks noChangeArrowheads="1"/>
              </p:cNvSpPr>
              <p:nvPr/>
            </p:nvSpPr>
            <p:spPr bwMode="auto">
              <a:xfrm>
                <a:off x="3840" y="2597"/>
                <a:ext cx="62" cy="353"/>
              </a:xfrm>
              <a:prstGeom prst="rect">
                <a:avLst/>
              </a:prstGeom>
              <a:solidFill>
                <a:srgbClr val="FFCC99"/>
              </a:solidFill>
              <a:ln w="9525" algn="ctr">
                <a:noFill/>
                <a:miter lim="800000"/>
                <a:headEnd/>
                <a:tailEnd/>
              </a:ln>
            </p:spPr>
            <p:txBody>
              <a:bodyPr wrap="none" anchor="ctr"/>
              <a:lstStyle/>
              <a:p>
                <a:endParaRPr lang="zh-TW" altLang="en-US">
                  <a:latin typeface="Trebuchet MSTrebuchet MS"/>
                </a:endParaRPr>
              </a:p>
            </p:txBody>
          </p:sp>
          <p:sp>
            <p:nvSpPr>
              <p:cNvPr id="17469" name="Rectangle 349"/>
              <p:cNvSpPr>
                <a:spLocks noChangeArrowheads="1"/>
              </p:cNvSpPr>
              <p:nvPr/>
            </p:nvSpPr>
            <p:spPr bwMode="auto">
              <a:xfrm>
                <a:off x="2451" y="2452"/>
                <a:ext cx="267" cy="155"/>
              </a:xfrm>
              <a:prstGeom prst="rect">
                <a:avLst/>
              </a:prstGeom>
              <a:solidFill>
                <a:schemeClr val="bg1"/>
              </a:solidFill>
              <a:ln w="9525" algn="ctr">
                <a:noFill/>
                <a:miter lim="800000"/>
                <a:headEnd/>
                <a:tailEnd/>
              </a:ln>
            </p:spPr>
            <p:txBody>
              <a:bodyPr wrap="none" anchor="ctr"/>
              <a:lstStyle/>
              <a:p>
                <a:endParaRPr lang="zh-TW" altLang="en-US">
                  <a:latin typeface="Trebuchet MSTrebuchet MS"/>
                </a:endParaRPr>
              </a:p>
            </p:txBody>
          </p:sp>
          <p:sp>
            <p:nvSpPr>
              <p:cNvPr id="17470" name="Rectangle 350"/>
              <p:cNvSpPr>
                <a:spLocks noChangeArrowheads="1"/>
              </p:cNvSpPr>
              <p:nvPr/>
            </p:nvSpPr>
            <p:spPr bwMode="auto">
              <a:xfrm>
                <a:off x="3031" y="2452"/>
                <a:ext cx="309" cy="155"/>
              </a:xfrm>
              <a:prstGeom prst="rect">
                <a:avLst/>
              </a:prstGeom>
              <a:solidFill>
                <a:schemeClr val="bg1"/>
              </a:solidFill>
              <a:ln w="9525" algn="ctr">
                <a:noFill/>
                <a:miter lim="800000"/>
                <a:headEnd/>
                <a:tailEnd/>
              </a:ln>
            </p:spPr>
            <p:txBody>
              <a:bodyPr wrap="none" anchor="ctr"/>
              <a:lstStyle/>
              <a:p>
                <a:endParaRPr lang="zh-TW" altLang="en-US">
                  <a:latin typeface="Trebuchet MSTrebuchet MS"/>
                </a:endParaRPr>
              </a:p>
            </p:txBody>
          </p:sp>
          <p:sp>
            <p:nvSpPr>
              <p:cNvPr id="17471" name="Rectangle 351"/>
              <p:cNvSpPr>
                <a:spLocks noChangeArrowheads="1"/>
              </p:cNvSpPr>
              <p:nvPr/>
            </p:nvSpPr>
            <p:spPr bwMode="auto">
              <a:xfrm>
                <a:off x="3647" y="2452"/>
                <a:ext cx="249" cy="155"/>
              </a:xfrm>
              <a:prstGeom prst="rect">
                <a:avLst/>
              </a:prstGeom>
              <a:solidFill>
                <a:schemeClr val="bg1"/>
              </a:solidFill>
              <a:ln w="9525" algn="ctr">
                <a:noFill/>
                <a:miter lim="800000"/>
                <a:headEnd/>
                <a:tailEnd/>
              </a:ln>
            </p:spPr>
            <p:txBody>
              <a:bodyPr wrap="none" anchor="ctr"/>
              <a:lstStyle/>
              <a:p>
                <a:endParaRPr lang="zh-TW" altLang="en-US">
                  <a:latin typeface="Trebuchet MSTrebuchet MS"/>
                </a:endParaRPr>
              </a:p>
            </p:txBody>
          </p:sp>
          <p:sp>
            <p:nvSpPr>
              <p:cNvPr id="17472" name="Oval 338"/>
              <p:cNvSpPr>
                <a:spLocks noChangeArrowheads="1"/>
              </p:cNvSpPr>
              <p:nvPr/>
            </p:nvSpPr>
            <p:spPr bwMode="auto">
              <a:xfrm>
                <a:off x="3064" y="2533"/>
                <a:ext cx="221" cy="164"/>
              </a:xfrm>
              <a:prstGeom prst="ellipse">
                <a:avLst/>
              </a:prstGeom>
              <a:noFill/>
              <a:ln w="25400" algn="ctr">
                <a:solidFill>
                  <a:srgbClr val="FF0000"/>
                </a:solidFill>
                <a:prstDash val="sysDot"/>
                <a:round/>
                <a:headEnd/>
                <a:tailEnd/>
              </a:ln>
            </p:spPr>
            <p:txBody>
              <a:bodyPr wrap="none" anchor="ctr"/>
              <a:lstStyle/>
              <a:p>
                <a:endParaRPr lang="zh-TW" altLang="en-US">
                  <a:latin typeface="Trebuchet MSTrebuchet MS"/>
                </a:endParaRPr>
              </a:p>
            </p:txBody>
          </p:sp>
          <p:sp>
            <p:nvSpPr>
              <p:cNvPr id="17473" name="Oval 354"/>
              <p:cNvSpPr>
                <a:spLocks noChangeAspect="1" noChangeArrowheads="1"/>
              </p:cNvSpPr>
              <p:nvPr/>
            </p:nvSpPr>
            <p:spPr bwMode="auto">
              <a:xfrm>
                <a:off x="2661" y="2588"/>
                <a:ext cx="23" cy="20"/>
              </a:xfrm>
              <a:prstGeom prst="ellipse">
                <a:avLst/>
              </a:prstGeom>
              <a:solidFill>
                <a:srgbClr val="ECF1AD"/>
              </a:solidFill>
              <a:ln w="9525" algn="ctr">
                <a:solidFill>
                  <a:schemeClr val="tx1"/>
                </a:solidFill>
                <a:round/>
                <a:headEnd/>
                <a:tailEnd/>
              </a:ln>
            </p:spPr>
            <p:txBody>
              <a:bodyPr wrap="none" anchor="ctr"/>
              <a:lstStyle/>
              <a:p>
                <a:endParaRPr lang="zh-TW" altLang="en-US">
                  <a:latin typeface="Trebuchet MSTrebuchet MS"/>
                </a:endParaRPr>
              </a:p>
            </p:txBody>
          </p:sp>
          <p:sp>
            <p:nvSpPr>
              <p:cNvPr id="17474" name="Oval 355"/>
              <p:cNvSpPr>
                <a:spLocks noChangeAspect="1" noChangeArrowheads="1"/>
              </p:cNvSpPr>
              <p:nvPr/>
            </p:nvSpPr>
            <p:spPr bwMode="auto">
              <a:xfrm>
                <a:off x="2689" y="2586"/>
                <a:ext cx="23" cy="20"/>
              </a:xfrm>
              <a:prstGeom prst="ellipse">
                <a:avLst/>
              </a:prstGeom>
              <a:solidFill>
                <a:srgbClr val="ECF1AD"/>
              </a:solidFill>
              <a:ln w="9525" algn="ctr">
                <a:solidFill>
                  <a:schemeClr val="tx1"/>
                </a:solidFill>
                <a:round/>
                <a:headEnd/>
                <a:tailEnd/>
              </a:ln>
            </p:spPr>
            <p:txBody>
              <a:bodyPr wrap="none" anchor="ctr"/>
              <a:lstStyle/>
              <a:p>
                <a:endParaRPr lang="zh-TW" altLang="en-US">
                  <a:latin typeface="Trebuchet MSTrebuchet MS"/>
                </a:endParaRPr>
              </a:p>
            </p:txBody>
          </p:sp>
          <p:sp>
            <p:nvSpPr>
              <p:cNvPr id="17475" name="Oval 339"/>
              <p:cNvSpPr>
                <a:spLocks noChangeArrowheads="1"/>
              </p:cNvSpPr>
              <p:nvPr/>
            </p:nvSpPr>
            <p:spPr bwMode="auto">
              <a:xfrm>
                <a:off x="2570" y="2521"/>
                <a:ext cx="221" cy="148"/>
              </a:xfrm>
              <a:prstGeom prst="ellipse">
                <a:avLst/>
              </a:prstGeom>
              <a:noFill/>
              <a:ln w="25400" algn="ctr">
                <a:solidFill>
                  <a:srgbClr val="FF0000"/>
                </a:solidFill>
                <a:prstDash val="sysDot"/>
                <a:round/>
                <a:headEnd/>
                <a:tailEnd/>
              </a:ln>
            </p:spPr>
            <p:txBody>
              <a:bodyPr wrap="none" anchor="ctr"/>
              <a:lstStyle/>
              <a:p>
                <a:endParaRPr lang="zh-TW" altLang="en-US">
                  <a:latin typeface="Trebuchet MSTrebuchet MS"/>
                </a:endParaRPr>
              </a:p>
            </p:txBody>
          </p:sp>
          <p:sp>
            <p:nvSpPr>
              <p:cNvPr id="17476" name="Oval 356"/>
              <p:cNvSpPr>
                <a:spLocks noChangeArrowheads="1"/>
              </p:cNvSpPr>
              <p:nvPr/>
            </p:nvSpPr>
            <p:spPr bwMode="auto">
              <a:xfrm>
                <a:off x="3738" y="2604"/>
                <a:ext cx="56" cy="49"/>
              </a:xfrm>
              <a:prstGeom prst="ellipse">
                <a:avLst/>
              </a:prstGeom>
              <a:solidFill>
                <a:schemeClr val="bg1"/>
              </a:solidFill>
              <a:ln w="9525" algn="ctr">
                <a:noFill/>
                <a:round/>
                <a:headEnd/>
                <a:tailEnd/>
              </a:ln>
            </p:spPr>
            <p:txBody>
              <a:bodyPr wrap="none" anchor="ctr"/>
              <a:lstStyle/>
              <a:p>
                <a:endParaRPr lang="zh-TW" altLang="en-US">
                  <a:latin typeface="Trebuchet MSTrebuchet MS"/>
                </a:endParaRPr>
              </a:p>
            </p:txBody>
          </p:sp>
          <p:sp>
            <p:nvSpPr>
              <p:cNvPr id="17477" name="Oval 357"/>
              <p:cNvSpPr>
                <a:spLocks noChangeArrowheads="1"/>
              </p:cNvSpPr>
              <p:nvPr/>
            </p:nvSpPr>
            <p:spPr bwMode="auto">
              <a:xfrm>
                <a:off x="3644" y="2536"/>
                <a:ext cx="221" cy="165"/>
              </a:xfrm>
              <a:prstGeom prst="ellipse">
                <a:avLst/>
              </a:prstGeom>
              <a:noFill/>
              <a:ln w="25400" algn="ctr">
                <a:solidFill>
                  <a:srgbClr val="FF0000"/>
                </a:solidFill>
                <a:prstDash val="sysDot"/>
                <a:round/>
                <a:headEnd/>
                <a:tailEnd/>
              </a:ln>
            </p:spPr>
            <p:txBody>
              <a:bodyPr wrap="none" anchor="ctr"/>
              <a:lstStyle/>
              <a:p>
                <a:endParaRPr lang="zh-TW" altLang="en-US">
                  <a:latin typeface="Trebuchet MSTrebuchet MS"/>
                </a:endParaRPr>
              </a:p>
            </p:txBody>
          </p:sp>
        </p:grpSp>
        <p:sp>
          <p:nvSpPr>
            <p:cNvPr id="17451" name="Text Box 434"/>
            <p:cNvSpPr txBox="1">
              <a:spLocks noChangeArrowheads="1"/>
            </p:cNvSpPr>
            <p:nvPr/>
          </p:nvSpPr>
          <p:spPr bwMode="auto">
            <a:xfrm>
              <a:off x="2412" y="2394"/>
              <a:ext cx="336" cy="194"/>
            </a:xfrm>
            <a:prstGeom prst="rect">
              <a:avLst/>
            </a:prstGeom>
            <a:noFill/>
            <a:ln w="9525" algn="ctr">
              <a:noFill/>
              <a:miter lim="800000"/>
              <a:headEnd/>
              <a:tailEnd/>
            </a:ln>
          </p:spPr>
          <p:txBody>
            <a:bodyPr>
              <a:spAutoFit/>
            </a:bodyPr>
            <a:lstStyle/>
            <a:p>
              <a:pPr>
                <a:spcBef>
                  <a:spcPct val="50000"/>
                </a:spcBef>
              </a:pPr>
              <a:r>
                <a:rPr lang="en-US" altLang="zh-TW" sz="900">
                  <a:latin typeface="Trebuchet MSTrebuchet MS"/>
                </a:rPr>
                <a:t>PMOS</a:t>
              </a:r>
            </a:p>
          </p:txBody>
        </p:sp>
      </p:grpSp>
      <p:pic>
        <p:nvPicPr>
          <p:cNvPr id="17447" name="Picture 439"/>
          <p:cNvPicPr>
            <a:picLocks noChangeAspect="1" noChangeArrowheads="1"/>
          </p:cNvPicPr>
          <p:nvPr/>
        </p:nvPicPr>
        <p:blipFill>
          <a:blip r:embed="rId4" cstate="print"/>
          <a:srcRect/>
          <a:stretch>
            <a:fillRect/>
          </a:stretch>
        </p:blipFill>
        <p:spPr bwMode="auto">
          <a:xfrm>
            <a:off x="3890964" y="1189435"/>
            <a:ext cx="2257425" cy="814388"/>
          </a:xfrm>
          <a:prstGeom prst="rect">
            <a:avLst/>
          </a:prstGeom>
          <a:noFill/>
          <a:ln w="9525" algn="ctr">
            <a:noFill/>
            <a:miter lim="800000"/>
            <a:headEnd/>
            <a:tailEnd/>
          </a:ln>
        </p:spPr>
      </p:pic>
      <p:sp>
        <p:nvSpPr>
          <p:cNvPr id="17448" name="Rectangle 8"/>
          <p:cNvSpPr>
            <a:spLocks noChangeArrowheads="1"/>
          </p:cNvSpPr>
          <p:nvPr/>
        </p:nvSpPr>
        <p:spPr bwMode="auto">
          <a:xfrm>
            <a:off x="7343776" y="482203"/>
            <a:ext cx="1800225" cy="80963"/>
          </a:xfrm>
          <a:prstGeom prst="rect">
            <a:avLst/>
          </a:prstGeom>
          <a:solidFill>
            <a:srgbClr val="990033"/>
          </a:solidFill>
          <a:ln w="9525" algn="ctr">
            <a:noFill/>
            <a:round/>
            <a:headEnd/>
            <a:tailEnd/>
          </a:ln>
        </p:spPr>
        <p:txBody>
          <a:bodyPr/>
          <a:lstStyle/>
          <a:p>
            <a:endParaRPr lang="en-US" altLang="zh-TW">
              <a:latin typeface="Trebuchet MSTrebuchet M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4642" name="Rectangle 2"/>
          <p:cNvSpPr>
            <a:spLocks noChangeArrowheads="1"/>
          </p:cNvSpPr>
          <p:nvPr/>
        </p:nvSpPr>
        <p:spPr bwMode="auto">
          <a:xfrm>
            <a:off x="15875" y="567929"/>
            <a:ext cx="9128125" cy="4273153"/>
          </a:xfrm>
          <a:prstGeom prst="rect">
            <a:avLst/>
          </a:prstGeom>
          <a:gradFill rotWithShape="1">
            <a:gsLst>
              <a:gs pos="0">
                <a:srgbClr val="FFFFCC"/>
              </a:gs>
              <a:gs pos="100000">
                <a:srgbClr val="FFFFCC">
                  <a:gamma/>
                  <a:shade val="76078"/>
                  <a:invGamma/>
                </a:srgbClr>
              </a:gs>
            </a:gsLst>
            <a:lin ang="2700000" scaled="1"/>
          </a:gradFill>
          <a:ln w="9525">
            <a:noFill/>
            <a:miter lim="800000"/>
            <a:headEnd/>
            <a:tailEnd/>
          </a:ln>
          <a:effectLst/>
        </p:spPr>
        <p:txBody>
          <a:bodyPr wrap="none" anchor="ctr"/>
          <a:lstStyle/>
          <a:p>
            <a:pPr algn="ctr">
              <a:defRPr/>
            </a:pPr>
            <a:r>
              <a:rPr lang="en-US" altLang="zh-TW" sz="3400">
                <a:effectLst>
                  <a:outerShdw blurRad="38100" dist="38100" dir="2700000" algn="tl">
                    <a:srgbClr val="FFFFFF"/>
                  </a:outerShdw>
                </a:effectLst>
                <a:latin typeface="Trebuchet MS" pitchFamily="34" charset="0"/>
                <a:cs typeface="Arial" pitchFamily="34" charset="0"/>
              </a:rPr>
              <a:t> </a:t>
            </a:r>
          </a:p>
        </p:txBody>
      </p:sp>
      <p:sp>
        <p:nvSpPr>
          <p:cNvPr id="5123" name="Rectangle 3"/>
          <p:cNvSpPr>
            <a:spLocks noChangeArrowheads="1"/>
          </p:cNvSpPr>
          <p:nvPr/>
        </p:nvSpPr>
        <p:spPr bwMode="auto">
          <a:xfrm>
            <a:off x="166688" y="2099316"/>
            <a:ext cx="8820150" cy="425053"/>
          </a:xfrm>
          <a:prstGeom prst="rect">
            <a:avLst/>
          </a:prstGeom>
          <a:solidFill>
            <a:srgbClr val="969696"/>
          </a:solidFill>
          <a:ln w="9525" algn="ctr">
            <a:noFill/>
            <a:miter lim="800000"/>
            <a:headEnd/>
            <a:tailEnd/>
          </a:ln>
        </p:spPr>
        <p:txBody>
          <a:bodyPr lIns="90000" tIns="46800" rIns="90000" bIns="46800"/>
          <a:lstStyle/>
          <a:p>
            <a:pPr>
              <a:lnSpc>
                <a:spcPct val="130000"/>
              </a:lnSpc>
              <a:buClr>
                <a:srgbClr val="000000"/>
              </a:buClr>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TW" sz="2400">
                <a:solidFill>
                  <a:schemeClr val="bg1"/>
                </a:solidFill>
                <a:latin typeface="Trebuchet MS" pitchFamily="34" charset="0"/>
                <a:ea typeface="SimSun" pitchFamily="2" charset="-122"/>
              </a:rPr>
              <a:t>San Jose Technology Center         </a:t>
            </a:r>
            <a:r>
              <a:rPr lang="en-GB" altLang="zh-TW" sz="2400">
                <a:solidFill>
                  <a:schemeClr val="bg1"/>
                </a:solidFill>
                <a:latin typeface="Trebuchet MS" pitchFamily="34" charset="0"/>
              </a:rPr>
              <a:t>Demo and RD Lab </a:t>
            </a:r>
            <a:endParaRPr lang="en-US" altLang="zh-TW" sz="2400">
              <a:solidFill>
                <a:schemeClr val="bg1"/>
              </a:solidFill>
              <a:latin typeface="Trebuchet MS" pitchFamily="34" charset="0"/>
            </a:endParaRPr>
          </a:p>
        </p:txBody>
      </p:sp>
      <p:pic>
        <p:nvPicPr>
          <p:cNvPr id="5124" name="Picture 5" descr="DSC_0069"/>
          <p:cNvPicPr>
            <a:picLocks noChangeAspect="1" noChangeArrowheads="1"/>
          </p:cNvPicPr>
          <p:nvPr/>
        </p:nvPicPr>
        <p:blipFill>
          <a:blip r:embed="rId3" cstate="print"/>
          <a:srcRect/>
          <a:stretch>
            <a:fillRect/>
          </a:stretch>
        </p:blipFill>
        <p:spPr bwMode="auto">
          <a:xfrm>
            <a:off x="166688" y="2536006"/>
            <a:ext cx="4392612" cy="2321719"/>
          </a:xfrm>
          <a:prstGeom prst="rect">
            <a:avLst/>
          </a:prstGeom>
          <a:noFill/>
          <a:ln w="9525">
            <a:noFill/>
            <a:miter lim="800000"/>
            <a:headEnd/>
            <a:tailEnd/>
          </a:ln>
        </p:spPr>
      </p:pic>
      <p:pic>
        <p:nvPicPr>
          <p:cNvPr id="5125" name="Picture 6" descr="DSC_0054"/>
          <p:cNvPicPr>
            <a:picLocks noChangeAspect="1" noChangeArrowheads="1"/>
          </p:cNvPicPr>
          <p:nvPr/>
        </p:nvPicPr>
        <p:blipFill>
          <a:blip r:embed="rId4" cstate="print"/>
          <a:srcRect/>
          <a:stretch>
            <a:fillRect/>
          </a:stretch>
        </p:blipFill>
        <p:spPr bwMode="auto">
          <a:xfrm>
            <a:off x="4643439" y="2549103"/>
            <a:ext cx="4308475" cy="2308622"/>
          </a:xfrm>
          <a:prstGeom prst="rect">
            <a:avLst/>
          </a:prstGeom>
          <a:noFill/>
          <a:ln w="9525">
            <a:noFill/>
            <a:miter lim="800000"/>
            <a:headEnd/>
            <a:tailEnd/>
          </a:ln>
        </p:spPr>
      </p:pic>
      <p:sp>
        <p:nvSpPr>
          <p:cNvPr id="5126" name="Rectangle 7"/>
          <p:cNvSpPr>
            <a:spLocks noChangeArrowheads="1"/>
          </p:cNvSpPr>
          <p:nvPr/>
        </p:nvSpPr>
        <p:spPr bwMode="auto">
          <a:xfrm>
            <a:off x="395288" y="561182"/>
            <a:ext cx="8280400" cy="1569660"/>
          </a:xfrm>
          <a:prstGeom prst="rect">
            <a:avLst/>
          </a:prstGeom>
          <a:noFill/>
          <a:ln w="9525" algn="ctr">
            <a:noFill/>
            <a:miter lim="800000"/>
            <a:headEnd/>
            <a:tailEnd/>
          </a:ln>
        </p:spPr>
        <p:txBody>
          <a:bodyPr>
            <a:spAutoFit/>
          </a:bodyPr>
          <a:lstStyle/>
          <a:p>
            <a:pPr marL="457200" indent="-457200"/>
            <a:r>
              <a:rPr lang="en-US" altLang="zh-TW" sz="2000" dirty="0">
                <a:latin typeface="Trebuchet MS" pitchFamily="34" charset="0"/>
              </a:rPr>
              <a:t>HMI founded in June 1998 at silicon valley and financed by Hermes-</a:t>
            </a:r>
            <a:r>
              <a:rPr lang="en-US" altLang="zh-TW" sz="2000" dirty="0" err="1">
                <a:latin typeface="Trebuchet MS" pitchFamily="34" charset="0"/>
              </a:rPr>
              <a:t>Epitek</a:t>
            </a:r>
            <a:r>
              <a:rPr lang="en-US" altLang="zh-TW" sz="2000" dirty="0">
                <a:latin typeface="Trebuchet MS" pitchFamily="34" charset="0"/>
              </a:rPr>
              <a:t> Corp</a:t>
            </a:r>
          </a:p>
          <a:p>
            <a:pPr marL="457200" indent="-457200">
              <a:buFontTx/>
              <a:buChar char="•"/>
            </a:pPr>
            <a:r>
              <a:rPr lang="en-US" altLang="zh-TW" sz="1400" dirty="0">
                <a:latin typeface="Trebuchet MS" pitchFamily="34" charset="0"/>
              </a:rPr>
              <a:t>Technology Development Center in San Jose, California</a:t>
            </a:r>
          </a:p>
          <a:p>
            <a:pPr marL="457200" indent="-457200">
              <a:buFontTx/>
              <a:buChar char="•"/>
            </a:pPr>
            <a:r>
              <a:rPr lang="en-US" altLang="zh-TW" sz="1400" dirty="0">
                <a:latin typeface="Trebuchet MS" pitchFamily="34" charset="0"/>
              </a:rPr>
              <a:t>Manufacturing facility in Taiwan’s Science Park</a:t>
            </a:r>
          </a:p>
          <a:p>
            <a:pPr marL="457200" indent="-457200">
              <a:buFontTx/>
              <a:buChar char="•"/>
            </a:pPr>
            <a:r>
              <a:rPr lang="en-US" altLang="zh-TW" sz="1400" dirty="0">
                <a:latin typeface="Trebuchet MS" pitchFamily="34" charset="0"/>
              </a:rPr>
              <a:t>Worldwide sales and support offices in US, Japan, Korea, Taiwan</a:t>
            </a:r>
          </a:p>
          <a:p>
            <a:pPr marL="457200" indent="-457200"/>
            <a:r>
              <a:rPr lang="en-US" altLang="zh-TW" sz="1400" dirty="0">
                <a:latin typeface="Trebuchet MS" pitchFamily="34" charset="0"/>
              </a:rPr>
              <a:t>       China, Singapore, Germany</a:t>
            </a:r>
          </a:p>
        </p:txBody>
      </p:sp>
      <p:sp>
        <p:nvSpPr>
          <p:cNvPr id="5127" name="Text Box 46"/>
          <p:cNvSpPr txBox="1">
            <a:spLocks noChangeArrowheads="1"/>
          </p:cNvSpPr>
          <p:nvPr/>
        </p:nvSpPr>
        <p:spPr bwMode="auto">
          <a:xfrm>
            <a:off x="0" y="0"/>
            <a:ext cx="5791200" cy="523220"/>
          </a:xfrm>
          <a:prstGeom prst="rect">
            <a:avLst/>
          </a:prstGeom>
          <a:noFill/>
          <a:ln w="9525" algn="ctr">
            <a:noFill/>
            <a:miter lim="800000"/>
            <a:headEnd/>
            <a:tailEnd/>
          </a:ln>
        </p:spPr>
        <p:txBody>
          <a:bodyPr>
            <a:spAutoFit/>
          </a:bodyPr>
          <a:lstStyle/>
          <a:p>
            <a:r>
              <a:rPr lang="en-US" altLang="zh-TW" sz="2800" dirty="0">
                <a:latin typeface="Trebuchet MS" pitchFamily="34" charset="0"/>
              </a:rPr>
              <a:t>Hermes </a:t>
            </a:r>
            <a:r>
              <a:rPr lang="en-US" altLang="zh-TW" sz="2800" dirty="0" err="1">
                <a:latin typeface="Trebuchet MS" pitchFamily="34" charset="0"/>
              </a:rPr>
              <a:t>Microvison</a:t>
            </a:r>
            <a:r>
              <a:rPr lang="en-US" altLang="zh-TW" sz="2800" dirty="0">
                <a:latin typeface="Trebuchet MS" pitchFamily="34" charset="0"/>
              </a:rPr>
              <a:t>, Inc.</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8753" name="Group 321"/>
          <p:cNvGraphicFramePr>
            <a:graphicFrameLocks noGrp="1"/>
          </p:cNvGraphicFramePr>
          <p:nvPr>
            <p:ph idx="4294967295"/>
          </p:nvPr>
        </p:nvGraphicFramePr>
        <p:xfrm>
          <a:off x="225426" y="837010"/>
          <a:ext cx="7961313" cy="3946400"/>
        </p:xfrm>
        <a:graphic>
          <a:graphicData uri="http://schemas.openxmlformats.org/drawingml/2006/table">
            <a:tbl>
              <a:tblPr/>
              <a:tblGrid>
                <a:gridCol w="1663700"/>
                <a:gridCol w="2044700"/>
                <a:gridCol w="2424113"/>
                <a:gridCol w="1828800"/>
              </a:tblGrid>
              <a:tr h="2743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400" b="1" i="0" u="none" strike="noStrike" cap="none" normalizeH="0" baseline="0" dirty="0" smtClean="0">
                          <a:ln>
                            <a:noFill/>
                          </a:ln>
                          <a:solidFill>
                            <a:schemeClr val="tx1"/>
                          </a:solidFill>
                          <a:effectLst/>
                          <a:latin typeface="Trebuchet MSTrebuchet MS"/>
                          <a:ea typeface="新細明體" pitchFamily="18" charset="-120"/>
                        </a:rPr>
                        <a:t>Layer</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400" b="1" i="0" u="none" strike="noStrike" cap="none" normalizeH="0" baseline="0" smtClean="0">
                          <a:ln>
                            <a:noFill/>
                          </a:ln>
                          <a:solidFill>
                            <a:schemeClr val="tx1"/>
                          </a:solidFill>
                          <a:effectLst/>
                          <a:latin typeface="Trebuchet MSTrebuchet MS"/>
                          <a:ea typeface="新細明體" pitchFamily="18" charset="-120"/>
                        </a:rPr>
                        <a:t>DOI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400" b="1" i="0" u="none" strike="noStrike" cap="none" normalizeH="0" baseline="0" smtClean="0">
                          <a:ln>
                            <a:noFill/>
                          </a:ln>
                          <a:solidFill>
                            <a:schemeClr val="tx1"/>
                          </a:solidFill>
                          <a:effectLst/>
                          <a:latin typeface="Trebuchet MSTrebuchet MS"/>
                          <a:ea typeface="新細明體" pitchFamily="18" charset="-120"/>
                        </a:rPr>
                        <a:t>Structure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400" b="1" i="0" u="none" strike="noStrike" cap="none" normalizeH="0" baseline="0" smtClean="0">
                          <a:ln>
                            <a:noFill/>
                          </a:ln>
                          <a:solidFill>
                            <a:schemeClr val="tx1"/>
                          </a:solidFill>
                          <a:effectLst/>
                          <a:latin typeface="Trebuchet MSTrebuchet MS"/>
                          <a:ea typeface="新細明體" pitchFamily="18" charset="-120"/>
                        </a:rPr>
                        <a:t>Comments</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394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Trebuchet MSTrebuchet MS"/>
                          <a:ea typeface="新細明體" pitchFamily="18" charset="-120"/>
                        </a:rPr>
                        <a:t>Contact WCMP</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Trebuchet MSTrebuchet MS"/>
                          <a:ea typeface="新細明體" pitchFamily="18" charset="-120"/>
                        </a:rPr>
                        <a:t>NMOS and PMOS Opens and leakages/ shorts, Contact-to-poly shorts, W residues, ILD voids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TW" altLang="zh-TW" sz="100" b="0" i="0" u="none" strike="noStrike" cap="none" normalizeH="0" baseline="0" dirty="0" smtClean="0">
                        <a:ln>
                          <a:noFill/>
                        </a:ln>
                        <a:solidFill>
                          <a:schemeClr val="tx1"/>
                        </a:solidFill>
                        <a:effectLst/>
                        <a:latin typeface="Trebuchet MSTrebuchet MS"/>
                        <a:ea typeface="新細明體" pitchFamily="18" charset="-120"/>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Advanced charge control is crucial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TW" sz="1100" b="1" i="0" u="none" strike="noStrike" cap="none" normalizeH="0" baseline="0" smtClean="0">
                        <a:ln>
                          <a:noFill/>
                        </a:ln>
                        <a:solidFill>
                          <a:schemeClr val="tx1"/>
                        </a:solidFill>
                        <a:effectLst/>
                        <a:latin typeface="Trebuchet MSTrebuchet MS"/>
                        <a:ea typeface="新細明體" pitchFamily="18" charset="-120"/>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866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Metal 1 CMP</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Opens and shorts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TW" altLang="zh-TW" sz="2100" b="0" i="0" u="none" strike="noStrike" cap="none" normalizeH="0" baseline="0" dirty="0" smtClean="0">
                        <a:ln>
                          <a:noFill/>
                        </a:ln>
                        <a:solidFill>
                          <a:schemeClr val="tx1"/>
                        </a:solidFill>
                        <a:effectLst/>
                        <a:latin typeface="Trebuchet MSTrebuchet MS"/>
                        <a:ea typeface="新細明體" pitchFamily="18" charset="-120"/>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Traditional Ebeam layer</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927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Metal</a:t>
                      </a:r>
                      <a:r>
                        <a:rPr kumimoji="0" lang="en-US" altLang="zh-TW" sz="1100" b="1" i="0" u="none" strike="noStrike" cap="none" normalizeH="0" baseline="-25000" smtClean="0">
                          <a:ln>
                            <a:noFill/>
                          </a:ln>
                          <a:solidFill>
                            <a:schemeClr val="tx1"/>
                          </a:solidFill>
                          <a:effectLst/>
                          <a:latin typeface="Trebuchet MSTrebuchet MS"/>
                          <a:ea typeface="新細明體" pitchFamily="18" charset="-120"/>
                        </a:rPr>
                        <a:t>X </a:t>
                      </a:r>
                      <a:r>
                        <a:rPr kumimoji="0" lang="en-US" altLang="zh-TW" sz="1100" b="1" i="0" u="none" strike="noStrike" cap="none" normalizeH="0" baseline="0" smtClean="0">
                          <a:ln>
                            <a:noFill/>
                          </a:ln>
                          <a:solidFill>
                            <a:schemeClr val="tx1"/>
                          </a:solidFill>
                          <a:effectLst/>
                          <a:latin typeface="Trebuchet MSTrebuchet MS"/>
                          <a:ea typeface="新細明體" pitchFamily="18" charset="-120"/>
                        </a:rPr>
                        <a:t>CMP</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TW" sz="1100" b="1" i="0" u="none" strike="noStrike" cap="none" normalizeH="0" baseline="0" smtClean="0">
                        <a:ln>
                          <a:noFill/>
                        </a:ln>
                        <a:solidFill>
                          <a:schemeClr val="tx1"/>
                        </a:solidFill>
                        <a:effectLst/>
                        <a:latin typeface="Trebuchet MSTrebuchet MS"/>
                        <a:ea typeface="新細明體" pitchFamily="18" charset="-120"/>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Metal lines broken/ bridging, via open, voids on metal islands</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TW" sz="1100" b="1" i="0" u="none" strike="noStrike" cap="none" normalizeH="0" baseline="0" smtClean="0">
                        <a:ln>
                          <a:noFill/>
                        </a:ln>
                        <a:solidFill>
                          <a:schemeClr val="tx1"/>
                        </a:solidFill>
                        <a:effectLst/>
                        <a:latin typeface="Trebuchet MSTrebuchet MS"/>
                        <a:ea typeface="新細明體" pitchFamily="18" charset="-12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TW" sz="1100" b="1" i="0" u="none" strike="noStrike" cap="none" normalizeH="0" baseline="0" smtClean="0">
                        <a:ln>
                          <a:noFill/>
                        </a:ln>
                        <a:solidFill>
                          <a:schemeClr val="tx1"/>
                        </a:solidFill>
                        <a:effectLst/>
                        <a:latin typeface="Trebuchet MSTrebuchet MS"/>
                        <a:ea typeface="新細明體" pitchFamily="18" charset="-120"/>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TW" altLang="zh-TW" sz="2100" b="0" i="0" u="none" strike="noStrike" cap="none" normalizeH="0" baseline="0" dirty="0" smtClean="0">
                        <a:ln>
                          <a:noFill/>
                        </a:ln>
                        <a:solidFill>
                          <a:schemeClr val="tx1"/>
                        </a:solidFill>
                        <a:effectLst/>
                        <a:latin typeface="Trebuchet MSTrebuchet MS"/>
                        <a:ea typeface="新細明體" pitchFamily="18" charset="-120"/>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Trebuchet MSTrebuchet MS"/>
                          <a:ea typeface="新細明體" pitchFamily="18" charset="-120"/>
                        </a:rPr>
                        <a:t>High resolution of small pixel size           ( &lt; 15nm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TW" sz="1100" b="1" i="0" u="none" strike="noStrike" cap="none" normalizeH="0" baseline="0" dirty="0" smtClean="0">
                        <a:ln>
                          <a:noFill/>
                        </a:ln>
                        <a:solidFill>
                          <a:schemeClr val="tx1"/>
                        </a:solidFill>
                        <a:effectLst/>
                        <a:latin typeface="Trebuchet MSTrebuchet MS"/>
                        <a:ea typeface="新細明體" pitchFamily="18" charset="-120"/>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536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Metal trench</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Trebuchet MSTrebuchet MS"/>
                          <a:ea typeface="新細明體" pitchFamily="18" charset="-120"/>
                        </a:rPr>
                        <a:t>Cu loss, opens and residues</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TW" altLang="zh-TW" sz="2100" b="0" i="0" u="none" strike="noStrike" cap="none" normalizeH="0" baseline="0" smtClean="0">
                        <a:ln>
                          <a:noFill/>
                        </a:ln>
                        <a:solidFill>
                          <a:schemeClr val="tx1"/>
                        </a:solidFill>
                        <a:effectLst/>
                        <a:latin typeface="Trebuchet MSTrebuchet MS"/>
                        <a:ea typeface="新細明體" pitchFamily="18" charset="-120"/>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Trebuchet MSTrebuchet MS"/>
                          <a:ea typeface="新細明體" pitchFamily="18" charset="-120"/>
                        </a:rPr>
                        <a:t>High resolution of small pixel size ( &lt; 15nm ) with strong extraction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8466" name="Picture 328"/>
          <p:cNvPicPr>
            <a:picLocks noChangeAspect="1" noChangeArrowheads="1"/>
          </p:cNvPicPr>
          <p:nvPr/>
        </p:nvPicPr>
        <p:blipFill>
          <a:blip r:embed="rId2" cstate="print"/>
          <a:srcRect/>
          <a:stretch>
            <a:fillRect/>
          </a:stretch>
        </p:blipFill>
        <p:spPr bwMode="auto">
          <a:xfrm>
            <a:off x="3957639" y="1121569"/>
            <a:ext cx="2371725" cy="907256"/>
          </a:xfrm>
          <a:prstGeom prst="rect">
            <a:avLst/>
          </a:prstGeom>
          <a:noFill/>
          <a:ln w="9525" algn="ctr">
            <a:noFill/>
            <a:miter lim="800000"/>
            <a:headEnd/>
            <a:tailEnd/>
          </a:ln>
        </p:spPr>
      </p:pic>
      <p:sp>
        <p:nvSpPr>
          <p:cNvPr id="18467" name="Text Box 34"/>
          <p:cNvSpPr txBox="1">
            <a:spLocks noChangeArrowheads="1"/>
          </p:cNvSpPr>
          <p:nvPr/>
        </p:nvSpPr>
        <p:spPr bwMode="auto">
          <a:xfrm>
            <a:off x="0" y="0"/>
            <a:ext cx="7696200" cy="523220"/>
          </a:xfrm>
          <a:prstGeom prst="rect">
            <a:avLst/>
          </a:prstGeom>
          <a:noFill/>
          <a:ln w="9525" algn="ctr">
            <a:noFill/>
            <a:miter lim="800000"/>
            <a:headEnd/>
            <a:tailEnd/>
          </a:ln>
        </p:spPr>
        <p:txBody>
          <a:bodyPr>
            <a:spAutoFit/>
          </a:bodyPr>
          <a:lstStyle/>
          <a:p>
            <a:pPr>
              <a:spcBef>
                <a:spcPct val="50000"/>
              </a:spcBef>
            </a:pPr>
            <a:r>
              <a:rPr lang="en-US" altLang="zh-TW" sz="2800" dirty="0" err="1">
                <a:latin typeface="Trebuchet MSTrebuchet MS"/>
              </a:rPr>
              <a:t>eScan</a:t>
            </a:r>
            <a:r>
              <a:rPr lang="en-US" altLang="zh-TW" sz="2800" dirty="0">
                <a:latin typeface="Trebuchet MSTrebuchet MS"/>
              </a:rPr>
              <a:t> Advanced Logic </a:t>
            </a:r>
            <a:r>
              <a:rPr lang="en-US" altLang="zh-TW" sz="2800" dirty="0" err="1">
                <a:latin typeface="Trebuchet MSTrebuchet MS"/>
              </a:rPr>
              <a:t>Ebeam</a:t>
            </a:r>
            <a:r>
              <a:rPr lang="en-US" altLang="zh-TW" sz="2800" dirty="0">
                <a:latin typeface="Trebuchet MSTrebuchet MS"/>
              </a:rPr>
              <a:t> Applications</a:t>
            </a:r>
          </a:p>
        </p:txBody>
      </p:sp>
      <p:sp>
        <p:nvSpPr>
          <p:cNvPr id="18468" name="Text Box 35"/>
          <p:cNvSpPr txBox="1">
            <a:spLocks noChangeArrowheads="1"/>
          </p:cNvSpPr>
          <p:nvPr/>
        </p:nvSpPr>
        <p:spPr bwMode="auto">
          <a:xfrm>
            <a:off x="0" y="542925"/>
            <a:ext cx="7670800" cy="369332"/>
          </a:xfrm>
          <a:prstGeom prst="rect">
            <a:avLst/>
          </a:prstGeom>
          <a:noFill/>
          <a:ln w="9525" algn="ctr">
            <a:noFill/>
            <a:miter lim="800000"/>
            <a:headEnd/>
            <a:tailEnd/>
          </a:ln>
        </p:spPr>
        <p:txBody>
          <a:bodyPr>
            <a:spAutoFit/>
          </a:bodyPr>
          <a:lstStyle/>
          <a:p>
            <a:pPr>
              <a:spcBef>
                <a:spcPct val="50000"/>
              </a:spcBef>
              <a:buClr>
                <a:srgbClr val="FF0000"/>
              </a:buClr>
              <a:buFont typeface="Tahoma" pitchFamily="34" charset="0"/>
              <a:buChar char="●"/>
            </a:pPr>
            <a:r>
              <a:rPr lang="en-US" altLang="zh-TW" dirty="0">
                <a:latin typeface="Trebuchet MSTrebuchet MS"/>
              </a:rPr>
              <a:t> 2Xnm MEOL and BEOL unique applications</a:t>
            </a:r>
          </a:p>
        </p:txBody>
      </p:sp>
      <p:pic>
        <p:nvPicPr>
          <p:cNvPr id="18469" name="Picture 329"/>
          <p:cNvPicPr>
            <a:picLocks noChangeAspect="1" noChangeArrowheads="1"/>
          </p:cNvPicPr>
          <p:nvPr/>
        </p:nvPicPr>
        <p:blipFill>
          <a:blip r:embed="rId3" cstate="print"/>
          <a:srcRect/>
          <a:stretch>
            <a:fillRect/>
          </a:stretch>
        </p:blipFill>
        <p:spPr bwMode="auto">
          <a:xfrm>
            <a:off x="3957638" y="2071688"/>
            <a:ext cx="2381250" cy="714375"/>
          </a:xfrm>
          <a:prstGeom prst="rect">
            <a:avLst/>
          </a:prstGeom>
          <a:noFill/>
          <a:ln w="9525" algn="ctr">
            <a:noFill/>
            <a:miter lim="800000"/>
            <a:headEnd/>
            <a:tailEnd/>
          </a:ln>
        </p:spPr>
      </p:pic>
      <p:pic>
        <p:nvPicPr>
          <p:cNvPr id="18470" name="Picture 330"/>
          <p:cNvPicPr>
            <a:picLocks noChangeAspect="1" noChangeArrowheads="1"/>
          </p:cNvPicPr>
          <p:nvPr/>
        </p:nvPicPr>
        <p:blipFill>
          <a:blip r:embed="rId4" cstate="print"/>
          <a:srcRect/>
          <a:stretch>
            <a:fillRect/>
          </a:stretch>
        </p:blipFill>
        <p:spPr bwMode="auto">
          <a:xfrm>
            <a:off x="3957638" y="2843212"/>
            <a:ext cx="2381250" cy="1071563"/>
          </a:xfrm>
          <a:prstGeom prst="rect">
            <a:avLst/>
          </a:prstGeom>
          <a:noFill/>
          <a:ln w="9525" algn="ctr">
            <a:noFill/>
            <a:miter lim="800000"/>
            <a:headEnd/>
            <a:tailEnd/>
          </a:ln>
        </p:spPr>
      </p:pic>
      <p:pic>
        <p:nvPicPr>
          <p:cNvPr id="18471" name="Picture 331"/>
          <p:cNvPicPr>
            <a:picLocks noChangeAspect="1" noChangeArrowheads="1"/>
          </p:cNvPicPr>
          <p:nvPr/>
        </p:nvPicPr>
        <p:blipFill>
          <a:blip r:embed="rId5" cstate="print"/>
          <a:srcRect/>
          <a:stretch>
            <a:fillRect/>
          </a:stretch>
        </p:blipFill>
        <p:spPr bwMode="auto">
          <a:xfrm>
            <a:off x="3957639" y="3925491"/>
            <a:ext cx="2371725" cy="834628"/>
          </a:xfrm>
          <a:prstGeom prst="rect">
            <a:avLst/>
          </a:prstGeom>
          <a:noFill/>
          <a:ln w="9525" algn="ctr">
            <a:noFill/>
            <a:miter lim="800000"/>
            <a:headEnd/>
            <a:tailEnd/>
          </a:ln>
        </p:spPr>
      </p:pic>
      <p:sp>
        <p:nvSpPr>
          <p:cNvPr id="18472" name="Rectangle 8"/>
          <p:cNvSpPr>
            <a:spLocks noChangeArrowheads="1"/>
          </p:cNvSpPr>
          <p:nvPr/>
        </p:nvSpPr>
        <p:spPr bwMode="auto">
          <a:xfrm>
            <a:off x="7343776" y="482203"/>
            <a:ext cx="1800225" cy="80963"/>
          </a:xfrm>
          <a:prstGeom prst="rect">
            <a:avLst/>
          </a:prstGeom>
          <a:solidFill>
            <a:srgbClr val="990033"/>
          </a:solidFill>
          <a:ln w="9525" algn="ctr">
            <a:noFill/>
            <a:round/>
            <a:headEnd/>
            <a:tailEnd/>
          </a:ln>
        </p:spPr>
        <p:txBody>
          <a:bodyPr/>
          <a:lstStyle/>
          <a:p>
            <a:endParaRPr lang="en-US" altLang="zh-TW">
              <a:latin typeface="Trebuchet MSTrebuchet M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7" name="Text Box 34"/>
          <p:cNvSpPr txBox="1">
            <a:spLocks noChangeArrowheads="1"/>
          </p:cNvSpPr>
          <p:nvPr/>
        </p:nvSpPr>
        <p:spPr bwMode="auto">
          <a:xfrm>
            <a:off x="0" y="0"/>
            <a:ext cx="7696200" cy="523220"/>
          </a:xfrm>
          <a:prstGeom prst="rect">
            <a:avLst/>
          </a:prstGeom>
          <a:noFill/>
          <a:ln w="9525" algn="ctr">
            <a:noFill/>
            <a:miter lim="800000"/>
            <a:headEnd/>
            <a:tailEnd/>
          </a:ln>
        </p:spPr>
        <p:txBody>
          <a:bodyPr>
            <a:spAutoFit/>
          </a:bodyPr>
          <a:lstStyle/>
          <a:p>
            <a:pPr>
              <a:spcBef>
                <a:spcPct val="50000"/>
              </a:spcBef>
            </a:pPr>
            <a:r>
              <a:rPr lang="en-US" altLang="zh-TW" sz="2800" dirty="0" smtClean="0">
                <a:latin typeface="Trebuchet MSTrebuchet MS"/>
              </a:rPr>
              <a:t>HMI </a:t>
            </a:r>
            <a:r>
              <a:rPr lang="en-US" altLang="zh-TW" sz="2800" dirty="0" err="1" smtClean="0">
                <a:latin typeface="Trebuchet MSTrebuchet MS"/>
              </a:rPr>
              <a:t>Ebeam</a:t>
            </a:r>
            <a:r>
              <a:rPr lang="en-US" altLang="zh-TW" sz="2800" dirty="0" smtClean="0">
                <a:latin typeface="Trebuchet MSTrebuchet MS"/>
              </a:rPr>
              <a:t> </a:t>
            </a:r>
            <a:r>
              <a:rPr lang="en-US" altLang="zh-TW" sz="2800" dirty="0">
                <a:latin typeface="Trebuchet MSTrebuchet MS"/>
              </a:rPr>
              <a:t>Applications</a:t>
            </a:r>
          </a:p>
        </p:txBody>
      </p:sp>
      <p:sp>
        <p:nvSpPr>
          <p:cNvPr id="18472" name="Rectangle 8"/>
          <p:cNvSpPr>
            <a:spLocks noChangeArrowheads="1"/>
          </p:cNvSpPr>
          <p:nvPr/>
        </p:nvSpPr>
        <p:spPr bwMode="auto">
          <a:xfrm>
            <a:off x="7343776" y="482203"/>
            <a:ext cx="1800225" cy="80963"/>
          </a:xfrm>
          <a:prstGeom prst="rect">
            <a:avLst/>
          </a:prstGeom>
          <a:solidFill>
            <a:srgbClr val="990033"/>
          </a:solidFill>
          <a:ln w="9525" algn="ctr">
            <a:noFill/>
            <a:round/>
            <a:headEnd/>
            <a:tailEnd/>
          </a:ln>
        </p:spPr>
        <p:txBody>
          <a:bodyPr/>
          <a:lstStyle/>
          <a:p>
            <a:endParaRPr lang="en-US" altLang="zh-TW">
              <a:latin typeface="Trebuchet MSTrebuchet MS"/>
            </a:endParaRPr>
          </a:p>
        </p:txBody>
      </p:sp>
      <p:grpSp>
        <p:nvGrpSpPr>
          <p:cNvPr id="17" name="Group 16"/>
          <p:cNvGrpSpPr/>
          <p:nvPr/>
        </p:nvGrpSpPr>
        <p:grpSpPr>
          <a:xfrm>
            <a:off x="1005879" y="560092"/>
            <a:ext cx="7172325" cy="4267200"/>
            <a:chOff x="-914340" y="651531"/>
            <a:chExt cx="7172325" cy="4267200"/>
          </a:xfrm>
        </p:grpSpPr>
        <p:pic>
          <p:nvPicPr>
            <p:cNvPr id="1124353" name="Picture 1"/>
            <p:cNvPicPr>
              <a:picLocks noChangeAspect="1" noChangeArrowheads="1"/>
            </p:cNvPicPr>
            <p:nvPr/>
          </p:nvPicPr>
          <p:blipFill>
            <a:blip r:embed="rId2" cstate="print"/>
            <a:srcRect/>
            <a:stretch>
              <a:fillRect/>
            </a:stretch>
          </p:blipFill>
          <p:spPr bwMode="auto">
            <a:xfrm>
              <a:off x="-914340" y="651531"/>
              <a:ext cx="7172325" cy="4267200"/>
            </a:xfrm>
            <a:prstGeom prst="rect">
              <a:avLst/>
            </a:prstGeom>
            <a:noFill/>
            <a:ln w="9525">
              <a:noFill/>
              <a:miter lim="800000"/>
              <a:headEnd/>
              <a:tailEnd/>
            </a:ln>
          </p:spPr>
        </p:pic>
        <p:grpSp>
          <p:nvGrpSpPr>
            <p:cNvPr id="16" name="Group 15"/>
            <p:cNvGrpSpPr/>
            <p:nvPr/>
          </p:nvGrpSpPr>
          <p:grpSpPr>
            <a:xfrm>
              <a:off x="2194586" y="3303262"/>
              <a:ext cx="731512" cy="731512"/>
              <a:chOff x="6949414" y="1200165"/>
              <a:chExt cx="731512" cy="640073"/>
            </a:xfrm>
          </p:grpSpPr>
          <p:sp>
            <p:nvSpPr>
              <p:cNvPr id="14" name="Oval 13"/>
              <p:cNvSpPr/>
              <p:nvPr/>
            </p:nvSpPr>
            <p:spPr bwMode="auto">
              <a:xfrm>
                <a:off x="6949414" y="1200165"/>
                <a:ext cx="731512" cy="640073"/>
              </a:xfrm>
              <a:prstGeom prst="ellipse">
                <a:avLst/>
              </a:prstGeom>
              <a:solidFill>
                <a:srgbClr val="FF0000"/>
              </a:solidFill>
              <a:ln w="9525" algn="ctr">
                <a:noFill/>
                <a:miter lim="800000"/>
                <a:headEnd/>
                <a:tailEnd/>
              </a:ln>
              <a:effectLst/>
            </p:spPr>
            <p:txBody>
              <a:bodyPr wrap="square" lIns="0" tIns="0" rIns="0" bIns="0" rtlCol="0" anchor="ctr">
                <a:spAutoFit/>
              </a:bodyPr>
              <a:lstStyle/>
              <a:p>
                <a:pPr algn="l">
                  <a:lnSpc>
                    <a:spcPct val="80000"/>
                  </a:lnSpc>
                  <a:buClr>
                    <a:srgbClr val="00CC00"/>
                  </a:buClr>
                  <a:buSzPct val="100000"/>
                  <a:buFont typeface="Wingdings" pitchFamily="2" charset="2"/>
                  <a:buNone/>
                </a:pPr>
                <a:endParaRPr lang="en-US" sz="2400" b="1" i="0" dirty="0" err="1">
                  <a:latin typeface="Tahoma" pitchFamily="34" charset="0"/>
                  <a:ea typeface="新細明體" pitchFamily="18" charset="-120"/>
                </a:endParaRPr>
              </a:p>
            </p:txBody>
          </p:sp>
          <p:sp>
            <p:nvSpPr>
              <p:cNvPr id="15" name="TextBox 14"/>
              <p:cNvSpPr txBox="1"/>
              <p:nvPr/>
            </p:nvSpPr>
            <p:spPr>
              <a:xfrm>
                <a:off x="7008954" y="1334136"/>
                <a:ext cx="640073" cy="369332"/>
              </a:xfrm>
              <a:prstGeom prst="rect">
                <a:avLst/>
              </a:prstGeom>
              <a:noFill/>
            </p:spPr>
            <p:txBody>
              <a:bodyPr wrap="square" rtlCol="0">
                <a:spAutoFit/>
              </a:bodyPr>
              <a:lstStyle/>
              <a:p>
                <a:r>
                  <a:rPr lang="en-US" dirty="0" smtClean="0"/>
                  <a:t>HMI</a:t>
                </a:r>
                <a:endParaRPr lang="en-US" dirty="0"/>
              </a:p>
            </p:txBody>
          </p:sp>
        </p:gr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4"/>
          <p:cNvSpPr txBox="1">
            <a:spLocks noChangeArrowheads="1"/>
          </p:cNvSpPr>
          <p:nvPr/>
        </p:nvSpPr>
        <p:spPr bwMode="auto">
          <a:xfrm>
            <a:off x="0" y="0"/>
            <a:ext cx="7696200" cy="523220"/>
          </a:xfrm>
          <a:prstGeom prst="rect">
            <a:avLst/>
          </a:prstGeom>
          <a:noFill/>
          <a:ln w="9525" algn="ctr">
            <a:noFill/>
            <a:miter lim="800000"/>
            <a:headEnd/>
            <a:tailEnd/>
          </a:ln>
        </p:spPr>
        <p:txBody>
          <a:bodyPr>
            <a:spAutoFit/>
          </a:bodyPr>
          <a:lstStyle/>
          <a:p>
            <a:pPr>
              <a:spcBef>
                <a:spcPct val="50000"/>
              </a:spcBef>
            </a:pPr>
            <a:r>
              <a:rPr lang="en-US" altLang="zh-TW" sz="2800" dirty="0">
                <a:latin typeface="Trebuchet MSTrebuchet MS"/>
              </a:rPr>
              <a:t>Who is our customer</a:t>
            </a:r>
          </a:p>
        </p:txBody>
      </p:sp>
      <p:sp>
        <p:nvSpPr>
          <p:cNvPr id="21507" name="Rectangle 8"/>
          <p:cNvSpPr>
            <a:spLocks noChangeArrowheads="1"/>
          </p:cNvSpPr>
          <p:nvPr/>
        </p:nvSpPr>
        <p:spPr bwMode="auto">
          <a:xfrm>
            <a:off x="7343776" y="482203"/>
            <a:ext cx="1800225" cy="80963"/>
          </a:xfrm>
          <a:prstGeom prst="rect">
            <a:avLst/>
          </a:prstGeom>
          <a:solidFill>
            <a:srgbClr val="990033"/>
          </a:solidFill>
          <a:ln w="9525" algn="ctr">
            <a:noFill/>
            <a:round/>
            <a:headEnd/>
            <a:tailEnd/>
          </a:ln>
        </p:spPr>
        <p:txBody>
          <a:bodyPr/>
          <a:lstStyle/>
          <a:p>
            <a:endParaRPr lang="en-US" altLang="zh-TW"/>
          </a:p>
        </p:txBody>
      </p:sp>
      <p:pic>
        <p:nvPicPr>
          <p:cNvPr id="21510" name="Picture 6"/>
          <p:cNvPicPr>
            <a:picLocks noChangeAspect="1" noChangeArrowheads="1"/>
          </p:cNvPicPr>
          <p:nvPr/>
        </p:nvPicPr>
        <p:blipFill>
          <a:blip r:embed="rId2" cstate="print"/>
          <a:srcRect/>
          <a:stretch>
            <a:fillRect/>
          </a:stretch>
        </p:blipFill>
        <p:spPr bwMode="auto">
          <a:xfrm>
            <a:off x="1" y="651532"/>
            <a:ext cx="9078850" cy="356612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8"/>
          <p:cNvSpPr>
            <a:spLocks noChangeArrowheads="1"/>
          </p:cNvSpPr>
          <p:nvPr/>
        </p:nvSpPr>
        <p:spPr bwMode="auto">
          <a:xfrm>
            <a:off x="7343776" y="482203"/>
            <a:ext cx="1800225" cy="80963"/>
          </a:xfrm>
          <a:prstGeom prst="rect">
            <a:avLst/>
          </a:prstGeom>
          <a:solidFill>
            <a:srgbClr val="990033"/>
          </a:solidFill>
          <a:ln w="9525" algn="ctr">
            <a:noFill/>
            <a:round/>
            <a:headEnd/>
            <a:tailEnd/>
          </a:ln>
        </p:spPr>
        <p:txBody>
          <a:bodyPr/>
          <a:lstStyle/>
          <a:p>
            <a:endParaRPr lang="en-US" altLang="zh-TW"/>
          </a:p>
        </p:txBody>
      </p:sp>
      <p:grpSp>
        <p:nvGrpSpPr>
          <p:cNvPr id="2" name="群組 7"/>
          <p:cNvGrpSpPr/>
          <p:nvPr/>
        </p:nvGrpSpPr>
        <p:grpSpPr>
          <a:xfrm>
            <a:off x="182928" y="1063007"/>
            <a:ext cx="8778144" cy="3360383"/>
            <a:chOff x="182928" y="1417342"/>
            <a:chExt cx="11045366" cy="4753896"/>
          </a:xfrm>
        </p:grpSpPr>
        <p:pic>
          <p:nvPicPr>
            <p:cNvPr id="20485" name="Picture 2"/>
            <p:cNvPicPr>
              <a:picLocks noChangeAspect="1" noChangeArrowheads="1"/>
            </p:cNvPicPr>
            <p:nvPr/>
          </p:nvPicPr>
          <p:blipFill>
            <a:blip r:embed="rId2" cstate="print"/>
            <a:srcRect l="1720" t="8144" r="14739" b="4078"/>
            <a:stretch>
              <a:fillRect/>
            </a:stretch>
          </p:blipFill>
          <p:spPr bwMode="auto">
            <a:xfrm>
              <a:off x="6766536" y="1796958"/>
              <a:ext cx="4461758" cy="4052926"/>
            </a:xfrm>
            <a:prstGeom prst="rect">
              <a:avLst/>
            </a:prstGeom>
            <a:noFill/>
            <a:ln w="9525">
              <a:noFill/>
              <a:miter lim="800000"/>
              <a:headEnd/>
              <a:tailEnd/>
            </a:ln>
          </p:spPr>
        </p:pic>
        <p:pic>
          <p:nvPicPr>
            <p:cNvPr id="20487" name="Picture 7"/>
            <p:cNvPicPr>
              <a:picLocks noChangeAspect="1" noChangeArrowheads="1"/>
            </p:cNvPicPr>
            <p:nvPr/>
          </p:nvPicPr>
          <p:blipFill>
            <a:blip r:embed="rId3" cstate="print"/>
            <a:srcRect/>
            <a:stretch>
              <a:fillRect/>
            </a:stretch>
          </p:blipFill>
          <p:spPr bwMode="auto">
            <a:xfrm>
              <a:off x="182928" y="1417342"/>
              <a:ext cx="6605910" cy="4753896"/>
            </a:xfrm>
            <a:prstGeom prst="rect">
              <a:avLst/>
            </a:prstGeom>
            <a:noFill/>
            <a:ln w="9525">
              <a:noFill/>
              <a:miter lim="800000"/>
              <a:headEnd/>
              <a:tailEnd/>
            </a:ln>
          </p:spPr>
        </p:pic>
      </p:grpSp>
      <p:sp>
        <p:nvSpPr>
          <p:cNvPr id="8" name="Text Box 34"/>
          <p:cNvSpPr txBox="1">
            <a:spLocks noChangeArrowheads="1"/>
          </p:cNvSpPr>
          <p:nvPr/>
        </p:nvSpPr>
        <p:spPr bwMode="auto">
          <a:xfrm>
            <a:off x="0" y="0"/>
            <a:ext cx="7696200" cy="523220"/>
          </a:xfrm>
          <a:prstGeom prst="rect">
            <a:avLst/>
          </a:prstGeom>
          <a:noFill/>
          <a:ln w="9525" algn="ctr">
            <a:noFill/>
            <a:miter lim="800000"/>
            <a:headEnd/>
            <a:tailEnd/>
          </a:ln>
        </p:spPr>
        <p:txBody>
          <a:bodyPr>
            <a:spAutoFit/>
          </a:bodyPr>
          <a:lstStyle/>
          <a:p>
            <a:pPr>
              <a:spcBef>
                <a:spcPct val="50000"/>
              </a:spcBef>
            </a:pPr>
            <a:r>
              <a:rPr lang="en-US" altLang="zh-TW" sz="2800" dirty="0">
                <a:latin typeface="Trebuchet MSTrebuchet MS"/>
              </a:rPr>
              <a:t>Who is our customer</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4"/>
          <p:cNvSpPr txBox="1">
            <a:spLocks noChangeArrowheads="1"/>
          </p:cNvSpPr>
          <p:nvPr/>
        </p:nvSpPr>
        <p:spPr bwMode="auto">
          <a:xfrm>
            <a:off x="50" y="1067"/>
            <a:ext cx="8778875" cy="523220"/>
          </a:xfrm>
          <a:prstGeom prst="rect">
            <a:avLst/>
          </a:prstGeom>
          <a:solidFill>
            <a:schemeClr val="bg1"/>
          </a:solidFill>
          <a:ln w="9525" algn="ctr">
            <a:noFill/>
            <a:miter lim="800000"/>
            <a:headEnd/>
            <a:tailEnd/>
          </a:ln>
        </p:spPr>
        <p:txBody>
          <a:bodyPr>
            <a:spAutoFit/>
          </a:bodyPr>
          <a:lstStyle/>
          <a:p>
            <a:pPr>
              <a:spcBef>
                <a:spcPct val="50000"/>
              </a:spcBef>
            </a:pPr>
            <a:r>
              <a:rPr lang="en-US" altLang="zh-TW" sz="2800" dirty="0">
                <a:latin typeface="Trebuchet MSTrebuchet MS"/>
              </a:rPr>
              <a:t>Who is our customer – Foundry – Physical Defects</a:t>
            </a:r>
          </a:p>
        </p:txBody>
      </p:sp>
      <p:sp>
        <p:nvSpPr>
          <p:cNvPr id="22531" name="Rectangle 8"/>
          <p:cNvSpPr>
            <a:spLocks noChangeArrowheads="1"/>
          </p:cNvSpPr>
          <p:nvPr/>
        </p:nvSpPr>
        <p:spPr bwMode="auto">
          <a:xfrm>
            <a:off x="7343776" y="482203"/>
            <a:ext cx="1800225" cy="80963"/>
          </a:xfrm>
          <a:prstGeom prst="rect">
            <a:avLst/>
          </a:prstGeom>
          <a:solidFill>
            <a:srgbClr val="990033"/>
          </a:solidFill>
          <a:ln w="9525" algn="ctr">
            <a:noFill/>
            <a:round/>
            <a:headEnd/>
            <a:tailEnd/>
          </a:ln>
        </p:spPr>
        <p:txBody>
          <a:bodyPr/>
          <a:lstStyle/>
          <a:p>
            <a:endParaRPr lang="en-US" altLang="zh-TW"/>
          </a:p>
        </p:txBody>
      </p:sp>
      <p:pic>
        <p:nvPicPr>
          <p:cNvPr id="22534" name="Picture 6"/>
          <p:cNvPicPr>
            <a:picLocks noChangeAspect="1" noChangeArrowheads="1"/>
          </p:cNvPicPr>
          <p:nvPr/>
        </p:nvPicPr>
        <p:blipFill>
          <a:blip r:embed="rId2" cstate="print"/>
          <a:srcRect r="810"/>
          <a:stretch>
            <a:fillRect/>
          </a:stretch>
        </p:blipFill>
        <p:spPr bwMode="auto">
          <a:xfrm>
            <a:off x="548685" y="698311"/>
            <a:ext cx="8373247" cy="39308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4"/>
          <p:cNvSpPr txBox="1">
            <a:spLocks noChangeArrowheads="1"/>
          </p:cNvSpPr>
          <p:nvPr/>
        </p:nvSpPr>
        <p:spPr bwMode="auto">
          <a:xfrm>
            <a:off x="0" y="0"/>
            <a:ext cx="7696200" cy="523220"/>
          </a:xfrm>
          <a:prstGeom prst="rect">
            <a:avLst/>
          </a:prstGeom>
          <a:noFill/>
          <a:ln w="9525" algn="ctr">
            <a:noFill/>
            <a:miter lim="800000"/>
            <a:headEnd/>
            <a:tailEnd/>
          </a:ln>
        </p:spPr>
        <p:txBody>
          <a:bodyPr>
            <a:spAutoFit/>
          </a:bodyPr>
          <a:lstStyle/>
          <a:p>
            <a:pPr>
              <a:spcBef>
                <a:spcPct val="50000"/>
              </a:spcBef>
            </a:pPr>
            <a:r>
              <a:rPr lang="en-US" altLang="zh-TW" sz="2800" dirty="0">
                <a:latin typeface="Trebuchet MSTrebuchet MS"/>
              </a:rPr>
              <a:t>Who is our customer – DRAM – VC Defects</a:t>
            </a:r>
          </a:p>
        </p:txBody>
      </p:sp>
      <p:pic>
        <p:nvPicPr>
          <p:cNvPr id="54274" name="Picture 2"/>
          <p:cNvPicPr>
            <a:picLocks noChangeAspect="1" noChangeArrowheads="1"/>
          </p:cNvPicPr>
          <p:nvPr/>
        </p:nvPicPr>
        <p:blipFill>
          <a:blip r:embed="rId2" cstate="print"/>
          <a:srcRect r="172"/>
          <a:stretch>
            <a:fillRect/>
          </a:stretch>
        </p:blipFill>
        <p:spPr bwMode="auto">
          <a:xfrm>
            <a:off x="1097318" y="654371"/>
            <a:ext cx="5949614" cy="2155982"/>
          </a:xfrm>
          <a:prstGeom prst="rect">
            <a:avLst/>
          </a:prstGeom>
          <a:noFill/>
          <a:ln w="9525">
            <a:noFill/>
            <a:miter lim="800000"/>
            <a:headEnd/>
            <a:tailEnd/>
          </a:ln>
        </p:spPr>
      </p:pic>
      <p:pic>
        <p:nvPicPr>
          <p:cNvPr id="54275" name="Picture 3"/>
          <p:cNvPicPr>
            <a:picLocks noChangeAspect="1" noChangeArrowheads="1"/>
          </p:cNvPicPr>
          <p:nvPr/>
        </p:nvPicPr>
        <p:blipFill>
          <a:blip r:embed="rId3" cstate="print"/>
          <a:srcRect/>
          <a:stretch>
            <a:fillRect/>
          </a:stretch>
        </p:blipFill>
        <p:spPr bwMode="auto">
          <a:xfrm>
            <a:off x="1097318" y="2848907"/>
            <a:ext cx="6870035" cy="18488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srcRect r="11640" b="21162"/>
          <a:stretch>
            <a:fillRect/>
          </a:stretch>
        </p:blipFill>
        <p:spPr bwMode="auto">
          <a:xfrm>
            <a:off x="4389122" y="1763493"/>
            <a:ext cx="4362992" cy="1974104"/>
          </a:xfrm>
          <a:prstGeom prst="rect">
            <a:avLst/>
          </a:prstGeom>
          <a:noFill/>
          <a:ln w="9525">
            <a:noFill/>
            <a:miter lim="800000"/>
            <a:headEnd/>
            <a:tailEnd/>
          </a:ln>
        </p:spPr>
      </p:pic>
      <p:pic>
        <p:nvPicPr>
          <p:cNvPr id="55299" name="Picture 3"/>
          <p:cNvPicPr>
            <a:picLocks noChangeAspect="1" noChangeArrowheads="1"/>
          </p:cNvPicPr>
          <p:nvPr/>
        </p:nvPicPr>
        <p:blipFill>
          <a:blip r:embed="rId3" cstate="print"/>
          <a:srcRect t="1916" r="706"/>
          <a:stretch>
            <a:fillRect/>
          </a:stretch>
        </p:blipFill>
        <p:spPr bwMode="auto">
          <a:xfrm>
            <a:off x="182929" y="1885958"/>
            <a:ext cx="4122061" cy="1851639"/>
          </a:xfrm>
          <a:prstGeom prst="rect">
            <a:avLst/>
          </a:prstGeom>
          <a:noFill/>
          <a:ln w="9525">
            <a:noFill/>
            <a:miter lim="800000"/>
            <a:headEnd/>
            <a:tailEnd/>
          </a:ln>
        </p:spPr>
      </p:pic>
      <p:sp>
        <p:nvSpPr>
          <p:cNvPr id="4" name="Text Box 34"/>
          <p:cNvSpPr txBox="1">
            <a:spLocks noChangeArrowheads="1"/>
          </p:cNvSpPr>
          <p:nvPr/>
        </p:nvSpPr>
        <p:spPr bwMode="auto">
          <a:xfrm>
            <a:off x="0" y="0"/>
            <a:ext cx="7696200" cy="523220"/>
          </a:xfrm>
          <a:prstGeom prst="rect">
            <a:avLst/>
          </a:prstGeom>
          <a:noFill/>
          <a:ln w="9525" algn="ctr">
            <a:noFill/>
            <a:miter lim="800000"/>
            <a:headEnd/>
            <a:tailEnd/>
          </a:ln>
        </p:spPr>
        <p:txBody>
          <a:bodyPr>
            <a:spAutoFit/>
          </a:bodyPr>
          <a:lstStyle/>
          <a:p>
            <a:pPr>
              <a:spcBef>
                <a:spcPct val="50000"/>
              </a:spcBef>
            </a:pPr>
            <a:r>
              <a:rPr lang="en-US" altLang="zh-TW" sz="2800" dirty="0">
                <a:latin typeface="Trebuchet MSTrebuchet MS"/>
              </a:rPr>
              <a:t>Who is our customer -- Flash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34"/>
          <p:cNvSpPr txBox="1">
            <a:spLocks noChangeArrowheads="1"/>
          </p:cNvSpPr>
          <p:nvPr/>
        </p:nvSpPr>
        <p:spPr bwMode="auto">
          <a:xfrm>
            <a:off x="0" y="0"/>
            <a:ext cx="7696200" cy="523220"/>
          </a:xfrm>
          <a:prstGeom prst="rect">
            <a:avLst/>
          </a:prstGeom>
          <a:noFill/>
          <a:ln w="9525" algn="ctr">
            <a:noFill/>
            <a:miter lim="800000"/>
            <a:headEnd/>
            <a:tailEnd/>
          </a:ln>
        </p:spPr>
        <p:txBody>
          <a:bodyPr>
            <a:spAutoFit/>
          </a:bodyPr>
          <a:lstStyle/>
          <a:p>
            <a:pPr>
              <a:spcBef>
                <a:spcPct val="50000"/>
              </a:spcBef>
            </a:pPr>
            <a:r>
              <a:rPr lang="en-US" altLang="zh-TW" sz="2800" dirty="0">
                <a:latin typeface="Trebuchet MSTrebuchet MS"/>
              </a:rPr>
              <a:t>Who is our customer</a:t>
            </a:r>
          </a:p>
        </p:txBody>
      </p:sp>
      <p:sp>
        <p:nvSpPr>
          <p:cNvPr id="25603" name="Rectangle 8"/>
          <p:cNvSpPr>
            <a:spLocks noChangeArrowheads="1"/>
          </p:cNvSpPr>
          <p:nvPr/>
        </p:nvSpPr>
        <p:spPr bwMode="auto">
          <a:xfrm>
            <a:off x="7343776" y="482203"/>
            <a:ext cx="1800225" cy="80963"/>
          </a:xfrm>
          <a:prstGeom prst="rect">
            <a:avLst/>
          </a:prstGeom>
          <a:solidFill>
            <a:srgbClr val="990033"/>
          </a:solidFill>
          <a:ln w="9525" algn="ctr">
            <a:noFill/>
            <a:round/>
            <a:headEnd/>
            <a:tailEnd/>
          </a:ln>
        </p:spPr>
        <p:txBody>
          <a:bodyPr/>
          <a:lstStyle/>
          <a:p>
            <a:endParaRPr lang="en-US" altLang="zh-TW"/>
          </a:p>
        </p:txBody>
      </p:sp>
      <p:pic>
        <p:nvPicPr>
          <p:cNvPr id="25605" name="Picture 2"/>
          <p:cNvPicPr>
            <a:picLocks noChangeAspect="1" noChangeArrowheads="1"/>
          </p:cNvPicPr>
          <p:nvPr/>
        </p:nvPicPr>
        <p:blipFill>
          <a:blip r:embed="rId2" cstate="print"/>
          <a:srcRect/>
          <a:stretch>
            <a:fillRect/>
          </a:stretch>
        </p:blipFill>
        <p:spPr bwMode="auto">
          <a:xfrm>
            <a:off x="274638" y="857250"/>
            <a:ext cx="8545512" cy="40457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34"/>
          <p:cNvSpPr txBox="1">
            <a:spLocks noChangeArrowheads="1"/>
          </p:cNvSpPr>
          <p:nvPr/>
        </p:nvSpPr>
        <p:spPr bwMode="auto">
          <a:xfrm>
            <a:off x="0" y="0"/>
            <a:ext cx="7696200" cy="523220"/>
          </a:xfrm>
          <a:prstGeom prst="rect">
            <a:avLst/>
          </a:prstGeom>
          <a:noFill/>
          <a:ln w="9525" algn="ctr">
            <a:noFill/>
            <a:miter lim="800000"/>
            <a:headEnd/>
            <a:tailEnd/>
          </a:ln>
        </p:spPr>
        <p:txBody>
          <a:bodyPr>
            <a:spAutoFit/>
          </a:bodyPr>
          <a:lstStyle/>
          <a:p>
            <a:pPr>
              <a:spcBef>
                <a:spcPct val="50000"/>
              </a:spcBef>
            </a:pPr>
            <a:r>
              <a:rPr lang="en-US" altLang="zh-TW" sz="2800" dirty="0">
                <a:latin typeface="Trebuchet MSTrebuchet MS"/>
              </a:rPr>
              <a:t>Who is our customer (Cont.)</a:t>
            </a:r>
          </a:p>
        </p:txBody>
      </p:sp>
      <p:sp>
        <p:nvSpPr>
          <p:cNvPr id="26627" name="Rectangle 8"/>
          <p:cNvSpPr>
            <a:spLocks noChangeArrowheads="1"/>
          </p:cNvSpPr>
          <p:nvPr/>
        </p:nvSpPr>
        <p:spPr bwMode="auto">
          <a:xfrm>
            <a:off x="7343776" y="482203"/>
            <a:ext cx="1800225" cy="80963"/>
          </a:xfrm>
          <a:prstGeom prst="rect">
            <a:avLst/>
          </a:prstGeom>
          <a:solidFill>
            <a:srgbClr val="990033"/>
          </a:solidFill>
          <a:ln w="9525" algn="ctr">
            <a:noFill/>
            <a:round/>
            <a:headEnd/>
            <a:tailEnd/>
          </a:ln>
        </p:spPr>
        <p:txBody>
          <a:bodyPr/>
          <a:lstStyle/>
          <a:p>
            <a:endParaRPr lang="en-US" altLang="zh-TW"/>
          </a:p>
        </p:txBody>
      </p:sp>
      <p:pic>
        <p:nvPicPr>
          <p:cNvPr id="26631" name="Picture 7"/>
          <p:cNvPicPr>
            <a:picLocks noChangeAspect="1" noChangeArrowheads="1"/>
          </p:cNvPicPr>
          <p:nvPr/>
        </p:nvPicPr>
        <p:blipFill>
          <a:blip r:embed="rId2" cstate="print"/>
          <a:srcRect/>
          <a:stretch>
            <a:fillRect/>
          </a:stretch>
        </p:blipFill>
        <p:spPr bwMode="auto">
          <a:xfrm>
            <a:off x="127789" y="720111"/>
            <a:ext cx="8838312" cy="32732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34"/>
          <p:cNvSpPr txBox="1">
            <a:spLocks noChangeArrowheads="1"/>
          </p:cNvSpPr>
          <p:nvPr/>
        </p:nvSpPr>
        <p:spPr bwMode="auto">
          <a:xfrm>
            <a:off x="0" y="0"/>
            <a:ext cx="9053512" cy="523220"/>
          </a:xfrm>
          <a:prstGeom prst="rect">
            <a:avLst/>
          </a:prstGeom>
          <a:solidFill>
            <a:schemeClr val="bg1"/>
          </a:solidFill>
          <a:ln w="9525" algn="ctr">
            <a:noFill/>
            <a:miter lim="800000"/>
            <a:headEnd/>
            <a:tailEnd/>
          </a:ln>
        </p:spPr>
        <p:txBody>
          <a:bodyPr>
            <a:spAutoFit/>
          </a:bodyPr>
          <a:lstStyle/>
          <a:p>
            <a:pPr>
              <a:spcBef>
                <a:spcPct val="50000"/>
              </a:spcBef>
            </a:pPr>
            <a:r>
              <a:rPr lang="en-US" altLang="zh-TW" sz="2800" dirty="0">
                <a:latin typeface="Trebuchet MSTrebuchet MS"/>
              </a:rPr>
              <a:t>Roadmap of the Semiconductor Technology Trend</a:t>
            </a:r>
          </a:p>
        </p:txBody>
      </p:sp>
      <p:sp>
        <p:nvSpPr>
          <p:cNvPr id="28675" name="Rectangle 8"/>
          <p:cNvSpPr>
            <a:spLocks noChangeArrowheads="1"/>
          </p:cNvSpPr>
          <p:nvPr/>
        </p:nvSpPr>
        <p:spPr bwMode="auto">
          <a:xfrm>
            <a:off x="7343776" y="482203"/>
            <a:ext cx="1800225" cy="80963"/>
          </a:xfrm>
          <a:prstGeom prst="rect">
            <a:avLst/>
          </a:prstGeom>
          <a:solidFill>
            <a:srgbClr val="990033"/>
          </a:solidFill>
          <a:ln w="9525" algn="ctr">
            <a:noFill/>
            <a:round/>
            <a:headEnd/>
            <a:tailEnd/>
          </a:ln>
        </p:spPr>
        <p:txBody>
          <a:bodyPr/>
          <a:lstStyle/>
          <a:p>
            <a:endParaRPr lang="en-US" altLang="zh-TW"/>
          </a:p>
        </p:txBody>
      </p:sp>
      <p:pic>
        <p:nvPicPr>
          <p:cNvPr id="28677" name="Picture 2"/>
          <p:cNvPicPr>
            <a:picLocks noChangeAspect="1" noChangeArrowheads="1"/>
          </p:cNvPicPr>
          <p:nvPr/>
        </p:nvPicPr>
        <p:blipFill>
          <a:blip r:embed="rId2" cstate="print"/>
          <a:srcRect/>
          <a:stretch>
            <a:fillRect/>
          </a:stretch>
        </p:blipFill>
        <p:spPr bwMode="auto">
          <a:xfrm>
            <a:off x="0" y="732235"/>
            <a:ext cx="9150350" cy="37599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50" y="11458"/>
            <a:ext cx="4742302" cy="525401"/>
          </a:xfrm>
          <a:noFill/>
          <a:ln algn="ctr">
            <a:miter lim="800000"/>
            <a:headEnd/>
            <a:tailEnd/>
          </a:ln>
        </p:spPr>
        <p:txBody>
          <a:bodyPr vert="horz" wrap="none" lIns="90000" tIns="46800" rIns="90000" bIns="46800" numCol="1" anchor="t" anchorCtr="0" compatLnSpc="1">
            <a:prstTxWarp prst="textNoShape">
              <a:avLst/>
            </a:prstTxWarp>
            <a:spAutoFit/>
          </a:bodyPr>
          <a:lstStyle/>
          <a:p>
            <a:pPr algn="l" eaLnBrk="1" hangingPunct="1">
              <a:buClr>
                <a:srgbClr val="000000"/>
              </a:buClr>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b="1" dirty="0" smtClean="0">
                <a:solidFill>
                  <a:schemeClr val="tx1"/>
                </a:solidFill>
                <a:latin typeface="Trebuchet MS" pitchFamily="34" charset="0"/>
                <a:ea typeface="SimSun" pitchFamily="2" charset="-122"/>
              </a:rPr>
              <a:t>HMI Organization Structure</a:t>
            </a:r>
            <a:endParaRPr lang="en-US" altLang="zh-TW" sz="2800" b="1" dirty="0" smtClean="0">
              <a:solidFill>
                <a:schemeClr val="tx1"/>
              </a:solidFill>
              <a:latin typeface="Trebuchet MS" pitchFamily="34" charset="0"/>
              <a:ea typeface="新細明體" pitchFamily="18" charset="-120"/>
            </a:endParaRPr>
          </a:p>
        </p:txBody>
      </p:sp>
      <p:graphicFrame>
        <p:nvGraphicFramePr>
          <p:cNvPr id="1026" name="Object 2"/>
          <p:cNvGraphicFramePr>
            <a:graphicFrameLocks noChangeAspect="1"/>
          </p:cNvGraphicFramePr>
          <p:nvPr/>
        </p:nvGraphicFramePr>
        <p:xfrm>
          <a:off x="6605588" y="775098"/>
          <a:ext cx="1885950" cy="1310878"/>
        </p:xfrm>
        <a:graphic>
          <a:graphicData uri="http://schemas.openxmlformats.org/presentationml/2006/ole">
            <p:oleObj spid="_x0000_s1103874" name="點陣圖影像" r:id="rId4" imgW="2343477" imgH="2180952" progId="PBrush">
              <p:embed/>
            </p:oleObj>
          </a:graphicData>
        </a:graphic>
      </p:graphicFrame>
      <p:grpSp>
        <p:nvGrpSpPr>
          <p:cNvPr id="2" name="Group 4"/>
          <p:cNvGrpSpPr>
            <a:grpSpLocks noChangeAspect="1"/>
          </p:cNvGrpSpPr>
          <p:nvPr/>
        </p:nvGrpSpPr>
        <p:grpSpPr bwMode="auto">
          <a:xfrm>
            <a:off x="1011238" y="1727597"/>
            <a:ext cx="7116762" cy="3014663"/>
            <a:chOff x="637" y="1451"/>
            <a:chExt cx="4483" cy="2532"/>
          </a:xfrm>
        </p:grpSpPr>
        <p:sp>
          <p:nvSpPr>
            <p:cNvPr id="1032" name="AutoShape 5"/>
            <p:cNvSpPr>
              <a:spLocks noChangeAspect="1" noChangeArrowheads="1" noTextEdit="1"/>
            </p:cNvSpPr>
            <p:nvPr/>
          </p:nvSpPr>
          <p:spPr bwMode="auto">
            <a:xfrm>
              <a:off x="637" y="1451"/>
              <a:ext cx="4483" cy="2492"/>
            </a:xfrm>
            <a:prstGeom prst="rect">
              <a:avLst/>
            </a:prstGeom>
            <a:noFill/>
            <a:ln w="9525">
              <a:noFill/>
              <a:miter lim="800000"/>
              <a:headEnd/>
              <a:tailEnd/>
            </a:ln>
          </p:spPr>
          <p:txBody>
            <a:bodyPr/>
            <a:lstStyle/>
            <a:p>
              <a:endParaRPr lang="zh-TW" altLang="en-US">
                <a:latin typeface="Trebuchet MS" pitchFamily="34" charset="0"/>
              </a:endParaRPr>
            </a:p>
          </p:txBody>
        </p:sp>
        <p:sp>
          <p:nvSpPr>
            <p:cNvPr id="1033" name="Line 6"/>
            <p:cNvSpPr>
              <a:spLocks noChangeShapeType="1"/>
            </p:cNvSpPr>
            <p:nvPr/>
          </p:nvSpPr>
          <p:spPr bwMode="auto">
            <a:xfrm>
              <a:off x="2877" y="1699"/>
              <a:ext cx="1" cy="55"/>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34" name="Line 7"/>
            <p:cNvSpPr>
              <a:spLocks noChangeShapeType="1"/>
            </p:cNvSpPr>
            <p:nvPr/>
          </p:nvSpPr>
          <p:spPr bwMode="auto">
            <a:xfrm>
              <a:off x="1299" y="1754"/>
              <a:ext cx="1" cy="54"/>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35" name="Line 8"/>
            <p:cNvSpPr>
              <a:spLocks noChangeShapeType="1"/>
            </p:cNvSpPr>
            <p:nvPr/>
          </p:nvSpPr>
          <p:spPr bwMode="auto">
            <a:xfrm>
              <a:off x="3799" y="1754"/>
              <a:ext cx="1" cy="54"/>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36" name="Line 9"/>
            <p:cNvSpPr>
              <a:spLocks noChangeShapeType="1"/>
            </p:cNvSpPr>
            <p:nvPr/>
          </p:nvSpPr>
          <p:spPr bwMode="auto">
            <a:xfrm>
              <a:off x="1299" y="1754"/>
              <a:ext cx="1578"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37" name="Line 10"/>
            <p:cNvSpPr>
              <a:spLocks noChangeShapeType="1"/>
            </p:cNvSpPr>
            <p:nvPr/>
          </p:nvSpPr>
          <p:spPr bwMode="auto">
            <a:xfrm>
              <a:off x="2877" y="1754"/>
              <a:ext cx="922"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38" name="Line 11"/>
            <p:cNvSpPr>
              <a:spLocks noChangeShapeType="1"/>
            </p:cNvSpPr>
            <p:nvPr/>
          </p:nvSpPr>
          <p:spPr bwMode="auto">
            <a:xfrm>
              <a:off x="807" y="2139"/>
              <a:ext cx="1" cy="180"/>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39" name="Line 12"/>
            <p:cNvSpPr>
              <a:spLocks noChangeShapeType="1"/>
            </p:cNvSpPr>
            <p:nvPr/>
          </p:nvSpPr>
          <p:spPr bwMode="auto">
            <a:xfrm>
              <a:off x="807" y="2319"/>
              <a:ext cx="55"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40" name="Line 13"/>
            <p:cNvSpPr>
              <a:spLocks noChangeShapeType="1"/>
            </p:cNvSpPr>
            <p:nvPr/>
          </p:nvSpPr>
          <p:spPr bwMode="auto">
            <a:xfrm>
              <a:off x="807" y="2463"/>
              <a:ext cx="55"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41" name="Line 14"/>
            <p:cNvSpPr>
              <a:spLocks noChangeShapeType="1"/>
            </p:cNvSpPr>
            <p:nvPr/>
          </p:nvSpPr>
          <p:spPr bwMode="auto">
            <a:xfrm>
              <a:off x="807" y="3288"/>
              <a:ext cx="55"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42" name="Line 15"/>
            <p:cNvSpPr>
              <a:spLocks noChangeShapeType="1"/>
            </p:cNvSpPr>
            <p:nvPr/>
          </p:nvSpPr>
          <p:spPr bwMode="auto">
            <a:xfrm>
              <a:off x="807" y="3432"/>
              <a:ext cx="55"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43" name="Line 16"/>
            <p:cNvSpPr>
              <a:spLocks noChangeShapeType="1"/>
            </p:cNvSpPr>
            <p:nvPr/>
          </p:nvSpPr>
          <p:spPr bwMode="auto">
            <a:xfrm>
              <a:off x="807" y="3577"/>
              <a:ext cx="55"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44" name="Line 17"/>
            <p:cNvSpPr>
              <a:spLocks noChangeShapeType="1"/>
            </p:cNvSpPr>
            <p:nvPr/>
          </p:nvSpPr>
          <p:spPr bwMode="auto">
            <a:xfrm>
              <a:off x="807" y="3721"/>
              <a:ext cx="55"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45" name="Line 18"/>
            <p:cNvSpPr>
              <a:spLocks noChangeShapeType="1"/>
            </p:cNvSpPr>
            <p:nvPr/>
          </p:nvSpPr>
          <p:spPr bwMode="auto">
            <a:xfrm>
              <a:off x="807" y="3865"/>
              <a:ext cx="55"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46" name="Line 19"/>
            <p:cNvSpPr>
              <a:spLocks noChangeShapeType="1"/>
            </p:cNvSpPr>
            <p:nvPr/>
          </p:nvSpPr>
          <p:spPr bwMode="auto">
            <a:xfrm>
              <a:off x="807" y="2319"/>
              <a:ext cx="1" cy="144"/>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47" name="Line 20"/>
            <p:cNvSpPr>
              <a:spLocks noChangeShapeType="1"/>
            </p:cNvSpPr>
            <p:nvPr/>
          </p:nvSpPr>
          <p:spPr bwMode="auto">
            <a:xfrm>
              <a:off x="807" y="2463"/>
              <a:ext cx="1" cy="825"/>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48" name="Line 21"/>
            <p:cNvSpPr>
              <a:spLocks noChangeShapeType="1"/>
            </p:cNvSpPr>
            <p:nvPr/>
          </p:nvSpPr>
          <p:spPr bwMode="auto">
            <a:xfrm>
              <a:off x="807" y="3288"/>
              <a:ext cx="1" cy="144"/>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49" name="Line 22"/>
            <p:cNvSpPr>
              <a:spLocks noChangeShapeType="1"/>
            </p:cNvSpPr>
            <p:nvPr/>
          </p:nvSpPr>
          <p:spPr bwMode="auto">
            <a:xfrm>
              <a:off x="807" y="3432"/>
              <a:ext cx="1" cy="145"/>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50" name="Line 23"/>
            <p:cNvSpPr>
              <a:spLocks noChangeShapeType="1"/>
            </p:cNvSpPr>
            <p:nvPr/>
          </p:nvSpPr>
          <p:spPr bwMode="auto">
            <a:xfrm>
              <a:off x="807" y="3577"/>
              <a:ext cx="1" cy="144"/>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51" name="Line 24"/>
            <p:cNvSpPr>
              <a:spLocks noChangeShapeType="1"/>
            </p:cNvSpPr>
            <p:nvPr/>
          </p:nvSpPr>
          <p:spPr bwMode="auto">
            <a:xfrm>
              <a:off x="807" y="3721"/>
              <a:ext cx="1" cy="144"/>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52" name="Rectangle 25"/>
            <p:cNvSpPr>
              <a:spLocks noChangeArrowheads="1"/>
            </p:cNvSpPr>
            <p:nvPr/>
          </p:nvSpPr>
          <p:spPr bwMode="auto">
            <a:xfrm>
              <a:off x="878" y="2243"/>
              <a:ext cx="1590" cy="194"/>
            </a:xfrm>
            <a:prstGeom prst="rect">
              <a:avLst/>
            </a:prstGeom>
            <a:noFill/>
            <a:ln w="9525">
              <a:noFill/>
              <a:miter lim="800000"/>
              <a:headEnd/>
              <a:tailEnd/>
            </a:ln>
          </p:spPr>
          <p:txBody>
            <a:bodyPr wrap="none" lIns="0" tIns="0" rIns="0" bIns="0">
              <a:spAutoFit/>
            </a:bodyPr>
            <a:lstStyle/>
            <a:p>
              <a:r>
                <a:rPr lang="en-US" altLang="zh-TW" sz="1500">
                  <a:solidFill>
                    <a:srgbClr val="0000FF"/>
                  </a:solidFill>
                  <a:latin typeface="Trebuchet MS" pitchFamily="34" charset="0"/>
                </a:rPr>
                <a:t>Research and Development</a:t>
              </a:r>
              <a:endParaRPr lang="en-US" altLang="zh-TW" sz="3400">
                <a:latin typeface="Trebuchet MS" pitchFamily="34" charset="0"/>
              </a:endParaRPr>
            </a:p>
          </p:txBody>
        </p:sp>
        <p:sp>
          <p:nvSpPr>
            <p:cNvPr id="1053" name="Line 26"/>
            <p:cNvSpPr>
              <a:spLocks noChangeShapeType="1"/>
            </p:cNvSpPr>
            <p:nvPr/>
          </p:nvSpPr>
          <p:spPr bwMode="auto">
            <a:xfrm>
              <a:off x="1157" y="2531"/>
              <a:ext cx="1" cy="180"/>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54" name="Line 27"/>
            <p:cNvSpPr>
              <a:spLocks noChangeShapeType="1"/>
            </p:cNvSpPr>
            <p:nvPr/>
          </p:nvSpPr>
          <p:spPr bwMode="auto">
            <a:xfrm>
              <a:off x="1157" y="2711"/>
              <a:ext cx="54"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55" name="Line 28"/>
            <p:cNvSpPr>
              <a:spLocks noChangeShapeType="1"/>
            </p:cNvSpPr>
            <p:nvPr/>
          </p:nvSpPr>
          <p:spPr bwMode="auto">
            <a:xfrm>
              <a:off x="1157" y="2855"/>
              <a:ext cx="54"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56" name="Line 29"/>
            <p:cNvSpPr>
              <a:spLocks noChangeShapeType="1"/>
            </p:cNvSpPr>
            <p:nvPr/>
          </p:nvSpPr>
          <p:spPr bwMode="auto">
            <a:xfrm>
              <a:off x="1157" y="3000"/>
              <a:ext cx="54"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57" name="Line 30"/>
            <p:cNvSpPr>
              <a:spLocks noChangeShapeType="1"/>
            </p:cNvSpPr>
            <p:nvPr/>
          </p:nvSpPr>
          <p:spPr bwMode="auto">
            <a:xfrm>
              <a:off x="1157" y="3144"/>
              <a:ext cx="54"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58" name="Line 31"/>
            <p:cNvSpPr>
              <a:spLocks noChangeShapeType="1"/>
            </p:cNvSpPr>
            <p:nvPr/>
          </p:nvSpPr>
          <p:spPr bwMode="auto">
            <a:xfrm>
              <a:off x="1157" y="2711"/>
              <a:ext cx="1" cy="144"/>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59" name="Line 32"/>
            <p:cNvSpPr>
              <a:spLocks noChangeShapeType="1"/>
            </p:cNvSpPr>
            <p:nvPr/>
          </p:nvSpPr>
          <p:spPr bwMode="auto">
            <a:xfrm>
              <a:off x="1157" y="2855"/>
              <a:ext cx="1" cy="145"/>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60" name="Line 33"/>
            <p:cNvSpPr>
              <a:spLocks noChangeShapeType="1"/>
            </p:cNvSpPr>
            <p:nvPr/>
          </p:nvSpPr>
          <p:spPr bwMode="auto">
            <a:xfrm>
              <a:off x="1157" y="3000"/>
              <a:ext cx="1" cy="144"/>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61" name="Rectangle 34"/>
            <p:cNvSpPr>
              <a:spLocks noChangeArrowheads="1"/>
            </p:cNvSpPr>
            <p:nvPr/>
          </p:nvSpPr>
          <p:spPr bwMode="auto">
            <a:xfrm>
              <a:off x="1228" y="2635"/>
              <a:ext cx="553" cy="194"/>
            </a:xfrm>
            <a:prstGeom prst="rect">
              <a:avLst/>
            </a:prstGeom>
            <a:noFill/>
            <a:ln w="9525">
              <a:noFill/>
              <a:miter lim="800000"/>
              <a:headEnd/>
              <a:tailEnd/>
            </a:ln>
          </p:spPr>
          <p:txBody>
            <a:bodyPr wrap="none" lIns="0" tIns="0" rIns="0" bIns="0">
              <a:spAutoFit/>
            </a:bodyPr>
            <a:lstStyle/>
            <a:p>
              <a:r>
                <a:rPr lang="en-US" altLang="zh-TW" sz="1500">
                  <a:solidFill>
                    <a:srgbClr val="0000FF"/>
                  </a:solidFill>
                  <a:latin typeface="Trebuchet MS" pitchFamily="34" charset="0"/>
                </a:rPr>
                <a:t>Hardware</a:t>
              </a:r>
              <a:endParaRPr lang="en-US" altLang="zh-TW" sz="3400">
                <a:latin typeface="Trebuchet MS" pitchFamily="34" charset="0"/>
              </a:endParaRPr>
            </a:p>
          </p:txBody>
        </p:sp>
        <p:sp>
          <p:nvSpPr>
            <p:cNvPr id="1062" name="Rectangle 35"/>
            <p:cNvSpPr>
              <a:spLocks noChangeArrowheads="1"/>
            </p:cNvSpPr>
            <p:nvPr/>
          </p:nvSpPr>
          <p:spPr bwMode="auto">
            <a:xfrm>
              <a:off x="1228" y="2780"/>
              <a:ext cx="512" cy="194"/>
            </a:xfrm>
            <a:prstGeom prst="rect">
              <a:avLst/>
            </a:prstGeom>
            <a:noFill/>
            <a:ln w="9525">
              <a:noFill/>
              <a:miter lim="800000"/>
              <a:headEnd/>
              <a:tailEnd/>
            </a:ln>
          </p:spPr>
          <p:txBody>
            <a:bodyPr wrap="none" lIns="0" tIns="0" rIns="0" bIns="0">
              <a:spAutoFit/>
            </a:bodyPr>
            <a:lstStyle/>
            <a:p>
              <a:r>
                <a:rPr lang="en-US" altLang="zh-TW" sz="1500">
                  <a:solidFill>
                    <a:srgbClr val="0000FF"/>
                  </a:solidFill>
                  <a:latin typeface="Trebuchet MS" pitchFamily="34" charset="0"/>
                </a:rPr>
                <a:t>Software</a:t>
              </a:r>
              <a:endParaRPr lang="en-US" altLang="zh-TW" sz="3400">
                <a:latin typeface="Trebuchet MS" pitchFamily="34" charset="0"/>
              </a:endParaRPr>
            </a:p>
          </p:txBody>
        </p:sp>
        <p:sp>
          <p:nvSpPr>
            <p:cNvPr id="1063" name="Rectangle 36"/>
            <p:cNvSpPr>
              <a:spLocks noChangeArrowheads="1"/>
            </p:cNvSpPr>
            <p:nvPr/>
          </p:nvSpPr>
          <p:spPr bwMode="auto">
            <a:xfrm>
              <a:off x="1228" y="2924"/>
              <a:ext cx="658" cy="194"/>
            </a:xfrm>
            <a:prstGeom prst="rect">
              <a:avLst/>
            </a:prstGeom>
            <a:noFill/>
            <a:ln w="9525">
              <a:noFill/>
              <a:miter lim="800000"/>
              <a:headEnd/>
              <a:tailEnd/>
            </a:ln>
          </p:spPr>
          <p:txBody>
            <a:bodyPr wrap="none" lIns="0" tIns="0" rIns="0" bIns="0">
              <a:spAutoFit/>
            </a:bodyPr>
            <a:lstStyle/>
            <a:p>
              <a:r>
                <a:rPr lang="en-US" altLang="zh-TW" sz="1500">
                  <a:solidFill>
                    <a:srgbClr val="0000FF"/>
                  </a:solidFill>
                  <a:latin typeface="Trebuchet MS" pitchFamily="34" charset="0"/>
                </a:rPr>
                <a:t>Application</a:t>
              </a:r>
              <a:endParaRPr lang="en-US" altLang="zh-TW" sz="3400">
                <a:latin typeface="Trebuchet MS" pitchFamily="34" charset="0"/>
              </a:endParaRPr>
            </a:p>
          </p:txBody>
        </p:sp>
        <p:sp>
          <p:nvSpPr>
            <p:cNvPr id="1064" name="Rectangle 37"/>
            <p:cNvSpPr>
              <a:spLocks noChangeArrowheads="1"/>
            </p:cNvSpPr>
            <p:nvPr/>
          </p:nvSpPr>
          <p:spPr bwMode="auto">
            <a:xfrm>
              <a:off x="1228" y="3068"/>
              <a:ext cx="178" cy="194"/>
            </a:xfrm>
            <a:prstGeom prst="rect">
              <a:avLst/>
            </a:prstGeom>
            <a:noFill/>
            <a:ln w="9525">
              <a:noFill/>
              <a:miter lim="800000"/>
              <a:headEnd/>
              <a:tailEnd/>
            </a:ln>
          </p:spPr>
          <p:txBody>
            <a:bodyPr wrap="none" lIns="0" tIns="0" rIns="0" bIns="0">
              <a:spAutoFit/>
            </a:bodyPr>
            <a:lstStyle/>
            <a:p>
              <a:r>
                <a:rPr lang="en-US" altLang="zh-TW" sz="1500">
                  <a:solidFill>
                    <a:srgbClr val="0000FF"/>
                  </a:solidFill>
                  <a:latin typeface="Trebuchet MS" pitchFamily="34" charset="0"/>
                </a:rPr>
                <a:t>CIP</a:t>
              </a:r>
              <a:endParaRPr lang="en-US" altLang="zh-TW" sz="3400">
                <a:latin typeface="Trebuchet MS" pitchFamily="34" charset="0"/>
              </a:endParaRPr>
            </a:p>
          </p:txBody>
        </p:sp>
        <p:sp>
          <p:nvSpPr>
            <p:cNvPr id="1065" name="Rectangle 38"/>
            <p:cNvSpPr>
              <a:spLocks noChangeArrowheads="1"/>
            </p:cNvSpPr>
            <p:nvPr/>
          </p:nvSpPr>
          <p:spPr bwMode="auto">
            <a:xfrm>
              <a:off x="878" y="2387"/>
              <a:ext cx="2322" cy="194"/>
            </a:xfrm>
            <a:prstGeom prst="rect">
              <a:avLst/>
            </a:prstGeom>
            <a:noFill/>
            <a:ln w="9525">
              <a:noFill/>
              <a:miter lim="800000"/>
              <a:headEnd/>
              <a:tailEnd/>
            </a:ln>
          </p:spPr>
          <p:txBody>
            <a:bodyPr wrap="none" lIns="0" tIns="0" rIns="0" bIns="0">
              <a:spAutoFit/>
            </a:bodyPr>
            <a:lstStyle/>
            <a:p>
              <a:r>
                <a:rPr lang="en-US" altLang="zh-TW" sz="1500">
                  <a:solidFill>
                    <a:srgbClr val="0000FF"/>
                  </a:solidFill>
                  <a:latin typeface="Trebuchet MS" pitchFamily="34" charset="0"/>
                </a:rPr>
                <a:t>Design----Design release documentation</a:t>
              </a:r>
              <a:endParaRPr lang="en-US" altLang="zh-TW" sz="3400">
                <a:latin typeface="Trebuchet MS" pitchFamily="34" charset="0"/>
              </a:endParaRPr>
            </a:p>
          </p:txBody>
        </p:sp>
        <p:sp>
          <p:nvSpPr>
            <p:cNvPr id="1066" name="Rectangle 39"/>
            <p:cNvSpPr>
              <a:spLocks noChangeArrowheads="1"/>
            </p:cNvSpPr>
            <p:nvPr/>
          </p:nvSpPr>
          <p:spPr bwMode="auto">
            <a:xfrm>
              <a:off x="878" y="3212"/>
              <a:ext cx="1619" cy="194"/>
            </a:xfrm>
            <a:prstGeom prst="rect">
              <a:avLst/>
            </a:prstGeom>
            <a:noFill/>
            <a:ln w="9525">
              <a:noFill/>
              <a:miter lim="800000"/>
              <a:headEnd/>
              <a:tailEnd/>
            </a:ln>
          </p:spPr>
          <p:txBody>
            <a:bodyPr wrap="none" lIns="0" tIns="0" rIns="0" bIns="0">
              <a:spAutoFit/>
            </a:bodyPr>
            <a:lstStyle/>
            <a:p>
              <a:r>
                <a:rPr lang="en-US" altLang="zh-TW" sz="1500">
                  <a:solidFill>
                    <a:srgbClr val="0000FF"/>
                  </a:solidFill>
                  <a:latin typeface="Trebuchet MS" pitchFamily="34" charset="0"/>
                </a:rPr>
                <a:t>Technical escalation Level II</a:t>
              </a:r>
              <a:endParaRPr lang="en-US" altLang="zh-TW" sz="3400">
                <a:latin typeface="Trebuchet MS" pitchFamily="34" charset="0"/>
              </a:endParaRPr>
            </a:p>
          </p:txBody>
        </p:sp>
        <p:sp>
          <p:nvSpPr>
            <p:cNvPr id="1067" name="Rectangle 40"/>
            <p:cNvSpPr>
              <a:spLocks noChangeArrowheads="1"/>
            </p:cNvSpPr>
            <p:nvPr/>
          </p:nvSpPr>
          <p:spPr bwMode="auto">
            <a:xfrm>
              <a:off x="878" y="3356"/>
              <a:ext cx="1894" cy="194"/>
            </a:xfrm>
            <a:prstGeom prst="rect">
              <a:avLst/>
            </a:prstGeom>
            <a:noFill/>
            <a:ln w="9525">
              <a:noFill/>
              <a:miter lim="800000"/>
              <a:headEnd/>
              <a:tailEnd/>
            </a:ln>
          </p:spPr>
          <p:txBody>
            <a:bodyPr wrap="none" lIns="0" tIns="0" rIns="0" bIns="0">
              <a:spAutoFit/>
            </a:bodyPr>
            <a:lstStyle/>
            <a:p>
              <a:r>
                <a:rPr lang="en-US" altLang="zh-TW" sz="1500">
                  <a:solidFill>
                    <a:srgbClr val="0000FF"/>
                  </a:solidFill>
                  <a:latin typeface="Trebuchet MS" pitchFamily="34" charset="0"/>
                </a:rPr>
                <a:t>Product and Technical Marketing</a:t>
              </a:r>
              <a:endParaRPr lang="en-US" altLang="zh-TW" sz="3400">
                <a:latin typeface="Trebuchet MS" pitchFamily="34" charset="0"/>
              </a:endParaRPr>
            </a:p>
          </p:txBody>
        </p:sp>
        <p:sp>
          <p:nvSpPr>
            <p:cNvPr id="1068" name="Rectangle 41"/>
            <p:cNvSpPr>
              <a:spLocks noChangeArrowheads="1"/>
            </p:cNvSpPr>
            <p:nvPr/>
          </p:nvSpPr>
          <p:spPr bwMode="auto">
            <a:xfrm>
              <a:off x="878" y="3501"/>
              <a:ext cx="1050" cy="194"/>
            </a:xfrm>
            <a:prstGeom prst="rect">
              <a:avLst/>
            </a:prstGeom>
            <a:noFill/>
            <a:ln w="9525">
              <a:noFill/>
              <a:miter lim="800000"/>
              <a:headEnd/>
              <a:tailEnd/>
            </a:ln>
          </p:spPr>
          <p:txBody>
            <a:bodyPr wrap="none" lIns="0" tIns="0" rIns="0" bIns="0">
              <a:spAutoFit/>
            </a:bodyPr>
            <a:lstStyle/>
            <a:p>
              <a:r>
                <a:rPr lang="en-US" altLang="zh-TW" sz="1500">
                  <a:solidFill>
                    <a:srgbClr val="0000FF"/>
                  </a:solidFill>
                  <a:latin typeface="Trebuchet MS" pitchFamily="34" charset="0"/>
                </a:rPr>
                <a:t>Demo / Live Demo</a:t>
              </a:r>
              <a:endParaRPr lang="en-US" altLang="zh-TW" sz="3400">
                <a:latin typeface="Trebuchet MS" pitchFamily="34" charset="0"/>
              </a:endParaRPr>
            </a:p>
          </p:txBody>
        </p:sp>
        <p:sp>
          <p:nvSpPr>
            <p:cNvPr id="1069" name="Rectangle 42"/>
            <p:cNvSpPr>
              <a:spLocks noChangeArrowheads="1"/>
            </p:cNvSpPr>
            <p:nvPr/>
          </p:nvSpPr>
          <p:spPr bwMode="auto">
            <a:xfrm>
              <a:off x="878" y="3645"/>
              <a:ext cx="2305" cy="194"/>
            </a:xfrm>
            <a:prstGeom prst="rect">
              <a:avLst/>
            </a:prstGeom>
            <a:noFill/>
            <a:ln w="9525">
              <a:noFill/>
              <a:miter lim="800000"/>
              <a:headEnd/>
              <a:tailEnd/>
            </a:ln>
          </p:spPr>
          <p:txBody>
            <a:bodyPr wrap="none" lIns="0" tIns="0" rIns="0" bIns="0">
              <a:spAutoFit/>
            </a:bodyPr>
            <a:lstStyle/>
            <a:p>
              <a:r>
                <a:rPr lang="en-US" altLang="zh-TW" sz="1500">
                  <a:solidFill>
                    <a:srgbClr val="0000FF"/>
                  </a:solidFill>
                  <a:latin typeface="Trebuchet MS" pitchFamily="34" charset="0"/>
                </a:rPr>
                <a:t>Pilot Production, Manufacturing Backup</a:t>
              </a:r>
              <a:endParaRPr lang="en-US" altLang="zh-TW" sz="3400">
                <a:latin typeface="Trebuchet MS" pitchFamily="34" charset="0"/>
              </a:endParaRPr>
            </a:p>
          </p:txBody>
        </p:sp>
        <p:sp>
          <p:nvSpPr>
            <p:cNvPr id="1070" name="Rectangle 43"/>
            <p:cNvSpPr>
              <a:spLocks noChangeArrowheads="1"/>
            </p:cNvSpPr>
            <p:nvPr/>
          </p:nvSpPr>
          <p:spPr bwMode="auto">
            <a:xfrm>
              <a:off x="878" y="3789"/>
              <a:ext cx="1540" cy="194"/>
            </a:xfrm>
            <a:prstGeom prst="rect">
              <a:avLst/>
            </a:prstGeom>
            <a:noFill/>
            <a:ln w="9525">
              <a:noFill/>
              <a:miter lim="800000"/>
              <a:headEnd/>
              <a:tailEnd/>
            </a:ln>
          </p:spPr>
          <p:txBody>
            <a:bodyPr wrap="none" lIns="0" tIns="0" rIns="0" bIns="0">
              <a:spAutoFit/>
            </a:bodyPr>
            <a:lstStyle/>
            <a:p>
              <a:r>
                <a:rPr lang="en-US" altLang="zh-TW" sz="1500">
                  <a:solidFill>
                    <a:srgbClr val="0000FF"/>
                  </a:solidFill>
                  <a:latin typeface="Trebuchet MS" pitchFamily="34" charset="0"/>
                </a:rPr>
                <a:t>Component Manufacturing</a:t>
              </a:r>
              <a:endParaRPr lang="en-US" altLang="zh-TW" sz="3400">
                <a:latin typeface="Trebuchet MS" pitchFamily="34" charset="0"/>
              </a:endParaRPr>
            </a:p>
          </p:txBody>
        </p:sp>
        <p:sp>
          <p:nvSpPr>
            <p:cNvPr id="1071" name="Rectangle 44"/>
            <p:cNvSpPr>
              <a:spLocks noChangeArrowheads="1"/>
            </p:cNvSpPr>
            <p:nvPr/>
          </p:nvSpPr>
          <p:spPr bwMode="auto">
            <a:xfrm>
              <a:off x="646" y="1808"/>
              <a:ext cx="1305" cy="331"/>
            </a:xfrm>
            <a:prstGeom prst="rect">
              <a:avLst/>
            </a:prstGeom>
            <a:solidFill>
              <a:srgbClr val="CCCCFF"/>
            </a:solidFill>
            <a:ln w="9525">
              <a:noFill/>
              <a:miter lim="800000"/>
              <a:headEnd/>
              <a:tailEnd/>
            </a:ln>
          </p:spPr>
          <p:txBody>
            <a:bodyPr/>
            <a:lstStyle/>
            <a:p>
              <a:endParaRPr lang="zh-TW" altLang="en-US">
                <a:latin typeface="Trebuchet MS" pitchFamily="34" charset="0"/>
              </a:endParaRPr>
            </a:p>
          </p:txBody>
        </p:sp>
        <p:sp>
          <p:nvSpPr>
            <p:cNvPr id="1072" name="Rectangle 45"/>
            <p:cNvSpPr>
              <a:spLocks noChangeArrowheads="1"/>
            </p:cNvSpPr>
            <p:nvPr/>
          </p:nvSpPr>
          <p:spPr bwMode="auto">
            <a:xfrm>
              <a:off x="672" y="1827"/>
              <a:ext cx="1223" cy="194"/>
            </a:xfrm>
            <a:prstGeom prst="rect">
              <a:avLst/>
            </a:prstGeom>
            <a:noFill/>
            <a:ln w="9525">
              <a:noFill/>
              <a:miter lim="800000"/>
              <a:headEnd/>
              <a:tailEnd/>
            </a:ln>
          </p:spPr>
          <p:txBody>
            <a:bodyPr wrap="none" lIns="0" tIns="0" rIns="0" bIns="0">
              <a:spAutoFit/>
            </a:bodyPr>
            <a:lstStyle/>
            <a:p>
              <a:r>
                <a:rPr lang="en-US" altLang="zh-TW" sz="1500">
                  <a:solidFill>
                    <a:srgbClr val="000000"/>
                  </a:solidFill>
                  <a:latin typeface="Trebuchet MS" pitchFamily="34" charset="0"/>
                </a:rPr>
                <a:t>HMI Technical Center</a:t>
              </a:r>
              <a:endParaRPr lang="en-US" altLang="zh-TW" sz="3400">
                <a:latin typeface="Trebuchet MS" pitchFamily="34" charset="0"/>
              </a:endParaRPr>
            </a:p>
          </p:txBody>
        </p:sp>
        <p:sp>
          <p:nvSpPr>
            <p:cNvPr id="1073" name="Rectangle 46"/>
            <p:cNvSpPr>
              <a:spLocks noChangeArrowheads="1"/>
            </p:cNvSpPr>
            <p:nvPr/>
          </p:nvSpPr>
          <p:spPr bwMode="auto">
            <a:xfrm>
              <a:off x="999" y="1971"/>
              <a:ext cx="639" cy="194"/>
            </a:xfrm>
            <a:prstGeom prst="rect">
              <a:avLst/>
            </a:prstGeom>
            <a:noFill/>
            <a:ln w="9525">
              <a:noFill/>
              <a:miter lim="800000"/>
              <a:headEnd/>
              <a:tailEnd/>
            </a:ln>
          </p:spPr>
          <p:txBody>
            <a:bodyPr wrap="none" lIns="0" tIns="0" rIns="0" bIns="0">
              <a:spAutoFit/>
            </a:bodyPr>
            <a:lstStyle/>
            <a:p>
              <a:r>
                <a:rPr lang="en-US" altLang="zh-TW" sz="1500">
                  <a:solidFill>
                    <a:srgbClr val="000000"/>
                  </a:solidFill>
                  <a:latin typeface="Trebuchet MS" pitchFamily="34" charset="0"/>
                </a:rPr>
                <a:t>at San Jose</a:t>
              </a:r>
              <a:endParaRPr lang="en-US" altLang="zh-TW" sz="3400">
                <a:latin typeface="Trebuchet MS" pitchFamily="34" charset="0"/>
              </a:endParaRPr>
            </a:p>
          </p:txBody>
        </p:sp>
        <p:sp>
          <p:nvSpPr>
            <p:cNvPr id="1074" name="Rectangle 47"/>
            <p:cNvSpPr>
              <a:spLocks noChangeArrowheads="1"/>
            </p:cNvSpPr>
            <p:nvPr/>
          </p:nvSpPr>
          <p:spPr bwMode="auto">
            <a:xfrm>
              <a:off x="646" y="1808"/>
              <a:ext cx="1305" cy="331"/>
            </a:xfrm>
            <a:prstGeom prst="rect">
              <a:avLst/>
            </a:prstGeom>
            <a:noFill/>
            <a:ln w="7938">
              <a:solidFill>
                <a:srgbClr val="808080"/>
              </a:solidFill>
              <a:miter lim="800000"/>
              <a:headEnd/>
              <a:tailEnd/>
            </a:ln>
          </p:spPr>
          <p:txBody>
            <a:bodyPr/>
            <a:lstStyle/>
            <a:p>
              <a:endParaRPr lang="zh-TW" altLang="en-US">
                <a:latin typeface="Trebuchet MS" pitchFamily="34" charset="0"/>
              </a:endParaRPr>
            </a:p>
          </p:txBody>
        </p:sp>
        <p:sp>
          <p:nvSpPr>
            <p:cNvPr id="1075" name="Line 48"/>
            <p:cNvSpPr>
              <a:spLocks noChangeShapeType="1"/>
            </p:cNvSpPr>
            <p:nvPr/>
          </p:nvSpPr>
          <p:spPr bwMode="auto">
            <a:xfrm>
              <a:off x="3307" y="2139"/>
              <a:ext cx="1" cy="180"/>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76" name="Line 49"/>
            <p:cNvSpPr>
              <a:spLocks noChangeShapeType="1"/>
            </p:cNvSpPr>
            <p:nvPr/>
          </p:nvSpPr>
          <p:spPr bwMode="auto">
            <a:xfrm>
              <a:off x="3307" y="2319"/>
              <a:ext cx="55"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77" name="Line 50"/>
            <p:cNvSpPr>
              <a:spLocks noChangeShapeType="1"/>
            </p:cNvSpPr>
            <p:nvPr/>
          </p:nvSpPr>
          <p:spPr bwMode="auto">
            <a:xfrm>
              <a:off x="3307" y="2463"/>
              <a:ext cx="55"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78" name="Line 51"/>
            <p:cNvSpPr>
              <a:spLocks noChangeShapeType="1"/>
            </p:cNvSpPr>
            <p:nvPr/>
          </p:nvSpPr>
          <p:spPr bwMode="auto">
            <a:xfrm>
              <a:off x="3307" y="2607"/>
              <a:ext cx="55"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79" name="Line 52"/>
            <p:cNvSpPr>
              <a:spLocks noChangeShapeType="1"/>
            </p:cNvSpPr>
            <p:nvPr/>
          </p:nvSpPr>
          <p:spPr bwMode="auto">
            <a:xfrm>
              <a:off x="3307" y="2751"/>
              <a:ext cx="55"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80" name="Line 53"/>
            <p:cNvSpPr>
              <a:spLocks noChangeShapeType="1"/>
            </p:cNvSpPr>
            <p:nvPr/>
          </p:nvSpPr>
          <p:spPr bwMode="auto">
            <a:xfrm>
              <a:off x="3307" y="2896"/>
              <a:ext cx="55"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81" name="Line 54"/>
            <p:cNvSpPr>
              <a:spLocks noChangeShapeType="1"/>
            </p:cNvSpPr>
            <p:nvPr/>
          </p:nvSpPr>
          <p:spPr bwMode="auto">
            <a:xfrm>
              <a:off x="3307" y="3040"/>
              <a:ext cx="55"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82" name="Line 55"/>
            <p:cNvSpPr>
              <a:spLocks noChangeShapeType="1"/>
            </p:cNvSpPr>
            <p:nvPr/>
          </p:nvSpPr>
          <p:spPr bwMode="auto">
            <a:xfrm>
              <a:off x="3307" y="3184"/>
              <a:ext cx="55"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83" name="Line 56"/>
            <p:cNvSpPr>
              <a:spLocks noChangeShapeType="1"/>
            </p:cNvSpPr>
            <p:nvPr/>
          </p:nvSpPr>
          <p:spPr bwMode="auto">
            <a:xfrm>
              <a:off x="3307" y="3328"/>
              <a:ext cx="55"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84" name="Line 57"/>
            <p:cNvSpPr>
              <a:spLocks noChangeShapeType="1"/>
            </p:cNvSpPr>
            <p:nvPr/>
          </p:nvSpPr>
          <p:spPr bwMode="auto">
            <a:xfrm>
              <a:off x="3307" y="3472"/>
              <a:ext cx="55"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85" name="Line 58"/>
            <p:cNvSpPr>
              <a:spLocks noChangeShapeType="1"/>
            </p:cNvSpPr>
            <p:nvPr/>
          </p:nvSpPr>
          <p:spPr bwMode="auto">
            <a:xfrm>
              <a:off x="3307" y="3617"/>
              <a:ext cx="55" cy="1"/>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86" name="Line 59"/>
            <p:cNvSpPr>
              <a:spLocks noChangeShapeType="1"/>
            </p:cNvSpPr>
            <p:nvPr/>
          </p:nvSpPr>
          <p:spPr bwMode="auto">
            <a:xfrm>
              <a:off x="3307" y="2319"/>
              <a:ext cx="1" cy="144"/>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87" name="Line 60"/>
            <p:cNvSpPr>
              <a:spLocks noChangeShapeType="1"/>
            </p:cNvSpPr>
            <p:nvPr/>
          </p:nvSpPr>
          <p:spPr bwMode="auto">
            <a:xfrm>
              <a:off x="3307" y="2463"/>
              <a:ext cx="1" cy="144"/>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88" name="Line 61"/>
            <p:cNvSpPr>
              <a:spLocks noChangeShapeType="1"/>
            </p:cNvSpPr>
            <p:nvPr/>
          </p:nvSpPr>
          <p:spPr bwMode="auto">
            <a:xfrm>
              <a:off x="3307" y="2607"/>
              <a:ext cx="1" cy="144"/>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89" name="Line 62"/>
            <p:cNvSpPr>
              <a:spLocks noChangeShapeType="1"/>
            </p:cNvSpPr>
            <p:nvPr/>
          </p:nvSpPr>
          <p:spPr bwMode="auto">
            <a:xfrm>
              <a:off x="3307" y="2751"/>
              <a:ext cx="1" cy="145"/>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90" name="Line 63"/>
            <p:cNvSpPr>
              <a:spLocks noChangeShapeType="1"/>
            </p:cNvSpPr>
            <p:nvPr/>
          </p:nvSpPr>
          <p:spPr bwMode="auto">
            <a:xfrm>
              <a:off x="3307" y="2896"/>
              <a:ext cx="1" cy="144"/>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91" name="Line 64"/>
            <p:cNvSpPr>
              <a:spLocks noChangeShapeType="1"/>
            </p:cNvSpPr>
            <p:nvPr/>
          </p:nvSpPr>
          <p:spPr bwMode="auto">
            <a:xfrm>
              <a:off x="3307" y="3040"/>
              <a:ext cx="1" cy="144"/>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92" name="Line 65"/>
            <p:cNvSpPr>
              <a:spLocks noChangeShapeType="1"/>
            </p:cNvSpPr>
            <p:nvPr/>
          </p:nvSpPr>
          <p:spPr bwMode="auto">
            <a:xfrm>
              <a:off x="3307" y="3184"/>
              <a:ext cx="1" cy="144"/>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93" name="Line 66"/>
            <p:cNvSpPr>
              <a:spLocks noChangeShapeType="1"/>
            </p:cNvSpPr>
            <p:nvPr/>
          </p:nvSpPr>
          <p:spPr bwMode="auto">
            <a:xfrm>
              <a:off x="3307" y="3328"/>
              <a:ext cx="1" cy="144"/>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94" name="Line 67"/>
            <p:cNvSpPr>
              <a:spLocks noChangeShapeType="1"/>
            </p:cNvSpPr>
            <p:nvPr/>
          </p:nvSpPr>
          <p:spPr bwMode="auto">
            <a:xfrm>
              <a:off x="3307" y="3472"/>
              <a:ext cx="1" cy="145"/>
            </a:xfrm>
            <a:prstGeom prst="line">
              <a:avLst/>
            </a:prstGeom>
            <a:noFill/>
            <a:ln w="7938">
              <a:solidFill>
                <a:srgbClr val="000000"/>
              </a:solidFill>
              <a:round/>
              <a:headEnd/>
              <a:tailEnd/>
            </a:ln>
          </p:spPr>
          <p:txBody>
            <a:bodyPr/>
            <a:lstStyle/>
            <a:p>
              <a:endParaRPr lang="zh-TW" altLang="en-US">
                <a:latin typeface="Trebuchet MS" pitchFamily="34" charset="0"/>
              </a:endParaRPr>
            </a:p>
          </p:txBody>
        </p:sp>
        <p:sp>
          <p:nvSpPr>
            <p:cNvPr id="1095" name="Rectangle 68"/>
            <p:cNvSpPr>
              <a:spLocks noChangeArrowheads="1"/>
            </p:cNvSpPr>
            <p:nvPr/>
          </p:nvSpPr>
          <p:spPr bwMode="auto">
            <a:xfrm>
              <a:off x="3378" y="2243"/>
              <a:ext cx="458" cy="194"/>
            </a:xfrm>
            <a:prstGeom prst="rect">
              <a:avLst/>
            </a:prstGeom>
            <a:noFill/>
            <a:ln w="9525">
              <a:noFill/>
              <a:miter lim="800000"/>
              <a:headEnd/>
              <a:tailEnd/>
            </a:ln>
          </p:spPr>
          <p:txBody>
            <a:bodyPr wrap="none" lIns="0" tIns="0" rIns="0" bIns="0">
              <a:spAutoFit/>
            </a:bodyPr>
            <a:lstStyle/>
            <a:p>
              <a:r>
                <a:rPr lang="en-US" altLang="zh-TW" sz="1500">
                  <a:solidFill>
                    <a:srgbClr val="FF0000"/>
                  </a:solidFill>
                  <a:latin typeface="Trebuchet MS" pitchFamily="34" charset="0"/>
                </a:rPr>
                <a:t>Material</a:t>
              </a:r>
              <a:endParaRPr lang="en-US" altLang="zh-TW" sz="3400">
                <a:latin typeface="Trebuchet MS" pitchFamily="34" charset="0"/>
              </a:endParaRPr>
            </a:p>
          </p:txBody>
        </p:sp>
        <p:sp>
          <p:nvSpPr>
            <p:cNvPr id="1096" name="Rectangle 69"/>
            <p:cNvSpPr>
              <a:spLocks noChangeArrowheads="1"/>
            </p:cNvSpPr>
            <p:nvPr/>
          </p:nvSpPr>
          <p:spPr bwMode="auto">
            <a:xfrm>
              <a:off x="3378" y="2387"/>
              <a:ext cx="595" cy="194"/>
            </a:xfrm>
            <a:prstGeom prst="rect">
              <a:avLst/>
            </a:prstGeom>
            <a:noFill/>
            <a:ln w="9525">
              <a:noFill/>
              <a:miter lim="800000"/>
              <a:headEnd/>
              <a:tailEnd/>
            </a:ln>
          </p:spPr>
          <p:txBody>
            <a:bodyPr wrap="none" lIns="0" tIns="0" rIns="0" bIns="0">
              <a:spAutoFit/>
            </a:bodyPr>
            <a:lstStyle/>
            <a:p>
              <a:r>
                <a:rPr lang="en-US" altLang="zh-TW" sz="1500" dirty="0" err="1">
                  <a:solidFill>
                    <a:srgbClr val="FF0000"/>
                  </a:solidFill>
                  <a:latin typeface="Trebuchet MS" pitchFamily="34" charset="0"/>
                </a:rPr>
                <a:t>Assy</a:t>
              </a:r>
              <a:r>
                <a:rPr lang="en-US" altLang="zh-TW" sz="1500" dirty="0">
                  <a:solidFill>
                    <a:srgbClr val="FF0000"/>
                  </a:solidFill>
                  <a:latin typeface="Trebuchet MS" pitchFamily="34" charset="0"/>
                </a:rPr>
                <a:t> / Test</a:t>
              </a:r>
              <a:endParaRPr lang="en-US" altLang="zh-TW" sz="3400" dirty="0">
                <a:latin typeface="Trebuchet MS" pitchFamily="34" charset="0"/>
              </a:endParaRPr>
            </a:p>
          </p:txBody>
        </p:sp>
        <p:sp>
          <p:nvSpPr>
            <p:cNvPr id="1097" name="Rectangle 70"/>
            <p:cNvSpPr>
              <a:spLocks noChangeArrowheads="1"/>
            </p:cNvSpPr>
            <p:nvPr/>
          </p:nvSpPr>
          <p:spPr bwMode="auto">
            <a:xfrm>
              <a:off x="3378" y="2531"/>
              <a:ext cx="1530" cy="194"/>
            </a:xfrm>
            <a:prstGeom prst="rect">
              <a:avLst/>
            </a:prstGeom>
            <a:noFill/>
            <a:ln w="9525">
              <a:noFill/>
              <a:miter lim="800000"/>
              <a:headEnd/>
              <a:tailEnd/>
            </a:ln>
          </p:spPr>
          <p:txBody>
            <a:bodyPr wrap="none" lIns="0" tIns="0" rIns="0" bIns="0">
              <a:spAutoFit/>
            </a:bodyPr>
            <a:lstStyle/>
            <a:p>
              <a:r>
                <a:rPr lang="en-US" altLang="zh-TW" sz="1500">
                  <a:solidFill>
                    <a:srgbClr val="FF0000"/>
                  </a:solidFill>
                  <a:latin typeface="Trebuchet MS" pitchFamily="34" charset="0"/>
                </a:rPr>
                <a:t>Sales / Agent Management</a:t>
              </a:r>
              <a:endParaRPr lang="en-US" altLang="zh-TW" sz="3400">
                <a:latin typeface="Trebuchet MS" pitchFamily="34" charset="0"/>
              </a:endParaRPr>
            </a:p>
          </p:txBody>
        </p:sp>
        <p:sp>
          <p:nvSpPr>
            <p:cNvPr id="1098" name="Rectangle 71"/>
            <p:cNvSpPr>
              <a:spLocks noChangeArrowheads="1"/>
            </p:cNvSpPr>
            <p:nvPr/>
          </p:nvSpPr>
          <p:spPr bwMode="auto">
            <a:xfrm>
              <a:off x="3378" y="2676"/>
              <a:ext cx="929" cy="194"/>
            </a:xfrm>
            <a:prstGeom prst="rect">
              <a:avLst/>
            </a:prstGeom>
            <a:noFill/>
            <a:ln w="9525">
              <a:noFill/>
              <a:miter lim="800000"/>
              <a:headEnd/>
              <a:tailEnd/>
            </a:ln>
          </p:spPr>
          <p:txBody>
            <a:bodyPr wrap="none" lIns="0" tIns="0" rIns="0" bIns="0">
              <a:spAutoFit/>
            </a:bodyPr>
            <a:lstStyle/>
            <a:p>
              <a:r>
                <a:rPr lang="en-US" altLang="zh-TW" sz="1500">
                  <a:solidFill>
                    <a:srgbClr val="FF0000"/>
                  </a:solidFill>
                  <a:latin typeface="Trebuchet MS" pitchFamily="34" charset="0"/>
                </a:rPr>
                <a:t>Service Support</a:t>
              </a:r>
              <a:endParaRPr lang="en-US" altLang="zh-TW" sz="3400">
                <a:latin typeface="Trebuchet MS" pitchFamily="34" charset="0"/>
              </a:endParaRPr>
            </a:p>
          </p:txBody>
        </p:sp>
        <p:sp>
          <p:nvSpPr>
            <p:cNvPr id="1099" name="Rectangle 72"/>
            <p:cNvSpPr>
              <a:spLocks noChangeArrowheads="1"/>
            </p:cNvSpPr>
            <p:nvPr/>
          </p:nvSpPr>
          <p:spPr bwMode="auto">
            <a:xfrm>
              <a:off x="3378" y="2820"/>
              <a:ext cx="1025" cy="194"/>
            </a:xfrm>
            <a:prstGeom prst="rect">
              <a:avLst/>
            </a:prstGeom>
            <a:noFill/>
            <a:ln w="9525">
              <a:noFill/>
              <a:miter lim="800000"/>
              <a:headEnd/>
              <a:tailEnd/>
            </a:ln>
          </p:spPr>
          <p:txBody>
            <a:bodyPr wrap="none" lIns="0" tIns="0" rIns="0" bIns="0">
              <a:spAutoFit/>
            </a:bodyPr>
            <a:lstStyle/>
            <a:p>
              <a:r>
                <a:rPr lang="en-US" altLang="zh-TW" sz="1500">
                  <a:solidFill>
                    <a:srgbClr val="FF0000"/>
                  </a:solidFill>
                  <a:latin typeface="Trebuchet MS" pitchFamily="34" charset="0"/>
                </a:rPr>
                <a:t>Customer Training</a:t>
              </a:r>
              <a:endParaRPr lang="en-US" altLang="zh-TW" sz="3400">
                <a:latin typeface="Trebuchet MS" pitchFamily="34" charset="0"/>
              </a:endParaRPr>
            </a:p>
          </p:txBody>
        </p:sp>
        <p:sp>
          <p:nvSpPr>
            <p:cNvPr id="1100" name="Rectangle 73"/>
            <p:cNvSpPr>
              <a:spLocks noChangeArrowheads="1"/>
            </p:cNvSpPr>
            <p:nvPr/>
          </p:nvSpPr>
          <p:spPr bwMode="auto">
            <a:xfrm>
              <a:off x="3378" y="2964"/>
              <a:ext cx="654" cy="194"/>
            </a:xfrm>
            <a:prstGeom prst="rect">
              <a:avLst/>
            </a:prstGeom>
            <a:noFill/>
            <a:ln w="9525">
              <a:noFill/>
              <a:miter lim="800000"/>
              <a:headEnd/>
              <a:tailEnd/>
            </a:ln>
          </p:spPr>
          <p:txBody>
            <a:bodyPr wrap="none" lIns="0" tIns="0" rIns="0" bIns="0">
              <a:spAutoFit/>
            </a:bodyPr>
            <a:lstStyle/>
            <a:p>
              <a:r>
                <a:rPr lang="en-US" altLang="zh-TW" sz="1500">
                  <a:solidFill>
                    <a:srgbClr val="FF0000"/>
                  </a:solidFill>
                  <a:latin typeface="Trebuchet MS" pitchFamily="34" charset="0"/>
                </a:rPr>
                <a:t>Parts Depot</a:t>
              </a:r>
              <a:endParaRPr lang="en-US" altLang="zh-TW" sz="3400">
                <a:latin typeface="Trebuchet MS" pitchFamily="34" charset="0"/>
              </a:endParaRPr>
            </a:p>
          </p:txBody>
        </p:sp>
        <p:sp>
          <p:nvSpPr>
            <p:cNvPr id="1101" name="Rectangle 74"/>
            <p:cNvSpPr>
              <a:spLocks noChangeArrowheads="1"/>
            </p:cNvSpPr>
            <p:nvPr/>
          </p:nvSpPr>
          <p:spPr bwMode="auto">
            <a:xfrm>
              <a:off x="3378" y="3108"/>
              <a:ext cx="1545" cy="194"/>
            </a:xfrm>
            <a:prstGeom prst="rect">
              <a:avLst/>
            </a:prstGeom>
            <a:noFill/>
            <a:ln w="9525">
              <a:noFill/>
              <a:miter lim="800000"/>
              <a:headEnd/>
              <a:tailEnd/>
            </a:ln>
          </p:spPr>
          <p:txBody>
            <a:bodyPr wrap="none" lIns="0" tIns="0" rIns="0" bIns="0">
              <a:spAutoFit/>
            </a:bodyPr>
            <a:lstStyle/>
            <a:p>
              <a:r>
                <a:rPr lang="en-US" altLang="zh-TW" sz="1500">
                  <a:solidFill>
                    <a:srgbClr val="FF0000"/>
                  </a:solidFill>
                  <a:latin typeface="Trebuchet MS" pitchFamily="34" charset="0"/>
                </a:rPr>
                <a:t>Technical escalation level I</a:t>
              </a:r>
              <a:endParaRPr lang="en-US" altLang="zh-TW" sz="3400">
                <a:latin typeface="Trebuchet MS" pitchFamily="34" charset="0"/>
              </a:endParaRPr>
            </a:p>
          </p:txBody>
        </p:sp>
        <p:sp>
          <p:nvSpPr>
            <p:cNvPr id="1102" name="Rectangle 75"/>
            <p:cNvSpPr>
              <a:spLocks noChangeArrowheads="1"/>
            </p:cNvSpPr>
            <p:nvPr/>
          </p:nvSpPr>
          <p:spPr bwMode="auto">
            <a:xfrm>
              <a:off x="3378" y="3252"/>
              <a:ext cx="1676" cy="194"/>
            </a:xfrm>
            <a:prstGeom prst="rect">
              <a:avLst/>
            </a:prstGeom>
            <a:noFill/>
            <a:ln w="9525">
              <a:noFill/>
              <a:miter lim="800000"/>
              <a:headEnd/>
              <a:tailEnd/>
            </a:ln>
          </p:spPr>
          <p:txBody>
            <a:bodyPr wrap="none" lIns="0" tIns="0" rIns="0" bIns="0">
              <a:spAutoFit/>
            </a:bodyPr>
            <a:lstStyle/>
            <a:p>
              <a:r>
                <a:rPr lang="en-US" altLang="zh-TW" sz="1500">
                  <a:solidFill>
                    <a:srgbClr val="FF0000"/>
                  </a:solidFill>
                  <a:latin typeface="Trebuchet MS" pitchFamily="34" charset="0"/>
                </a:rPr>
                <a:t>Documentation for Customer</a:t>
              </a:r>
              <a:endParaRPr lang="en-US" altLang="zh-TW" sz="3400">
                <a:latin typeface="Trebuchet MS" pitchFamily="34" charset="0"/>
              </a:endParaRPr>
            </a:p>
          </p:txBody>
        </p:sp>
        <p:sp>
          <p:nvSpPr>
            <p:cNvPr id="1103" name="Rectangle 76"/>
            <p:cNvSpPr>
              <a:spLocks noChangeArrowheads="1"/>
            </p:cNvSpPr>
            <p:nvPr/>
          </p:nvSpPr>
          <p:spPr bwMode="auto">
            <a:xfrm>
              <a:off x="3378" y="3397"/>
              <a:ext cx="1687" cy="194"/>
            </a:xfrm>
            <a:prstGeom prst="rect">
              <a:avLst/>
            </a:prstGeom>
            <a:noFill/>
            <a:ln w="9525">
              <a:noFill/>
              <a:miter lim="800000"/>
              <a:headEnd/>
              <a:tailEnd/>
            </a:ln>
          </p:spPr>
          <p:txBody>
            <a:bodyPr wrap="none" lIns="0" tIns="0" rIns="0" bIns="0">
              <a:spAutoFit/>
            </a:bodyPr>
            <a:lstStyle/>
            <a:p>
              <a:r>
                <a:rPr lang="en-US" altLang="zh-TW" sz="1500">
                  <a:solidFill>
                    <a:srgbClr val="FF0000"/>
                  </a:solidFill>
                  <a:latin typeface="Trebuchet MS" pitchFamily="34" charset="0"/>
                </a:rPr>
                <a:t>Local Marketing coordination</a:t>
              </a:r>
              <a:endParaRPr lang="en-US" altLang="zh-TW" sz="3400">
                <a:latin typeface="Trebuchet MS" pitchFamily="34" charset="0"/>
              </a:endParaRPr>
            </a:p>
          </p:txBody>
        </p:sp>
        <p:sp>
          <p:nvSpPr>
            <p:cNvPr id="1104" name="Rectangle 77"/>
            <p:cNvSpPr>
              <a:spLocks noChangeArrowheads="1"/>
            </p:cNvSpPr>
            <p:nvPr/>
          </p:nvSpPr>
          <p:spPr bwMode="auto">
            <a:xfrm>
              <a:off x="3378" y="3541"/>
              <a:ext cx="1050" cy="194"/>
            </a:xfrm>
            <a:prstGeom prst="rect">
              <a:avLst/>
            </a:prstGeom>
            <a:noFill/>
            <a:ln w="9525">
              <a:noFill/>
              <a:miter lim="800000"/>
              <a:headEnd/>
              <a:tailEnd/>
            </a:ln>
          </p:spPr>
          <p:txBody>
            <a:bodyPr wrap="none" lIns="0" tIns="0" rIns="0" bIns="0">
              <a:spAutoFit/>
            </a:bodyPr>
            <a:lstStyle/>
            <a:p>
              <a:r>
                <a:rPr lang="en-US" altLang="zh-TW" sz="1500">
                  <a:solidFill>
                    <a:srgbClr val="FF0000"/>
                  </a:solidFill>
                  <a:latin typeface="Trebuchet MS" pitchFamily="34" charset="0"/>
                </a:rPr>
                <a:t>Demo / Live Demo</a:t>
              </a:r>
              <a:endParaRPr lang="en-US" altLang="zh-TW" sz="3400">
                <a:latin typeface="Trebuchet MS" pitchFamily="34" charset="0"/>
              </a:endParaRPr>
            </a:p>
          </p:txBody>
        </p:sp>
        <p:sp>
          <p:nvSpPr>
            <p:cNvPr id="1105" name="Rectangle 78"/>
            <p:cNvSpPr>
              <a:spLocks noChangeArrowheads="1"/>
            </p:cNvSpPr>
            <p:nvPr/>
          </p:nvSpPr>
          <p:spPr bwMode="auto">
            <a:xfrm>
              <a:off x="3147" y="1808"/>
              <a:ext cx="1304" cy="331"/>
            </a:xfrm>
            <a:prstGeom prst="rect">
              <a:avLst/>
            </a:prstGeom>
            <a:solidFill>
              <a:srgbClr val="CCCCFF"/>
            </a:solidFill>
            <a:ln w="9525">
              <a:noFill/>
              <a:miter lim="800000"/>
              <a:headEnd/>
              <a:tailEnd/>
            </a:ln>
          </p:spPr>
          <p:txBody>
            <a:bodyPr/>
            <a:lstStyle/>
            <a:p>
              <a:endParaRPr lang="zh-TW" altLang="en-US">
                <a:latin typeface="Trebuchet MS" pitchFamily="34" charset="0"/>
              </a:endParaRPr>
            </a:p>
          </p:txBody>
        </p:sp>
        <p:sp>
          <p:nvSpPr>
            <p:cNvPr id="1106" name="Rectangle 79"/>
            <p:cNvSpPr>
              <a:spLocks noChangeArrowheads="1"/>
            </p:cNvSpPr>
            <p:nvPr/>
          </p:nvSpPr>
          <p:spPr bwMode="auto">
            <a:xfrm>
              <a:off x="3168" y="1827"/>
              <a:ext cx="1245" cy="194"/>
            </a:xfrm>
            <a:prstGeom prst="rect">
              <a:avLst/>
            </a:prstGeom>
            <a:noFill/>
            <a:ln w="9525">
              <a:noFill/>
              <a:miter lim="800000"/>
              <a:headEnd/>
              <a:tailEnd/>
            </a:ln>
          </p:spPr>
          <p:txBody>
            <a:bodyPr wrap="none" lIns="0" tIns="0" rIns="0" bIns="0">
              <a:spAutoFit/>
            </a:bodyPr>
            <a:lstStyle/>
            <a:p>
              <a:r>
                <a:rPr lang="en-US" altLang="zh-TW" sz="1500">
                  <a:solidFill>
                    <a:srgbClr val="000000"/>
                  </a:solidFill>
                  <a:latin typeface="Trebuchet MS" pitchFamily="34" charset="0"/>
                </a:rPr>
                <a:t>HMI Operation Center</a:t>
              </a:r>
              <a:endParaRPr lang="en-US" altLang="zh-TW" sz="3400">
                <a:latin typeface="Trebuchet MS" pitchFamily="34" charset="0"/>
              </a:endParaRPr>
            </a:p>
          </p:txBody>
        </p:sp>
        <p:sp>
          <p:nvSpPr>
            <p:cNvPr id="1107" name="Rectangle 80"/>
            <p:cNvSpPr>
              <a:spLocks noChangeArrowheads="1"/>
            </p:cNvSpPr>
            <p:nvPr/>
          </p:nvSpPr>
          <p:spPr bwMode="auto">
            <a:xfrm>
              <a:off x="3518" y="1971"/>
              <a:ext cx="542" cy="194"/>
            </a:xfrm>
            <a:prstGeom prst="rect">
              <a:avLst/>
            </a:prstGeom>
            <a:noFill/>
            <a:ln w="9525">
              <a:noFill/>
              <a:miter lim="800000"/>
              <a:headEnd/>
              <a:tailEnd/>
            </a:ln>
          </p:spPr>
          <p:txBody>
            <a:bodyPr wrap="none" lIns="0" tIns="0" rIns="0" bIns="0">
              <a:spAutoFit/>
            </a:bodyPr>
            <a:lstStyle/>
            <a:p>
              <a:r>
                <a:rPr lang="en-US" altLang="zh-TW" sz="1500">
                  <a:solidFill>
                    <a:srgbClr val="000000"/>
                  </a:solidFill>
                  <a:latin typeface="Trebuchet MS" pitchFamily="34" charset="0"/>
                </a:rPr>
                <a:t>at Taiwan</a:t>
              </a:r>
              <a:endParaRPr lang="en-US" altLang="zh-TW" sz="3400">
                <a:latin typeface="Trebuchet MS" pitchFamily="34" charset="0"/>
              </a:endParaRPr>
            </a:p>
          </p:txBody>
        </p:sp>
        <p:sp>
          <p:nvSpPr>
            <p:cNvPr id="1108" name="Rectangle 81"/>
            <p:cNvSpPr>
              <a:spLocks noChangeArrowheads="1"/>
            </p:cNvSpPr>
            <p:nvPr/>
          </p:nvSpPr>
          <p:spPr bwMode="auto">
            <a:xfrm>
              <a:off x="3147" y="1808"/>
              <a:ext cx="1304" cy="331"/>
            </a:xfrm>
            <a:prstGeom prst="rect">
              <a:avLst/>
            </a:prstGeom>
            <a:noFill/>
            <a:ln w="7938">
              <a:solidFill>
                <a:srgbClr val="808080"/>
              </a:solidFill>
              <a:miter lim="800000"/>
              <a:headEnd/>
              <a:tailEnd/>
            </a:ln>
          </p:spPr>
          <p:txBody>
            <a:bodyPr/>
            <a:lstStyle/>
            <a:p>
              <a:endParaRPr lang="zh-TW" altLang="en-US">
                <a:latin typeface="Trebuchet MS" pitchFamily="34" charset="0"/>
              </a:endParaRPr>
            </a:p>
          </p:txBody>
        </p:sp>
        <p:sp>
          <p:nvSpPr>
            <p:cNvPr id="1109" name="Rectangle 82"/>
            <p:cNvSpPr>
              <a:spLocks noChangeArrowheads="1"/>
            </p:cNvSpPr>
            <p:nvPr/>
          </p:nvSpPr>
          <p:spPr bwMode="auto">
            <a:xfrm>
              <a:off x="2225" y="1460"/>
              <a:ext cx="1305" cy="239"/>
            </a:xfrm>
            <a:prstGeom prst="rect">
              <a:avLst/>
            </a:prstGeom>
            <a:solidFill>
              <a:srgbClr val="00FFFF"/>
            </a:solidFill>
            <a:ln w="9525">
              <a:noFill/>
              <a:miter lim="800000"/>
              <a:headEnd/>
              <a:tailEnd/>
            </a:ln>
          </p:spPr>
          <p:txBody>
            <a:bodyPr/>
            <a:lstStyle/>
            <a:p>
              <a:endParaRPr lang="zh-TW" altLang="en-US">
                <a:latin typeface="Trebuchet MS" pitchFamily="34" charset="0"/>
              </a:endParaRPr>
            </a:p>
          </p:txBody>
        </p:sp>
        <p:sp>
          <p:nvSpPr>
            <p:cNvPr id="1110" name="Rectangle 83"/>
            <p:cNvSpPr>
              <a:spLocks noChangeArrowheads="1"/>
            </p:cNvSpPr>
            <p:nvPr/>
          </p:nvSpPr>
          <p:spPr bwMode="auto">
            <a:xfrm>
              <a:off x="2296" y="1479"/>
              <a:ext cx="1160" cy="271"/>
            </a:xfrm>
            <a:prstGeom prst="rect">
              <a:avLst/>
            </a:prstGeom>
            <a:noFill/>
            <a:ln w="9525">
              <a:noFill/>
              <a:miter lim="800000"/>
              <a:headEnd/>
              <a:tailEnd/>
            </a:ln>
          </p:spPr>
          <p:txBody>
            <a:bodyPr wrap="none" lIns="0" tIns="0" rIns="0" bIns="0">
              <a:spAutoFit/>
            </a:bodyPr>
            <a:lstStyle/>
            <a:p>
              <a:r>
                <a:rPr lang="en-US" altLang="zh-TW" sz="2100" dirty="0">
                  <a:solidFill>
                    <a:srgbClr val="FF0000"/>
                  </a:solidFill>
                  <a:latin typeface="Trebuchet MS" pitchFamily="34" charset="0"/>
                </a:rPr>
                <a:t>HMI Operation</a:t>
              </a:r>
              <a:endParaRPr lang="en-US" altLang="zh-TW" sz="3400" dirty="0">
                <a:latin typeface="Trebuchet MS" pitchFamily="34" charset="0"/>
              </a:endParaRPr>
            </a:p>
          </p:txBody>
        </p:sp>
        <p:sp>
          <p:nvSpPr>
            <p:cNvPr id="1111" name="Rectangle 84"/>
            <p:cNvSpPr>
              <a:spLocks noChangeArrowheads="1"/>
            </p:cNvSpPr>
            <p:nvPr/>
          </p:nvSpPr>
          <p:spPr bwMode="auto">
            <a:xfrm>
              <a:off x="2225" y="1460"/>
              <a:ext cx="1305" cy="239"/>
            </a:xfrm>
            <a:prstGeom prst="rect">
              <a:avLst/>
            </a:prstGeom>
            <a:noFill/>
            <a:ln w="7938">
              <a:solidFill>
                <a:srgbClr val="808080"/>
              </a:solidFill>
              <a:miter lim="800000"/>
              <a:headEnd/>
              <a:tailEnd/>
            </a:ln>
          </p:spPr>
          <p:txBody>
            <a:bodyPr/>
            <a:lstStyle/>
            <a:p>
              <a:endParaRPr lang="zh-TW" altLang="en-US">
                <a:latin typeface="Trebuchet MS" pitchFamily="34" charset="0"/>
              </a:endParaRPr>
            </a:p>
          </p:txBody>
        </p:sp>
      </p:grpSp>
      <p:grpSp>
        <p:nvGrpSpPr>
          <p:cNvPr id="3" name="Group 85"/>
          <p:cNvGrpSpPr>
            <a:grpSpLocks/>
          </p:cNvGrpSpPr>
          <p:nvPr/>
        </p:nvGrpSpPr>
        <p:grpSpPr bwMode="auto">
          <a:xfrm>
            <a:off x="457200" y="735807"/>
            <a:ext cx="1981200" cy="1337072"/>
            <a:chOff x="288" y="618"/>
            <a:chExt cx="1248" cy="1123"/>
          </a:xfrm>
        </p:grpSpPr>
        <p:graphicFrame>
          <p:nvGraphicFramePr>
            <p:cNvPr id="1027" name="Object 3"/>
            <p:cNvGraphicFramePr>
              <a:graphicFrameLocks noChangeAspect="1"/>
            </p:cNvGraphicFramePr>
            <p:nvPr/>
          </p:nvGraphicFramePr>
          <p:xfrm>
            <a:off x="288" y="624"/>
            <a:ext cx="1248" cy="1117"/>
          </p:xfrm>
          <a:graphic>
            <a:graphicData uri="http://schemas.openxmlformats.org/presentationml/2006/ole">
              <p:oleObj spid="_x0000_s1103875" name="點陣圖影像" r:id="rId5" imgW="2352381" imgH="2104762" progId="PBrush">
                <p:embed/>
              </p:oleObj>
            </a:graphicData>
          </a:graphic>
        </p:graphicFrame>
        <p:pic>
          <p:nvPicPr>
            <p:cNvPr id="1031" name="Picture 87" descr="DSC_0036"/>
            <p:cNvPicPr>
              <a:picLocks noChangeAspect="1" noChangeArrowheads="1"/>
            </p:cNvPicPr>
            <p:nvPr/>
          </p:nvPicPr>
          <p:blipFill>
            <a:blip r:embed="rId6" cstate="print">
              <a:lum contrast="-6000"/>
            </a:blip>
            <a:srcRect/>
            <a:stretch>
              <a:fillRect/>
            </a:stretch>
          </p:blipFill>
          <p:spPr bwMode="auto">
            <a:xfrm>
              <a:off x="295" y="618"/>
              <a:ext cx="1225" cy="941"/>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0123" y="2114556"/>
            <a:ext cx="7863840" cy="1069181"/>
          </a:xfrm>
        </p:spPr>
        <p:txBody>
          <a:bodyPr/>
          <a:lstStyle/>
          <a:p>
            <a:pPr>
              <a:spcBef>
                <a:spcPts val="2400"/>
              </a:spcBef>
              <a:spcAft>
                <a:spcPts val="1800"/>
              </a:spcAft>
            </a:pPr>
            <a:r>
              <a:rPr lang="en-US" sz="2800" dirty="0" smtClean="0"/>
              <a:t>What is SEM and HMI EBI system</a:t>
            </a:r>
            <a:endParaRPr lang="en-US" sz="2800" b="0" i="1" u="sng"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7" name="Picture 7"/>
          <p:cNvPicPr>
            <a:picLocks noChangeAspect="1" noChangeArrowheads="1"/>
          </p:cNvPicPr>
          <p:nvPr/>
        </p:nvPicPr>
        <p:blipFill>
          <a:blip r:embed="rId2" cstate="print"/>
          <a:srcRect/>
          <a:stretch>
            <a:fillRect/>
          </a:stretch>
        </p:blipFill>
        <p:spPr bwMode="auto">
          <a:xfrm>
            <a:off x="1248508" y="2085976"/>
            <a:ext cx="6768612" cy="1785938"/>
          </a:xfrm>
          <a:prstGeom prst="rect">
            <a:avLst/>
          </a:prstGeom>
          <a:noFill/>
          <a:ln w="9525">
            <a:noFill/>
            <a:miter lim="800000"/>
            <a:headEnd/>
            <a:tailEnd/>
          </a:ln>
        </p:spPr>
      </p:pic>
      <p:pic>
        <p:nvPicPr>
          <p:cNvPr id="189446" name="Picture 6"/>
          <p:cNvPicPr>
            <a:picLocks noChangeAspect="1" noChangeArrowheads="1"/>
          </p:cNvPicPr>
          <p:nvPr/>
        </p:nvPicPr>
        <p:blipFill>
          <a:blip r:embed="rId3" cstate="print"/>
          <a:srcRect/>
          <a:stretch>
            <a:fillRect/>
          </a:stretch>
        </p:blipFill>
        <p:spPr bwMode="auto">
          <a:xfrm>
            <a:off x="276960" y="951310"/>
            <a:ext cx="8590085" cy="3600450"/>
          </a:xfrm>
          <a:prstGeom prst="rect">
            <a:avLst/>
          </a:prstGeom>
          <a:noFill/>
          <a:ln w="9525">
            <a:noFill/>
            <a:miter lim="800000"/>
            <a:headEnd/>
            <a:tailEnd/>
          </a:ln>
        </p:spPr>
      </p:pic>
      <p:sp>
        <p:nvSpPr>
          <p:cNvPr id="5124" name="Text Box 8"/>
          <p:cNvSpPr txBox="1">
            <a:spLocks noChangeArrowheads="1"/>
          </p:cNvSpPr>
          <p:nvPr/>
        </p:nvSpPr>
        <p:spPr bwMode="auto">
          <a:xfrm>
            <a:off x="3" y="0"/>
            <a:ext cx="2690117" cy="386464"/>
          </a:xfrm>
          <a:prstGeom prst="rect">
            <a:avLst/>
          </a:prstGeom>
          <a:noFill/>
          <a:ln w="9525">
            <a:noFill/>
            <a:miter lim="800000"/>
            <a:headEnd/>
            <a:tailEnd/>
          </a:ln>
        </p:spPr>
        <p:txBody>
          <a:bodyPr wrap="none" lIns="77925" tIns="38963" rIns="77925" bIns="38963">
            <a:spAutoFit/>
          </a:bodyPr>
          <a:lstStyle/>
          <a:p>
            <a:r>
              <a:rPr lang="en-US" altLang="zh-TW" sz="2000" dirty="0">
                <a:ea typeface="新細明體" charset="-120"/>
              </a:rPr>
              <a:t>Resolution limitation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89446"/>
                                        </p:tgtEl>
                                      </p:cBhvr>
                                      <p:by x="75000" y="75000"/>
                                    </p:animScale>
                                  </p:childTnLst>
                                </p:cTn>
                              </p:par>
                              <p:par>
                                <p:cTn id="7" presetID="49" presetClass="path" presetSubtype="0" accel="50000" decel="50000" fill="hold" nodeType="withEffect">
                                  <p:stCondLst>
                                    <p:cond delay="0"/>
                                  </p:stCondLst>
                                  <p:childTnLst>
                                    <p:animMotion origin="layout" path="M 0 -3.7037E-6 L -0.08718 -0.17152 " pathEditMode="relative" rAng="0" ptsTypes="AA">
                                      <p:cBhvr>
                                        <p:cTn id="8" dur="2000" fill="hold"/>
                                        <p:tgtEl>
                                          <p:spTgt spid="189446"/>
                                        </p:tgtEl>
                                        <p:attrNameLst>
                                          <p:attrName>ppt_x</p:attrName>
                                          <p:attrName>ppt_y</p:attrName>
                                        </p:attrNameLst>
                                      </p:cBhvr>
                                      <p:rCtr x="-44" y="-86"/>
                                    </p:animMotion>
                                  </p:childTnLst>
                                </p:cTn>
                              </p:par>
                              <p:par>
                                <p:cTn id="9" presetID="10" presetClass="entr" presetSubtype="0" fill="hold" nodeType="withEffect">
                                  <p:stCondLst>
                                    <p:cond delay="0"/>
                                  </p:stCondLst>
                                  <p:childTnLst>
                                    <p:set>
                                      <p:cBhvr>
                                        <p:cTn id="10" dur="1" fill="hold">
                                          <p:stCondLst>
                                            <p:cond delay="0"/>
                                          </p:stCondLst>
                                        </p:cTn>
                                        <p:tgtEl>
                                          <p:spTgt spid="189447"/>
                                        </p:tgtEl>
                                        <p:attrNameLst>
                                          <p:attrName>style.visibility</p:attrName>
                                        </p:attrNameLst>
                                      </p:cBhvr>
                                      <p:to>
                                        <p:strVal val="visible"/>
                                      </p:to>
                                    </p:set>
                                    <p:animEffect transition="in" filter="fade">
                                      <p:cBhvr>
                                        <p:cTn id="11" dur="2000"/>
                                        <p:tgtEl>
                                          <p:spTgt spid="189447"/>
                                        </p:tgtEl>
                                      </p:cBhvr>
                                    </p:animEffect>
                                  </p:childTnLst>
                                </p:cTn>
                              </p:par>
                              <p:par>
                                <p:cTn id="12" presetID="42" presetClass="path" presetSubtype="0" accel="50000" decel="50000" fill="hold" nodeType="withEffect">
                                  <p:stCondLst>
                                    <p:cond delay="0"/>
                                  </p:stCondLst>
                                  <p:childTnLst>
                                    <p:animMotion origin="layout" path="M -5.12821E-7 3.33333E-6 L 0.00064 0.21481 " pathEditMode="relative" rAng="0" ptsTypes="AA">
                                      <p:cBhvr>
                                        <p:cTn id="13" dur="2000" fill="hold"/>
                                        <p:tgtEl>
                                          <p:spTgt spid="189447"/>
                                        </p:tgtEl>
                                        <p:attrNameLst>
                                          <p:attrName>ppt_x</p:attrName>
                                          <p:attrName>ppt_y</p:attrName>
                                        </p:attrNameLst>
                                      </p:cBhvr>
                                      <p:rCtr x="0" y="1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72" name="Picture 16"/>
          <p:cNvPicPr>
            <a:picLocks noChangeAspect="1" noChangeArrowheads="1"/>
          </p:cNvPicPr>
          <p:nvPr/>
        </p:nvPicPr>
        <p:blipFill>
          <a:blip r:embed="rId2" cstate="print"/>
          <a:srcRect/>
          <a:stretch>
            <a:fillRect/>
          </a:stretch>
        </p:blipFill>
        <p:spPr bwMode="auto">
          <a:xfrm>
            <a:off x="1248510" y="2409826"/>
            <a:ext cx="6789127" cy="1343025"/>
          </a:xfrm>
          <a:prstGeom prst="rect">
            <a:avLst/>
          </a:prstGeom>
          <a:noFill/>
          <a:ln w="9525">
            <a:noFill/>
            <a:miter lim="800000"/>
            <a:headEnd/>
            <a:tailEnd/>
          </a:ln>
        </p:spPr>
      </p:pic>
      <p:grpSp>
        <p:nvGrpSpPr>
          <p:cNvPr id="2" name="Group 4"/>
          <p:cNvGrpSpPr>
            <a:grpSpLocks/>
          </p:cNvGrpSpPr>
          <p:nvPr/>
        </p:nvGrpSpPr>
        <p:grpSpPr bwMode="auto">
          <a:xfrm>
            <a:off x="186106" y="855151"/>
            <a:ext cx="8573965" cy="3307276"/>
            <a:chOff x="567" y="564"/>
            <a:chExt cx="4500" cy="2050"/>
          </a:xfrm>
        </p:grpSpPr>
        <p:pic>
          <p:nvPicPr>
            <p:cNvPr id="6149" name="Picture 5"/>
            <p:cNvPicPr>
              <a:picLocks noChangeAspect="1" noChangeArrowheads="1"/>
            </p:cNvPicPr>
            <p:nvPr/>
          </p:nvPicPr>
          <p:blipFill>
            <a:blip r:embed="rId3" cstate="print"/>
            <a:srcRect/>
            <a:stretch>
              <a:fillRect/>
            </a:stretch>
          </p:blipFill>
          <p:spPr bwMode="auto">
            <a:xfrm>
              <a:off x="567" y="1198"/>
              <a:ext cx="4500" cy="1416"/>
            </a:xfrm>
            <a:prstGeom prst="rect">
              <a:avLst/>
            </a:prstGeom>
            <a:noFill/>
            <a:ln w="9525">
              <a:noFill/>
              <a:miter lim="800000"/>
              <a:headEnd/>
              <a:tailEnd/>
            </a:ln>
          </p:spPr>
        </p:pic>
        <p:sp>
          <p:nvSpPr>
            <p:cNvPr id="6150" name="Text Box 6"/>
            <p:cNvSpPr txBox="1">
              <a:spLocks noChangeArrowheads="1"/>
            </p:cNvSpPr>
            <p:nvPr/>
          </p:nvSpPr>
          <p:spPr bwMode="auto">
            <a:xfrm rot="18000000">
              <a:off x="1466" y="1272"/>
              <a:ext cx="742" cy="194"/>
            </a:xfrm>
            <a:prstGeom prst="rect">
              <a:avLst/>
            </a:prstGeom>
            <a:solidFill>
              <a:schemeClr val="bg1"/>
            </a:solidFill>
            <a:ln w="9525">
              <a:noFill/>
              <a:miter lim="800000"/>
              <a:headEnd/>
              <a:tailEnd/>
            </a:ln>
          </p:spPr>
          <p:txBody>
            <a:bodyPr wrap="none">
              <a:spAutoFit/>
            </a:bodyPr>
            <a:lstStyle/>
            <a:p>
              <a:r>
                <a:rPr lang="en-US" altLang="zh-TW">
                  <a:ea typeface="新細明體" charset="-120"/>
                </a:rPr>
                <a:t>Plant cell</a:t>
              </a:r>
            </a:p>
          </p:txBody>
        </p:sp>
        <p:sp>
          <p:nvSpPr>
            <p:cNvPr id="6151" name="Text Box 7"/>
            <p:cNvSpPr txBox="1">
              <a:spLocks noChangeArrowheads="1"/>
            </p:cNvSpPr>
            <p:nvPr/>
          </p:nvSpPr>
          <p:spPr bwMode="auto">
            <a:xfrm rot="18000000">
              <a:off x="1763" y="1206"/>
              <a:ext cx="870" cy="194"/>
            </a:xfrm>
            <a:prstGeom prst="rect">
              <a:avLst/>
            </a:prstGeom>
            <a:solidFill>
              <a:schemeClr val="bg1"/>
            </a:solidFill>
            <a:ln w="9525">
              <a:noFill/>
              <a:miter lim="800000"/>
              <a:headEnd/>
              <a:tailEnd/>
            </a:ln>
          </p:spPr>
          <p:txBody>
            <a:bodyPr wrap="none">
              <a:spAutoFit/>
            </a:bodyPr>
            <a:lstStyle/>
            <a:p>
              <a:r>
                <a:rPr lang="en-US" altLang="zh-TW">
                  <a:ea typeface="新細明體" charset="-120"/>
                </a:rPr>
                <a:t>Animal cell</a:t>
              </a:r>
            </a:p>
          </p:txBody>
        </p:sp>
        <p:sp>
          <p:nvSpPr>
            <p:cNvPr id="6152" name="Text Box 8"/>
            <p:cNvSpPr txBox="1">
              <a:spLocks noChangeArrowheads="1"/>
            </p:cNvSpPr>
            <p:nvPr/>
          </p:nvSpPr>
          <p:spPr bwMode="auto">
            <a:xfrm rot="18000000">
              <a:off x="2347" y="1211"/>
              <a:ext cx="798" cy="194"/>
            </a:xfrm>
            <a:prstGeom prst="rect">
              <a:avLst/>
            </a:prstGeom>
            <a:solidFill>
              <a:schemeClr val="bg1"/>
            </a:solidFill>
            <a:ln w="9525">
              <a:noFill/>
              <a:miter lim="800000"/>
              <a:headEnd/>
              <a:tailEnd/>
            </a:ln>
          </p:spPr>
          <p:txBody>
            <a:bodyPr wrap="none">
              <a:spAutoFit/>
            </a:bodyPr>
            <a:lstStyle/>
            <a:p>
              <a:r>
                <a:rPr lang="en-US" altLang="zh-TW">
                  <a:ea typeface="新細明體" charset="-120"/>
                </a:rPr>
                <a:t>bacterium</a:t>
              </a:r>
              <a:endParaRPr lang="zh-TW" altLang="en-US">
                <a:ea typeface="新細明體" charset="-120"/>
              </a:endParaRPr>
            </a:p>
          </p:txBody>
        </p:sp>
        <p:sp>
          <p:nvSpPr>
            <p:cNvPr id="6154" name="Text Box 10"/>
            <p:cNvSpPr txBox="1">
              <a:spLocks noChangeArrowheads="1"/>
            </p:cNvSpPr>
            <p:nvPr/>
          </p:nvSpPr>
          <p:spPr bwMode="auto">
            <a:xfrm rot="18000000">
              <a:off x="3010" y="1095"/>
              <a:ext cx="1153" cy="194"/>
            </a:xfrm>
            <a:prstGeom prst="rect">
              <a:avLst/>
            </a:prstGeom>
            <a:solidFill>
              <a:schemeClr val="bg1"/>
            </a:solidFill>
            <a:ln w="9525">
              <a:noFill/>
              <a:miter lim="800000"/>
              <a:headEnd/>
              <a:tailEnd/>
            </a:ln>
          </p:spPr>
          <p:txBody>
            <a:bodyPr wrap="none">
              <a:spAutoFit/>
            </a:bodyPr>
            <a:lstStyle/>
            <a:p>
              <a:r>
                <a:rPr lang="en-US" altLang="zh-TW" dirty="0">
                  <a:ea typeface="新細明體" charset="-120"/>
                </a:rPr>
                <a:t>Virus ribosome</a:t>
              </a:r>
            </a:p>
          </p:txBody>
        </p:sp>
        <p:sp>
          <p:nvSpPr>
            <p:cNvPr id="6156" name="Rectangle 12"/>
            <p:cNvSpPr>
              <a:spLocks noChangeArrowheads="1"/>
            </p:cNvSpPr>
            <p:nvPr/>
          </p:nvSpPr>
          <p:spPr bwMode="auto">
            <a:xfrm rot="18000000">
              <a:off x="3438" y="1069"/>
              <a:ext cx="1203" cy="194"/>
            </a:xfrm>
            <a:prstGeom prst="rect">
              <a:avLst/>
            </a:prstGeom>
            <a:solidFill>
              <a:schemeClr val="bg1"/>
            </a:solidFill>
            <a:ln w="9525">
              <a:noFill/>
              <a:miter lim="800000"/>
              <a:headEnd/>
              <a:tailEnd/>
            </a:ln>
          </p:spPr>
          <p:txBody>
            <a:bodyPr wrap="none">
              <a:spAutoFit/>
            </a:bodyPr>
            <a:lstStyle/>
            <a:p>
              <a:r>
                <a:rPr lang="en-US" altLang="zh-TW">
                  <a:ea typeface="新細明體" charset="-120"/>
                </a:rPr>
                <a:t>globular protein</a:t>
              </a:r>
              <a:endParaRPr lang="zh-TW" altLang="en-US">
                <a:ea typeface="新細明體" charset="-120"/>
              </a:endParaRPr>
            </a:p>
          </p:txBody>
        </p:sp>
        <p:sp>
          <p:nvSpPr>
            <p:cNvPr id="6157" name="Text Box 13"/>
            <p:cNvSpPr txBox="1">
              <a:spLocks noChangeArrowheads="1"/>
            </p:cNvSpPr>
            <p:nvPr/>
          </p:nvSpPr>
          <p:spPr bwMode="auto">
            <a:xfrm rot="18000000">
              <a:off x="3882" y="1105"/>
              <a:ext cx="1156" cy="194"/>
            </a:xfrm>
            <a:prstGeom prst="rect">
              <a:avLst/>
            </a:prstGeom>
            <a:solidFill>
              <a:schemeClr val="bg1"/>
            </a:solidFill>
            <a:ln w="9525">
              <a:noFill/>
              <a:miter lim="800000"/>
              <a:headEnd/>
              <a:tailEnd/>
            </a:ln>
          </p:spPr>
          <p:txBody>
            <a:bodyPr wrap="none">
              <a:spAutoFit/>
            </a:bodyPr>
            <a:lstStyle/>
            <a:p>
              <a:r>
                <a:rPr lang="en-US" altLang="zh-TW">
                  <a:ea typeface="新細明體" charset="-120"/>
                </a:rPr>
                <a:t>Small molecule</a:t>
              </a:r>
            </a:p>
          </p:txBody>
        </p:sp>
        <p:sp>
          <p:nvSpPr>
            <p:cNvPr id="6158" name="Text Box 14"/>
            <p:cNvSpPr txBox="1">
              <a:spLocks noChangeArrowheads="1"/>
            </p:cNvSpPr>
            <p:nvPr/>
          </p:nvSpPr>
          <p:spPr bwMode="auto">
            <a:xfrm rot="18000000">
              <a:off x="4471" y="1350"/>
              <a:ext cx="480" cy="194"/>
            </a:xfrm>
            <a:prstGeom prst="rect">
              <a:avLst/>
            </a:prstGeom>
            <a:solidFill>
              <a:schemeClr val="bg1"/>
            </a:solidFill>
            <a:ln w="9525">
              <a:noFill/>
              <a:miter lim="800000"/>
              <a:headEnd/>
              <a:tailEnd/>
            </a:ln>
          </p:spPr>
          <p:txBody>
            <a:bodyPr wrap="none">
              <a:spAutoFit/>
            </a:bodyPr>
            <a:lstStyle/>
            <a:p>
              <a:r>
                <a:rPr lang="en-US" altLang="zh-TW">
                  <a:ea typeface="新細明體" charset="-120"/>
                </a:rPr>
                <a:t>Atom</a:t>
              </a:r>
            </a:p>
          </p:txBody>
        </p:sp>
      </p:grpSp>
      <p:sp>
        <p:nvSpPr>
          <p:cNvPr id="6148" name="Text Box 15"/>
          <p:cNvSpPr txBox="1">
            <a:spLocks noChangeArrowheads="1"/>
          </p:cNvSpPr>
          <p:nvPr/>
        </p:nvSpPr>
        <p:spPr bwMode="auto">
          <a:xfrm>
            <a:off x="0" y="0"/>
            <a:ext cx="2749428" cy="386464"/>
          </a:xfrm>
          <a:prstGeom prst="rect">
            <a:avLst/>
          </a:prstGeom>
          <a:noFill/>
          <a:ln w="9525">
            <a:noFill/>
            <a:miter lim="800000"/>
            <a:headEnd/>
            <a:tailEnd/>
          </a:ln>
        </p:spPr>
        <p:txBody>
          <a:bodyPr wrap="none" lIns="77925" tIns="38963" rIns="77925" bIns="38963">
            <a:spAutoFit/>
          </a:bodyPr>
          <a:lstStyle/>
          <a:p>
            <a:r>
              <a:rPr lang="en-US" altLang="zh-TW" sz="2000" dirty="0">
                <a:ea typeface="新細明體" charset="-120"/>
              </a:rPr>
              <a:t>Inspection revolution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
                                        </p:tgtEl>
                                      </p:cBhvr>
                                      <p:by x="85000" y="85000"/>
                                    </p:animScale>
                                  </p:childTnLst>
                                </p:cTn>
                              </p:par>
                              <p:par>
                                <p:cTn id="7" presetID="49" presetClass="path" presetSubtype="0" accel="50000" decel="50000" fill="hold" nodeType="withEffect">
                                  <p:stCondLst>
                                    <p:cond delay="0"/>
                                  </p:stCondLst>
                                  <p:childTnLst>
                                    <p:animMotion origin="layout" path="M -2.5641E-6 -3.7037E-6 L -0.06186 -0.15717 " pathEditMode="relative" rAng="0" ptsTypes="AA">
                                      <p:cBhvr>
                                        <p:cTn id="8" dur="2000" fill="hold"/>
                                        <p:tgtEl>
                                          <p:spTgt spid="2"/>
                                        </p:tgtEl>
                                        <p:attrNameLst>
                                          <p:attrName>ppt_x</p:attrName>
                                          <p:attrName>ppt_y</p:attrName>
                                        </p:attrNameLst>
                                      </p:cBhvr>
                                      <p:rCtr x="-31" y="-79"/>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7472"/>
                                        </p:tgtEl>
                                        <p:attrNameLst>
                                          <p:attrName>style.visibility</p:attrName>
                                        </p:attrNameLst>
                                      </p:cBhvr>
                                      <p:to>
                                        <p:strVal val="visible"/>
                                      </p:to>
                                    </p:set>
                                    <p:animEffect transition="in" filter="fade">
                                      <p:cBhvr>
                                        <p:cTn id="13" dur="2000"/>
                                        <p:tgtEl>
                                          <p:spTgt spid="147472"/>
                                        </p:tgtEl>
                                      </p:cBhvr>
                                    </p:animEffect>
                                  </p:childTnLst>
                                </p:cTn>
                              </p:par>
                              <p:par>
                                <p:cTn id="14" presetID="42" presetClass="path" presetSubtype="0" accel="50000" decel="50000" fill="hold" nodeType="withEffect">
                                  <p:stCondLst>
                                    <p:cond delay="0"/>
                                  </p:stCondLst>
                                  <p:childTnLst>
                                    <p:animMotion origin="layout" path="M -2.30769E-6 -4.07407E-6 L -0.00048 0.19491 " pathEditMode="relative" rAng="0" ptsTypes="AA">
                                      <p:cBhvr>
                                        <p:cTn id="15" dur="2000" fill="hold"/>
                                        <p:tgtEl>
                                          <p:spTgt spid="147472"/>
                                        </p:tgtEl>
                                        <p:attrNameLst>
                                          <p:attrName>ppt_x</p:attrName>
                                          <p:attrName>ppt_y</p:attrName>
                                        </p:attrNameLst>
                                      </p:cBhvr>
                                      <p:rCtr x="0" y="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p:cNvPicPr>
            <a:picLocks noChangeAspect="1" noChangeArrowheads="1"/>
          </p:cNvPicPr>
          <p:nvPr/>
        </p:nvPicPr>
        <p:blipFill>
          <a:blip r:embed="rId2" cstate="print"/>
          <a:srcRect/>
          <a:stretch>
            <a:fillRect/>
          </a:stretch>
        </p:blipFill>
        <p:spPr bwMode="auto">
          <a:xfrm>
            <a:off x="1049218" y="1006080"/>
            <a:ext cx="5354515" cy="2921794"/>
          </a:xfrm>
          <a:prstGeom prst="rect">
            <a:avLst/>
          </a:prstGeom>
          <a:noFill/>
          <a:ln w="9525">
            <a:noFill/>
            <a:miter lim="800000"/>
            <a:headEnd/>
            <a:tailEnd/>
          </a:ln>
        </p:spPr>
      </p:pic>
      <p:sp>
        <p:nvSpPr>
          <p:cNvPr id="7171" name="Rectangle 5"/>
          <p:cNvSpPr>
            <a:spLocks noChangeArrowheads="1"/>
          </p:cNvSpPr>
          <p:nvPr/>
        </p:nvSpPr>
        <p:spPr bwMode="auto">
          <a:xfrm>
            <a:off x="1295402" y="4300537"/>
            <a:ext cx="6646985" cy="909684"/>
          </a:xfrm>
          <a:prstGeom prst="rect">
            <a:avLst/>
          </a:prstGeom>
          <a:noFill/>
          <a:ln w="9525">
            <a:noFill/>
            <a:miter lim="800000"/>
            <a:headEnd/>
            <a:tailEnd/>
          </a:ln>
        </p:spPr>
        <p:txBody>
          <a:bodyPr lIns="77925" tIns="38963" rIns="77925" bIns="38963">
            <a:spAutoFit/>
          </a:bodyPr>
          <a:lstStyle/>
          <a:p>
            <a:pPr algn="ctr"/>
            <a:r>
              <a:rPr lang="en-US" altLang="zh-TW" b="1">
                <a:ea typeface="新細明體" charset="-120"/>
              </a:rPr>
              <a:t>1940~41, RCA, USA; the first transmission electron microscope.</a:t>
            </a:r>
          </a:p>
          <a:p>
            <a:pPr algn="ctr"/>
            <a:r>
              <a:rPr lang="en-US" altLang="zh-TW" b="1">
                <a:ea typeface="新細明體" charset="-120"/>
              </a:rPr>
              <a:t>(Resolution 50 nm)</a:t>
            </a:r>
            <a:endParaRPr lang="zh-TW" altLang="en-US" b="1">
              <a:ea typeface="新細明體" charset="-120"/>
            </a:endParaRPr>
          </a:p>
        </p:txBody>
      </p:sp>
      <p:sp>
        <p:nvSpPr>
          <p:cNvPr id="7172" name="Rectangle 6"/>
          <p:cNvSpPr>
            <a:spLocks noChangeArrowheads="1"/>
          </p:cNvSpPr>
          <p:nvPr/>
        </p:nvSpPr>
        <p:spPr bwMode="auto">
          <a:xfrm>
            <a:off x="1" y="0"/>
            <a:ext cx="5571033" cy="386464"/>
          </a:xfrm>
          <a:prstGeom prst="rect">
            <a:avLst/>
          </a:prstGeom>
          <a:noFill/>
          <a:ln w="9525">
            <a:noFill/>
            <a:miter lim="800000"/>
            <a:headEnd/>
            <a:tailEnd/>
          </a:ln>
        </p:spPr>
        <p:txBody>
          <a:bodyPr wrap="none" lIns="77925" tIns="38963" rIns="77925" bIns="38963">
            <a:spAutoFit/>
          </a:bodyPr>
          <a:lstStyle/>
          <a:p>
            <a:r>
              <a:rPr lang="en-US" altLang="zh-TW" sz="2000" dirty="0">
                <a:ea typeface="新細明體" charset="-120"/>
              </a:rPr>
              <a:t>1st SEM</a:t>
            </a:r>
            <a:r>
              <a:rPr lang="zh-TW" altLang="en-US" sz="2000" dirty="0">
                <a:ea typeface="新細明體" charset="-120"/>
              </a:rPr>
              <a:t> </a:t>
            </a:r>
            <a:r>
              <a:rPr lang="en-US" altLang="zh-TW" sz="2000" dirty="0">
                <a:ea typeface="新細明體" charset="-120"/>
              </a:rPr>
              <a:t>designing </a:t>
            </a:r>
            <a:r>
              <a:rPr lang="en-US" altLang="en-US" sz="2000" dirty="0"/>
              <a:t>schematic</a:t>
            </a:r>
            <a:r>
              <a:rPr lang="en-US" altLang="zh-TW" sz="2000" dirty="0">
                <a:ea typeface="新細明體" charset="-120"/>
              </a:rPr>
              <a:t> (Von </a:t>
            </a:r>
            <a:r>
              <a:rPr lang="en-US" altLang="zh-TW" sz="2000" dirty="0" err="1">
                <a:ea typeface="新細明體" charset="-120"/>
              </a:rPr>
              <a:t>Ardenne</a:t>
            </a:r>
            <a:r>
              <a:rPr lang="en-US" altLang="zh-TW" sz="2000" dirty="0">
                <a:ea typeface="新細明體" charset="-120"/>
              </a:rPr>
              <a:t>)</a:t>
            </a:r>
            <a:endParaRPr lang="zh-TW" altLang="en-US" sz="2000" dirty="0">
              <a:ea typeface="新細明體" charset="-120"/>
            </a:endParaRPr>
          </a:p>
        </p:txBody>
      </p:sp>
      <p:pic>
        <p:nvPicPr>
          <p:cNvPr id="7173" name="Picture 7"/>
          <p:cNvPicPr>
            <a:picLocks noChangeAspect="1" noChangeArrowheads="1"/>
          </p:cNvPicPr>
          <p:nvPr/>
        </p:nvPicPr>
        <p:blipFill>
          <a:blip r:embed="rId3" cstate="print"/>
          <a:srcRect/>
          <a:stretch>
            <a:fillRect/>
          </a:stretch>
        </p:blipFill>
        <p:spPr bwMode="auto">
          <a:xfrm rot="10800000">
            <a:off x="6964974" y="627460"/>
            <a:ext cx="1567962" cy="1729978"/>
          </a:xfrm>
          <a:prstGeom prst="rect">
            <a:avLst/>
          </a:prstGeom>
          <a:noFill/>
          <a:ln w="9525">
            <a:noFill/>
            <a:miter lim="800000"/>
            <a:headEnd/>
            <a:tailEnd/>
          </a:ln>
        </p:spPr>
      </p:pic>
      <p:sp>
        <p:nvSpPr>
          <p:cNvPr id="7174" name="Rectangle 8"/>
          <p:cNvSpPr>
            <a:spLocks noChangeArrowheads="1"/>
          </p:cNvSpPr>
          <p:nvPr/>
        </p:nvSpPr>
        <p:spPr bwMode="auto">
          <a:xfrm>
            <a:off x="7030918" y="2355057"/>
            <a:ext cx="1567951" cy="355686"/>
          </a:xfrm>
          <a:prstGeom prst="rect">
            <a:avLst/>
          </a:prstGeom>
          <a:noFill/>
          <a:ln w="9525">
            <a:noFill/>
            <a:miter lim="800000"/>
            <a:headEnd/>
            <a:tailEnd/>
          </a:ln>
        </p:spPr>
        <p:txBody>
          <a:bodyPr wrap="none" lIns="77925" tIns="38963" rIns="77925" bIns="38963">
            <a:spAutoFit/>
          </a:bodyPr>
          <a:lstStyle/>
          <a:p>
            <a:r>
              <a:rPr lang="en-US" altLang="zh-TW" b="1">
                <a:ea typeface="新細明體" charset="-120"/>
              </a:rPr>
              <a:t>Von Ardenne</a:t>
            </a:r>
            <a:endParaRPr lang="zh-TW" altLang="en-US" b="1">
              <a:ea typeface="新細明體" charset="-12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2"/>
          <p:cNvSpPr txBox="1">
            <a:spLocks noChangeArrowheads="1"/>
          </p:cNvSpPr>
          <p:nvPr/>
        </p:nvSpPr>
        <p:spPr bwMode="auto">
          <a:xfrm>
            <a:off x="188916" y="560092"/>
            <a:ext cx="4378325" cy="4278094"/>
          </a:xfrm>
          <a:prstGeom prst="rect">
            <a:avLst/>
          </a:prstGeom>
          <a:noFill/>
          <a:ln w="9525">
            <a:noFill/>
            <a:miter lim="800000"/>
            <a:headEnd/>
            <a:tailEnd/>
          </a:ln>
        </p:spPr>
        <p:txBody>
          <a:bodyPr>
            <a:spAutoFit/>
          </a:bodyPr>
          <a:lstStyle/>
          <a:p>
            <a:pPr marL="347663" indent="-347663" defTabSz="457200">
              <a:buFontTx/>
              <a:buAutoNum type="arabicPeriod"/>
            </a:pPr>
            <a:r>
              <a:rPr lang="en-US" altLang="zh-TW" sz="1600" b="1" i="0" dirty="0">
                <a:solidFill>
                  <a:srgbClr val="000099"/>
                </a:solidFill>
                <a:latin typeface="Trebuchet MS" pitchFamily="34" charset="0"/>
                <a:cs typeface="Times New Roman" pitchFamily="18" charset="0"/>
              </a:rPr>
              <a:t>Filament emits beam of electrons </a:t>
            </a:r>
          </a:p>
          <a:p>
            <a:pPr marL="347663" indent="-347663" defTabSz="457200">
              <a:buFontTx/>
              <a:buAutoNum type="arabicPeriod"/>
            </a:pPr>
            <a:r>
              <a:rPr lang="en-US" altLang="zh-TW" sz="1600" b="1" i="0" dirty="0">
                <a:solidFill>
                  <a:srgbClr val="000099"/>
                </a:solidFill>
                <a:latin typeface="Trebuchet MS" pitchFamily="34" charset="0"/>
                <a:cs typeface="Times New Roman" pitchFamily="18" charset="0"/>
              </a:rPr>
              <a:t>Anode accelerates electrons </a:t>
            </a:r>
          </a:p>
          <a:p>
            <a:pPr marL="347663" indent="-347663" defTabSz="457200">
              <a:buFontTx/>
              <a:buAutoNum type="arabicPeriod"/>
            </a:pPr>
            <a:r>
              <a:rPr lang="en-US" altLang="zh-TW" sz="1600" b="1" i="0" dirty="0">
                <a:solidFill>
                  <a:srgbClr val="000099"/>
                </a:solidFill>
                <a:latin typeface="Trebuchet MS" pitchFamily="34" charset="0"/>
                <a:cs typeface="Times New Roman" pitchFamily="18" charset="0"/>
              </a:rPr>
              <a:t>C.L collimates the beam</a:t>
            </a:r>
          </a:p>
          <a:p>
            <a:pPr marL="347663" indent="-347663" defTabSz="457200">
              <a:buFontTx/>
              <a:buAutoNum type="arabicPeriod"/>
            </a:pPr>
            <a:r>
              <a:rPr lang="en-US" altLang="zh-TW" sz="1600" b="1" i="0" dirty="0">
                <a:solidFill>
                  <a:srgbClr val="000099"/>
                </a:solidFill>
                <a:latin typeface="Trebuchet MS" pitchFamily="34" charset="0"/>
                <a:cs typeface="Times New Roman" pitchFamily="18" charset="0"/>
              </a:rPr>
              <a:t>O.L focuses beam onto specimen</a:t>
            </a:r>
          </a:p>
          <a:p>
            <a:pPr marL="347663" indent="-347663" defTabSz="457200">
              <a:buFontTx/>
              <a:buAutoNum type="arabicPeriod"/>
            </a:pPr>
            <a:r>
              <a:rPr lang="en-US" altLang="zh-TW" sz="1600" b="1" i="0" dirty="0">
                <a:solidFill>
                  <a:srgbClr val="000099"/>
                </a:solidFill>
                <a:latin typeface="Trebuchet MS" pitchFamily="34" charset="0"/>
                <a:cs typeface="Times New Roman" pitchFamily="18" charset="0"/>
              </a:rPr>
              <a:t>Deflectors raster scan the focused beam over specimen</a:t>
            </a:r>
          </a:p>
          <a:p>
            <a:pPr marL="347663" indent="-347663" defTabSz="457200">
              <a:buFontTx/>
              <a:buAutoNum type="arabicPeriod"/>
            </a:pPr>
            <a:r>
              <a:rPr lang="en-US" altLang="zh-TW" sz="1600" b="1" i="0" dirty="0">
                <a:solidFill>
                  <a:srgbClr val="000099"/>
                </a:solidFill>
                <a:latin typeface="Trebuchet MS" pitchFamily="34" charset="0"/>
                <a:cs typeface="Times New Roman" pitchFamily="18" charset="0"/>
              </a:rPr>
              <a:t>Detectors signals excited from specimen</a:t>
            </a:r>
          </a:p>
          <a:p>
            <a:pPr marL="347663" indent="-347663" defTabSz="457200">
              <a:buFontTx/>
              <a:buAutoNum type="arabicPeriod"/>
            </a:pPr>
            <a:r>
              <a:rPr lang="en-US" altLang="zh-TW" sz="1600" b="1" i="0" dirty="0">
                <a:solidFill>
                  <a:srgbClr val="000099"/>
                </a:solidFill>
                <a:latin typeface="Trebuchet MS" pitchFamily="34" charset="0"/>
                <a:cs typeface="Times New Roman" pitchFamily="18" charset="0"/>
              </a:rPr>
              <a:t>Display system synchronizes signal with scan position to form image. </a:t>
            </a:r>
          </a:p>
          <a:p>
            <a:pPr marL="347663" indent="-347663" defTabSz="457200"/>
            <a:endParaRPr lang="en-US" altLang="zh-TW" sz="1600" b="1" dirty="0">
              <a:latin typeface="Trebuchet MS" pitchFamily="34" charset="0"/>
              <a:cs typeface="Times New Roman" pitchFamily="18" charset="0"/>
            </a:endParaRPr>
          </a:p>
          <a:p>
            <a:pPr marL="347663" indent="-347663" defTabSz="457200"/>
            <a:r>
              <a:rPr lang="en-US" altLang="zh-TW" sz="1600" b="1" dirty="0">
                <a:latin typeface="Trebuchet MS" pitchFamily="34" charset="0"/>
                <a:cs typeface="Times New Roman" pitchFamily="18" charset="0"/>
              </a:rPr>
              <a:t>Types of Signals:</a:t>
            </a:r>
            <a:r>
              <a:rPr lang="en-US" altLang="zh-TW" sz="1600" dirty="0">
                <a:solidFill>
                  <a:srgbClr val="FF0000"/>
                </a:solidFill>
                <a:latin typeface="Trebuchet MS" pitchFamily="34" charset="0"/>
                <a:cs typeface="Times New Roman" pitchFamily="18" charset="0"/>
              </a:rPr>
              <a:t> </a:t>
            </a:r>
          </a:p>
          <a:p>
            <a:pPr marL="347663" indent="-347663" defTabSz="457200"/>
            <a:r>
              <a:rPr lang="en-US" altLang="zh-TW" sz="1600" dirty="0">
                <a:solidFill>
                  <a:srgbClr val="FF0000"/>
                </a:solidFill>
                <a:latin typeface="Trebuchet MS" pitchFamily="34" charset="0"/>
                <a:cs typeface="Times New Roman" pitchFamily="18" charset="0"/>
              </a:rPr>
              <a:t>	</a:t>
            </a:r>
            <a:r>
              <a:rPr lang="en-US" altLang="zh-TW" sz="1600" b="1" dirty="0">
                <a:solidFill>
                  <a:srgbClr val="FF0000"/>
                </a:solidFill>
                <a:latin typeface="Trebuchet MS" pitchFamily="34" charset="0"/>
                <a:cs typeface="Times New Roman" pitchFamily="18" charset="0"/>
              </a:rPr>
              <a:t>BSE</a:t>
            </a:r>
            <a:r>
              <a:rPr lang="en-US" altLang="zh-TW" sz="1600" dirty="0">
                <a:solidFill>
                  <a:srgbClr val="FF0000"/>
                </a:solidFill>
                <a:latin typeface="Trebuchet MS" pitchFamily="34" charset="0"/>
                <a:cs typeface="Times New Roman" pitchFamily="18" charset="0"/>
              </a:rPr>
              <a:t>=backscattered </a:t>
            </a:r>
            <a:r>
              <a:rPr lang="en-US" altLang="zh-TW" sz="1600" dirty="0" smtClean="0">
                <a:solidFill>
                  <a:srgbClr val="FF0000"/>
                </a:solidFill>
                <a:latin typeface="Trebuchet MS" pitchFamily="34" charset="0"/>
                <a:cs typeface="Times New Roman" pitchFamily="18" charset="0"/>
              </a:rPr>
              <a:t>electrons </a:t>
            </a:r>
            <a:r>
              <a:rPr lang="en-US" altLang="zh-TW" sz="1600" b="1" dirty="0">
                <a:solidFill>
                  <a:srgbClr val="FF0000"/>
                </a:solidFill>
                <a:latin typeface="Trebuchet MS" pitchFamily="34" charset="0"/>
                <a:cs typeface="Times New Roman" pitchFamily="18" charset="0"/>
              </a:rPr>
              <a:t>SE</a:t>
            </a:r>
            <a:r>
              <a:rPr lang="en-US" altLang="zh-TW" sz="1600" dirty="0">
                <a:solidFill>
                  <a:srgbClr val="FF0000"/>
                </a:solidFill>
                <a:latin typeface="Trebuchet MS" pitchFamily="34" charset="0"/>
                <a:cs typeface="Times New Roman" pitchFamily="18" charset="0"/>
              </a:rPr>
              <a:t>=Secondary electrons </a:t>
            </a:r>
          </a:p>
          <a:p>
            <a:pPr marL="347663" indent="-347663" defTabSz="457200"/>
            <a:r>
              <a:rPr lang="en-US" altLang="zh-TW" sz="1600" dirty="0">
                <a:solidFill>
                  <a:srgbClr val="FF0000"/>
                </a:solidFill>
                <a:latin typeface="Trebuchet MS" pitchFamily="34" charset="0"/>
                <a:cs typeface="Times New Roman" pitchFamily="18" charset="0"/>
              </a:rPr>
              <a:t>	</a:t>
            </a:r>
            <a:r>
              <a:rPr lang="en-US" altLang="zh-TW" sz="1600" b="1" dirty="0">
                <a:solidFill>
                  <a:srgbClr val="FF0000"/>
                </a:solidFill>
                <a:latin typeface="Trebuchet MS" pitchFamily="34" charset="0"/>
                <a:cs typeface="Times New Roman" pitchFamily="18" charset="0"/>
              </a:rPr>
              <a:t>SC</a:t>
            </a:r>
            <a:r>
              <a:rPr lang="en-US" altLang="zh-TW" sz="1600" dirty="0">
                <a:solidFill>
                  <a:srgbClr val="FF0000"/>
                </a:solidFill>
                <a:latin typeface="Trebuchet MS" pitchFamily="34" charset="0"/>
                <a:cs typeface="Times New Roman" pitchFamily="18" charset="0"/>
              </a:rPr>
              <a:t>=specimen current</a:t>
            </a:r>
          </a:p>
          <a:p>
            <a:pPr marL="347663" indent="-347663" defTabSz="457200"/>
            <a:r>
              <a:rPr lang="en-US" altLang="zh-TW" sz="1600" b="1" dirty="0">
                <a:solidFill>
                  <a:srgbClr val="FF0000"/>
                </a:solidFill>
                <a:latin typeface="Trebuchet MS" pitchFamily="34" charset="0"/>
                <a:cs typeface="Times New Roman" pitchFamily="18" charset="0"/>
              </a:rPr>
              <a:t>	EBIC</a:t>
            </a:r>
            <a:r>
              <a:rPr lang="en-US" altLang="zh-TW" sz="1600" dirty="0">
                <a:solidFill>
                  <a:srgbClr val="FF0000"/>
                </a:solidFill>
                <a:latin typeface="Trebuchet MS" pitchFamily="34" charset="0"/>
                <a:cs typeface="Times New Roman" pitchFamily="18" charset="0"/>
              </a:rPr>
              <a:t>=e-beam induced current, </a:t>
            </a:r>
          </a:p>
          <a:p>
            <a:pPr marL="347663" indent="-347663" defTabSz="457200"/>
            <a:r>
              <a:rPr lang="en-US" altLang="zh-TW" sz="1600" b="1" dirty="0">
                <a:solidFill>
                  <a:srgbClr val="FF0000"/>
                </a:solidFill>
                <a:latin typeface="Trebuchet MS" pitchFamily="34" charset="0"/>
                <a:cs typeface="Times New Roman" pitchFamily="18" charset="0"/>
              </a:rPr>
              <a:t>	X</a:t>
            </a:r>
            <a:r>
              <a:rPr lang="en-US" altLang="zh-TW" sz="1600" dirty="0">
                <a:solidFill>
                  <a:srgbClr val="FF0000"/>
                </a:solidFill>
                <a:latin typeface="Trebuchet MS" pitchFamily="34" charset="0"/>
                <a:cs typeface="Times New Roman" pitchFamily="18" charset="0"/>
              </a:rPr>
              <a:t>=x-rays</a:t>
            </a:r>
          </a:p>
        </p:txBody>
      </p:sp>
      <p:grpSp>
        <p:nvGrpSpPr>
          <p:cNvPr id="2" name="Group 172"/>
          <p:cNvGrpSpPr>
            <a:grpSpLocks/>
          </p:cNvGrpSpPr>
          <p:nvPr/>
        </p:nvGrpSpPr>
        <p:grpSpPr bwMode="auto">
          <a:xfrm>
            <a:off x="3719516" y="892969"/>
            <a:ext cx="5240337" cy="3874295"/>
            <a:chOff x="2307" y="750"/>
            <a:chExt cx="3301" cy="3254"/>
          </a:xfrm>
        </p:grpSpPr>
        <p:grpSp>
          <p:nvGrpSpPr>
            <p:cNvPr id="3" name="Group 37"/>
            <p:cNvGrpSpPr>
              <a:grpSpLocks/>
            </p:cNvGrpSpPr>
            <p:nvPr/>
          </p:nvGrpSpPr>
          <p:grpSpPr bwMode="auto">
            <a:xfrm>
              <a:off x="3511" y="3540"/>
              <a:ext cx="463" cy="276"/>
              <a:chOff x="2376" y="3540"/>
              <a:chExt cx="720" cy="276"/>
            </a:xfrm>
          </p:grpSpPr>
          <p:sp>
            <p:nvSpPr>
              <p:cNvPr id="633894" name="Freeform 38"/>
              <p:cNvSpPr>
                <a:spLocks/>
              </p:cNvSpPr>
              <p:nvPr/>
            </p:nvSpPr>
            <p:spPr bwMode="auto">
              <a:xfrm>
                <a:off x="2376" y="3540"/>
                <a:ext cx="720" cy="276"/>
              </a:xfrm>
              <a:custGeom>
                <a:avLst/>
                <a:gdLst/>
                <a:ahLst/>
                <a:cxnLst>
                  <a:cxn ang="0">
                    <a:pos x="0" y="192"/>
                  </a:cxn>
                  <a:cxn ang="0">
                    <a:pos x="384" y="0"/>
                  </a:cxn>
                  <a:cxn ang="0">
                    <a:pos x="720" y="240"/>
                  </a:cxn>
                  <a:cxn ang="0">
                    <a:pos x="336" y="444"/>
                  </a:cxn>
                  <a:cxn ang="0">
                    <a:pos x="0" y="192"/>
                  </a:cxn>
                </a:cxnLst>
                <a:rect l="0" t="0" r="r" b="b"/>
                <a:pathLst>
                  <a:path w="720" h="444">
                    <a:moveTo>
                      <a:pt x="0" y="192"/>
                    </a:moveTo>
                    <a:lnTo>
                      <a:pt x="384" y="0"/>
                    </a:lnTo>
                    <a:lnTo>
                      <a:pt x="720" y="240"/>
                    </a:lnTo>
                    <a:lnTo>
                      <a:pt x="336" y="444"/>
                    </a:lnTo>
                    <a:lnTo>
                      <a:pt x="0" y="192"/>
                    </a:lnTo>
                    <a:close/>
                  </a:path>
                </a:pathLst>
              </a:custGeom>
              <a:solidFill>
                <a:srgbClr val="EAEAEA"/>
              </a:solidFill>
              <a:ln w="6350" cmpd="sng">
                <a:solidFill>
                  <a:schemeClr val="tx1"/>
                </a:solidFill>
                <a:round/>
                <a:headEnd/>
                <a:tailEnd/>
              </a:ln>
              <a:effectLst>
                <a:outerShdw dist="56796" dir="3806097" algn="ctr" rotWithShape="0">
                  <a:schemeClr val="bg2"/>
                </a:outerShdw>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895" name="Oval 39"/>
              <p:cNvSpPr>
                <a:spLocks noChangeArrowheads="1"/>
              </p:cNvSpPr>
              <p:nvPr/>
            </p:nvSpPr>
            <p:spPr bwMode="auto">
              <a:xfrm>
                <a:off x="2580" y="3612"/>
                <a:ext cx="336" cy="96"/>
              </a:xfrm>
              <a:prstGeom prst="ellipse">
                <a:avLst/>
              </a:prstGeom>
              <a:solidFill>
                <a:schemeClr val="accent1"/>
              </a:solidFill>
              <a:ln w="6350">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grpSp>
          <p:nvGrpSpPr>
            <p:cNvPr id="4" name="Group 40"/>
            <p:cNvGrpSpPr>
              <a:grpSpLocks/>
            </p:cNvGrpSpPr>
            <p:nvPr/>
          </p:nvGrpSpPr>
          <p:grpSpPr bwMode="auto">
            <a:xfrm>
              <a:off x="3307" y="750"/>
              <a:ext cx="884" cy="2940"/>
              <a:chOff x="2062" y="768"/>
              <a:chExt cx="1376" cy="2940"/>
            </a:xfrm>
          </p:grpSpPr>
          <p:grpSp>
            <p:nvGrpSpPr>
              <p:cNvPr id="5" name="Group 41"/>
              <p:cNvGrpSpPr>
                <a:grpSpLocks noChangeAspect="1"/>
              </p:cNvGrpSpPr>
              <p:nvPr/>
            </p:nvGrpSpPr>
            <p:grpSpPr bwMode="auto">
              <a:xfrm>
                <a:off x="2278" y="1990"/>
                <a:ext cx="943" cy="389"/>
                <a:chOff x="1420" y="2020"/>
                <a:chExt cx="328" cy="135"/>
              </a:xfrm>
            </p:grpSpPr>
            <p:sp>
              <p:nvSpPr>
                <p:cNvPr id="633898" name="AutoShape 42"/>
                <p:cNvSpPr>
                  <a:spLocks noChangeAspect="1" noChangeArrowheads="1"/>
                </p:cNvSpPr>
                <p:nvPr/>
              </p:nvSpPr>
              <p:spPr bwMode="auto">
                <a:xfrm>
                  <a:off x="1422" y="2037"/>
                  <a:ext cx="324" cy="11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317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899" name="AutoShape 43"/>
                <p:cNvSpPr>
                  <a:spLocks noChangeAspect="1" noChangeArrowheads="1"/>
                </p:cNvSpPr>
                <p:nvPr/>
              </p:nvSpPr>
              <p:spPr bwMode="auto">
                <a:xfrm>
                  <a:off x="1420" y="2020"/>
                  <a:ext cx="328" cy="11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317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grpSp>
            <p:nvGrpSpPr>
              <p:cNvPr id="6" name="Group 44"/>
              <p:cNvGrpSpPr>
                <a:grpSpLocks noChangeAspect="1"/>
              </p:cNvGrpSpPr>
              <p:nvPr/>
            </p:nvGrpSpPr>
            <p:grpSpPr bwMode="auto">
              <a:xfrm>
                <a:off x="2062" y="2660"/>
                <a:ext cx="1376" cy="841"/>
                <a:chOff x="1798" y="2955"/>
                <a:chExt cx="1914" cy="1168"/>
              </a:xfrm>
            </p:grpSpPr>
            <p:sp>
              <p:nvSpPr>
                <p:cNvPr id="633901" name="Freeform 45"/>
                <p:cNvSpPr>
                  <a:spLocks noChangeAspect="1"/>
                </p:cNvSpPr>
                <p:nvPr/>
              </p:nvSpPr>
              <p:spPr bwMode="auto">
                <a:xfrm>
                  <a:off x="1800" y="3138"/>
                  <a:ext cx="1908" cy="978"/>
                </a:xfrm>
                <a:custGeom>
                  <a:avLst/>
                  <a:gdLst/>
                  <a:ahLst/>
                  <a:cxnLst>
                    <a:cxn ang="0">
                      <a:pos x="288" y="0"/>
                    </a:cxn>
                    <a:cxn ang="0">
                      <a:pos x="210" y="18"/>
                    </a:cxn>
                    <a:cxn ang="0">
                      <a:pos x="141" y="42"/>
                    </a:cxn>
                    <a:cxn ang="0">
                      <a:pos x="72" y="75"/>
                    </a:cxn>
                    <a:cxn ang="0">
                      <a:pos x="36" y="99"/>
                    </a:cxn>
                    <a:cxn ang="0">
                      <a:pos x="3" y="141"/>
                    </a:cxn>
                    <a:cxn ang="0">
                      <a:pos x="0" y="171"/>
                    </a:cxn>
                    <a:cxn ang="0">
                      <a:pos x="0" y="366"/>
                    </a:cxn>
                    <a:cxn ang="0">
                      <a:pos x="12" y="408"/>
                    </a:cxn>
                    <a:cxn ang="0">
                      <a:pos x="24" y="435"/>
                    </a:cxn>
                    <a:cxn ang="0">
                      <a:pos x="42" y="465"/>
                    </a:cxn>
                    <a:cxn ang="0">
                      <a:pos x="87" y="501"/>
                    </a:cxn>
                    <a:cxn ang="0">
                      <a:pos x="792" y="926"/>
                    </a:cxn>
                    <a:cxn ang="0">
                      <a:pos x="816" y="950"/>
                    </a:cxn>
                    <a:cxn ang="0">
                      <a:pos x="842" y="962"/>
                    </a:cxn>
                    <a:cxn ang="0">
                      <a:pos x="872" y="968"/>
                    </a:cxn>
                    <a:cxn ang="0">
                      <a:pos x="910" y="976"/>
                    </a:cxn>
                    <a:cxn ang="0">
                      <a:pos x="956" y="978"/>
                    </a:cxn>
                    <a:cxn ang="0">
                      <a:pos x="1006" y="976"/>
                    </a:cxn>
                    <a:cxn ang="0">
                      <a:pos x="1054" y="970"/>
                    </a:cxn>
                    <a:cxn ang="0">
                      <a:pos x="1090" y="954"/>
                    </a:cxn>
                    <a:cxn ang="0">
                      <a:pos x="1118" y="944"/>
                    </a:cxn>
                    <a:cxn ang="0">
                      <a:pos x="1851" y="483"/>
                    </a:cxn>
                    <a:cxn ang="0">
                      <a:pos x="1887" y="447"/>
                    </a:cxn>
                    <a:cxn ang="0">
                      <a:pos x="1908" y="402"/>
                    </a:cxn>
                    <a:cxn ang="0">
                      <a:pos x="1908" y="360"/>
                    </a:cxn>
                    <a:cxn ang="0">
                      <a:pos x="1908" y="129"/>
                    </a:cxn>
                    <a:cxn ang="0">
                      <a:pos x="1851" y="81"/>
                    </a:cxn>
                    <a:cxn ang="0">
                      <a:pos x="1782" y="45"/>
                    </a:cxn>
                    <a:cxn ang="0">
                      <a:pos x="1710" y="18"/>
                    </a:cxn>
                    <a:cxn ang="0">
                      <a:pos x="1638" y="3"/>
                    </a:cxn>
                  </a:cxnLst>
                  <a:rect l="0" t="0" r="r" b="b"/>
                  <a:pathLst>
                    <a:path w="1908" h="978">
                      <a:moveTo>
                        <a:pt x="288" y="0"/>
                      </a:moveTo>
                      <a:lnTo>
                        <a:pt x="210" y="18"/>
                      </a:lnTo>
                      <a:lnTo>
                        <a:pt x="141" y="42"/>
                      </a:lnTo>
                      <a:lnTo>
                        <a:pt x="72" y="75"/>
                      </a:lnTo>
                      <a:lnTo>
                        <a:pt x="36" y="99"/>
                      </a:lnTo>
                      <a:lnTo>
                        <a:pt x="3" y="141"/>
                      </a:lnTo>
                      <a:lnTo>
                        <a:pt x="0" y="171"/>
                      </a:lnTo>
                      <a:lnTo>
                        <a:pt x="0" y="366"/>
                      </a:lnTo>
                      <a:lnTo>
                        <a:pt x="12" y="408"/>
                      </a:lnTo>
                      <a:lnTo>
                        <a:pt x="24" y="435"/>
                      </a:lnTo>
                      <a:lnTo>
                        <a:pt x="42" y="465"/>
                      </a:lnTo>
                      <a:lnTo>
                        <a:pt x="87" y="501"/>
                      </a:lnTo>
                      <a:lnTo>
                        <a:pt x="792" y="926"/>
                      </a:lnTo>
                      <a:lnTo>
                        <a:pt x="816" y="950"/>
                      </a:lnTo>
                      <a:lnTo>
                        <a:pt x="842" y="962"/>
                      </a:lnTo>
                      <a:lnTo>
                        <a:pt x="872" y="968"/>
                      </a:lnTo>
                      <a:lnTo>
                        <a:pt x="910" y="976"/>
                      </a:lnTo>
                      <a:lnTo>
                        <a:pt x="956" y="978"/>
                      </a:lnTo>
                      <a:lnTo>
                        <a:pt x="1006" y="976"/>
                      </a:lnTo>
                      <a:lnTo>
                        <a:pt x="1054" y="970"/>
                      </a:lnTo>
                      <a:lnTo>
                        <a:pt x="1090" y="954"/>
                      </a:lnTo>
                      <a:lnTo>
                        <a:pt x="1118" y="944"/>
                      </a:lnTo>
                      <a:lnTo>
                        <a:pt x="1851" y="483"/>
                      </a:lnTo>
                      <a:lnTo>
                        <a:pt x="1887" y="447"/>
                      </a:lnTo>
                      <a:lnTo>
                        <a:pt x="1908" y="402"/>
                      </a:lnTo>
                      <a:lnTo>
                        <a:pt x="1908" y="360"/>
                      </a:lnTo>
                      <a:lnTo>
                        <a:pt x="1908" y="129"/>
                      </a:lnTo>
                      <a:lnTo>
                        <a:pt x="1851" y="81"/>
                      </a:lnTo>
                      <a:lnTo>
                        <a:pt x="1782" y="45"/>
                      </a:lnTo>
                      <a:lnTo>
                        <a:pt x="1710" y="18"/>
                      </a:lnTo>
                      <a:lnTo>
                        <a:pt x="1638" y="3"/>
                      </a:lnTo>
                    </a:path>
                  </a:pathLst>
                </a:custGeom>
                <a:solidFill>
                  <a:srgbClr val="EAEAEA"/>
                </a:solidFill>
                <a:ln w="3175"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02" name="AutoShape 46"/>
                <p:cNvSpPr>
                  <a:spLocks noChangeAspect="1" noChangeArrowheads="1"/>
                </p:cNvSpPr>
                <p:nvPr/>
              </p:nvSpPr>
              <p:spPr bwMode="auto">
                <a:xfrm>
                  <a:off x="2062" y="3166"/>
                  <a:ext cx="1390" cy="501"/>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317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nvGrpSpPr>
                <p:cNvPr id="7" name="Group 47"/>
                <p:cNvGrpSpPr>
                  <a:grpSpLocks noChangeAspect="1"/>
                </p:cNvGrpSpPr>
                <p:nvPr/>
              </p:nvGrpSpPr>
              <p:grpSpPr bwMode="auto">
                <a:xfrm>
                  <a:off x="2126" y="2964"/>
                  <a:ext cx="468" cy="414"/>
                  <a:chOff x="2230" y="2202"/>
                  <a:chExt cx="468" cy="414"/>
                </a:xfrm>
              </p:grpSpPr>
              <p:sp>
                <p:nvSpPr>
                  <p:cNvPr id="633904" name="Freeform 48"/>
                  <p:cNvSpPr>
                    <a:spLocks noChangeAspect="1"/>
                  </p:cNvSpPr>
                  <p:nvPr/>
                </p:nvSpPr>
                <p:spPr bwMode="auto">
                  <a:xfrm>
                    <a:off x="2519" y="2336"/>
                    <a:ext cx="180" cy="281"/>
                  </a:xfrm>
                  <a:custGeom>
                    <a:avLst/>
                    <a:gdLst/>
                    <a:ahLst/>
                    <a:cxnLst>
                      <a:cxn ang="0">
                        <a:pos x="0" y="92"/>
                      </a:cxn>
                      <a:cxn ang="0">
                        <a:pos x="2" y="126"/>
                      </a:cxn>
                      <a:cxn ang="0">
                        <a:pos x="14" y="144"/>
                      </a:cxn>
                      <a:cxn ang="0">
                        <a:pos x="14" y="280"/>
                      </a:cxn>
                      <a:cxn ang="0">
                        <a:pos x="40" y="256"/>
                      </a:cxn>
                      <a:cxn ang="0">
                        <a:pos x="74" y="240"/>
                      </a:cxn>
                      <a:cxn ang="0">
                        <a:pos x="132" y="218"/>
                      </a:cxn>
                      <a:cxn ang="0">
                        <a:pos x="158" y="214"/>
                      </a:cxn>
                      <a:cxn ang="0">
                        <a:pos x="180" y="210"/>
                      </a:cxn>
                      <a:cxn ang="0">
                        <a:pos x="180" y="0"/>
                      </a:cxn>
                      <a:cxn ang="0">
                        <a:pos x="148" y="2"/>
                      </a:cxn>
                      <a:cxn ang="0">
                        <a:pos x="110" y="12"/>
                      </a:cxn>
                      <a:cxn ang="0">
                        <a:pos x="72" y="28"/>
                      </a:cxn>
                      <a:cxn ang="0">
                        <a:pos x="40" y="50"/>
                      </a:cxn>
                      <a:cxn ang="0">
                        <a:pos x="12" y="68"/>
                      </a:cxn>
                      <a:cxn ang="0">
                        <a:pos x="0" y="92"/>
                      </a:cxn>
                    </a:cxnLst>
                    <a:rect l="0" t="0" r="r" b="b"/>
                    <a:pathLst>
                      <a:path w="180" h="280">
                        <a:moveTo>
                          <a:pt x="0" y="92"/>
                        </a:moveTo>
                        <a:lnTo>
                          <a:pt x="2" y="126"/>
                        </a:lnTo>
                        <a:lnTo>
                          <a:pt x="14" y="144"/>
                        </a:lnTo>
                        <a:lnTo>
                          <a:pt x="14" y="280"/>
                        </a:lnTo>
                        <a:lnTo>
                          <a:pt x="40" y="256"/>
                        </a:lnTo>
                        <a:lnTo>
                          <a:pt x="74" y="240"/>
                        </a:lnTo>
                        <a:lnTo>
                          <a:pt x="132" y="218"/>
                        </a:lnTo>
                        <a:lnTo>
                          <a:pt x="158" y="214"/>
                        </a:lnTo>
                        <a:lnTo>
                          <a:pt x="180" y="210"/>
                        </a:lnTo>
                        <a:lnTo>
                          <a:pt x="180" y="0"/>
                        </a:lnTo>
                        <a:lnTo>
                          <a:pt x="148" y="2"/>
                        </a:lnTo>
                        <a:lnTo>
                          <a:pt x="110" y="12"/>
                        </a:lnTo>
                        <a:lnTo>
                          <a:pt x="72" y="28"/>
                        </a:lnTo>
                        <a:lnTo>
                          <a:pt x="40" y="50"/>
                        </a:lnTo>
                        <a:lnTo>
                          <a:pt x="12" y="68"/>
                        </a:lnTo>
                        <a:lnTo>
                          <a:pt x="0" y="92"/>
                        </a:lnTo>
                        <a:close/>
                      </a:path>
                    </a:pathLst>
                  </a:custGeom>
                  <a:solidFill>
                    <a:srgbClr val="F8F8F8"/>
                  </a:solidFill>
                  <a:ln w="3175"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05" name="Freeform 49"/>
                  <p:cNvSpPr>
                    <a:spLocks noChangeAspect="1"/>
                  </p:cNvSpPr>
                  <p:nvPr/>
                </p:nvSpPr>
                <p:spPr bwMode="auto">
                  <a:xfrm>
                    <a:off x="2229" y="2201"/>
                    <a:ext cx="470" cy="279"/>
                  </a:xfrm>
                  <a:custGeom>
                    <a:avLst/>
                    <a:gdLst/>
                    <a:ahLst/>
                    <a:cxnLst>
                      <a:cxn ang="0">
                        <a:pos x="300" y="278"/>
                      </a:cxn>
                      <a:cxn ang="0">
                        <a:pos x="0" y="136"/>
                      </a:cxn>
                      <a:cxn ang="0">
                        <a:pos x="26" y="118"/>
                      </a:cxn>
                      <a:cxn ang="0">
                        <a:pos x="76" y="92"/>
                      </a:cxn>
                      <a:cxn ang="0">
                        <a:pos x="118" y="76"/>
                      </a:cxn>
                      <a:cxn ang="0">
                        <a:pos x="158" y="60"/>
                      </a:cxn>
                      <a:cxn ang="0">
                        <a:pos x="200" y="46"/>
                      </a:cxn>
                      <a:cxn ang="0">
                        <a:pos x="248" y="32"/>
                      </a:cxn>
                      <a:cxn ang="0">
                        <a:pos x="316" y="20"/>
                      </a:cxn>
                      <a:cxn ang="0">
                        <a:pos x="376" y="10"/>
                      </a:cxn>
                      <a:cxn ang="0">
                        <a:pos x="420" y="6"/>
                      </a:cxn>
                      <a:cxn ang="0">
                        <a:pos x="468" y="0"/>
                      </a:cxn>
                      <a:cxn ang="0">
                        <a:pos x="468" y="132"/>
                      </a:cxn>
                      <a:cxn ang="0">
                        <a:pos x="410" y="144"/>
                      </a:cxn>
                      <a:cxn ang="0">
                        <a:pos x="374" y="158"/>
                      </a:cxn>
                      <a:cxn ang="0">
                        <a:pos x="340" y="176"/>
                      </a:cxn>
                      <a:cxn ang="0">
                        <a:pos x="316" y="192"/>
                      </a:cxn>
                      <a:cxn ang="0">
                        <a:pos x="294" y="212"/>
                      </a:cxn>
                      <a:cxn ang="0">
                        <a:pos x="288" y="226"/>
                      </a:cxn>
                      <a:cxn ang="0">
                        <a:pos x="288" y="238"/>
                      </a:cxn>
                      <a:cxn ang="0">
                        <a:pos x="292" y="258"/>
                      </a:cxn>
                      <a:cxn ang="0">
                        <a:pos x="300" y="278"/>
                      </a:cxn>
                    </a:cxnLst>
                    <a:rect l="0" t="0" r="r" b="b"/>
                    <a:pathLst>
                      <a:path w="468" h="278">
                        <a:moveTo>
                          <a:pt x="300" y="278"/>
                        </a:moveTo>
                        <a:lnTo>
                          <a:pt x="0" y="136"/>
                        </a:lnTo>
                        <a:lnTo>
                          <a:pt x="26" y="118"/>
                        </a:lnTo>
                        <a:lnTo>
                          <a:pt x="76" y="92"/>
                        </a:lnTo>
                        <a:lnTo>
                          <a:pt x="118" y="76"/>
                        </a:lnTo>
                        <a:lnTo>
                          <a:pt x="158" y="60"/>
                        </a:lnTo>
                        <a:lnTo>
                          <a:pt x="200" y="46"/>
                        </a:lnTo>
                        <a:lnTo>
                          <a:pt x="248" y="32"/>
                        </a:lnTo>
                        <a:lnTo>
                          <a:pt x="316" y="20"/>
                        </a:lnTo>
                        <a:lnTo>
                          <a:pt x="376" y="10"/>
                        </a:lnTo>
                        <a:lnTo>
                          <a:pt x="420" y="6"/>
                        </a:lnTo>
                        <a:lnTo>
                          <a:pt x="468" y="0"/>
                        </a:lnTo>
                        <a:lnTo>
                          <a:pt x="468" y="132"/>
                        </a:lnTo>
                        <a:lnTo>
                          <a:pt x="410" y="144"/>
                        </a:lnTo>
                        <a:lnTo>
                          <a:pt x="374" y="158"/>
                        </a:lnTo>
                        <a:lnTo>
                          <a:pt x="340" y="176"/>
                        </a:lnTo>
                        <a:lnTo>
                          <a:pt x="316" y="192"/>
                        </a:lnTo>
                        <a:lnTo>
                          <a:pt x="294" y="212"/>
                        </a:lnTo>
                        <a:lnTo>
                          <a:pt x="288" y="226"/>
                        </a:lnTo>
                        <a:lnTo>
                          <a:pt x="288" y="238"/>
                        </a:lnTo>
                        <a:lnTo>
                          <a:pt x="292" y="258"/>
                        </a:lnTo>
                        <a:lnTo>
                          <a:pt x="300" y="278"/>
                        </a:lnTo>
                        <a:close/>
                      </a:path>
                    </a:pathLst>
                  </a:custGeom>
                  <a:solidFill>
                    <a:srgbClr val="F8F8F8"/>
                  </a:solidFill>
                  <a:ln w="3175"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06" name="Freeform 50"/>
                  <p:cNvSpPr>
                    <a:spLocks noChangeAspect="1"/>
                  </p:cNvSpPr>
                  <p:nvPr/>
                </p:nvSpPr>
                <p:spPr bwMode="auto">
                  <a:xfrm>
                    <a:off x="2231" y="2337"/>
                    <a:ext cx="301" cy="278"/>
                  </a:xfrm>
                  <a:custGeom>
                    <a:avLst/>
                    <a:gdLst/>
                    <a:ahLst/>
                    <a:cxnLst>
                      <a:cxn ang="0">
                        <a:pos x="300" y="276"/>
                      </a:cxn>
                      <a:cxn ang="0">
                        <a:pos x="0" y="210"/>
                      </a:cxn>
                      <a:cxn ang="0">
                        <a:pos x="0" y="0"/>
                      </a:cxn>
                      <a:cxn ang="0">
                        <a:pos x="300" y="142"/>
                      </a:cxn>
                      <a:cxn ang="0">
                        <a:pos x="300" y="276"/>
                      </a:cxn>
                    </a:cxnLst>
                    <a:rect l="0" t="0" r="r" b="b"/>
                    <a:pathLst>
                      <a:path w="300" h="276">
                        <a:moveTo>
                          <a:pt x="300" y="276"/>
                        </a:moveTo>
                        <a:lnTo>
                          <a:pt x="0" y="210"/>
                        </a:lnTo>
                        <a:lnTo>
                          <a:pt x="0" y="0"/>
                        </a:lnTo>
                        <a:lnTo>
                          <a:pt x="300" y="142"/>
                        </a:lnTo>
                        <a:lnTo>
                          <a:pt x="300" y="276"/>
                        </a:lnTo>
                        <a:close/>
                      </a:path>
                    </a:pathLst>
                  </a:custGeom>
                  <a:solidFill>
                    <a:srgbClr val="F8F8F8"/>
                  </a:solidFill>
                  <a:ln w="3175"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grpSp>
              <p:nvGrpSpPr>
                <p:cNvPr id="8" name="Group 51"/>
                <p:cNvGrpSpPr>
                  <a:grpSpLocks noChangeAspect="1"/>
                </p:cNvGrpSpPr>
                <p:nvPr/>
              </p:nvGrpSpPr>
              <p:grpSpPr bwMode="auto">
                <a:xfrm>
                  <a:off x="2926" y="2964"/>
                  <a:ext cx="468" cy="414"/>
                  <a:chOff x="3030" y="2202"/>
                  <a:chExt cx="468" cy="414"/>
                </a:xfrm>
              </p:grpSpPr>
              <p:sp>
                <p:nvSpPr>
                  <p:cNvPr id="633908" name="Freeform 52"/>
                  <p:cNvSpPr>
                    <a:spLocks noChangeAspect="1"/>
                  </p:cNvSpPr>
                  <p:nvPr/>
                </p:nvSpPr>
                <p:spPr bwMode="auto">
                  <a:xfrm flipH="1">
                    <a:off x="3030" y="2336"/>
                    <a:ext cx="180" cy="281"/>
                  </a:xfrm>
                  <a:custGeom>
                    <a:avLst/>
                    <a:gdLst/>
                    <a:ahLst/>
                    <a:cxnLst>
                      <a:cxn ang="0">
                        <a:pos x="0" y="92"/>
                      </a:cxn>
                      <a:cxn ang="0">
                        <a:pos x="2" y="126"/>
                      </a:cxn>
                      <a:cxn ang="0">
                        <a:pos x="14" y="144"/>
                      </a:cxn>
                      <a:cxn ang="0">
                        <a:pos x="14" y="280"/>
                      </a:cxn>
                      <a:cxn ang="0">
                        <a:pos x="40" y="256"/>
                      </a:cxn>
                      <a:cxn ang="0">
                        <a:pos x="74" y="240"/>
                      </a:cxn>
                      <a:cxn ang="0">
                        <a:pos x="132" y="218"/>
                      </a:cxn>
                      <a:cxn ang="0">
                        <a:pos x="158" y="214"/>
                      </a:cxn>
                      <a:cxn ang="0">
                        <a:pos x="180" y="210"/>
                      </a:cxn>
                      <a:cxn ang="0">
                        <a:pos x="180" y="0"/>
                      </a:cxn>
                      <a:cxn ang="0">
                        <a:pos x="148" y="2"/>
                      </a:cxn>
                      <a:cxn ang="0">
                        <a:pos x="110" y="12"/>
                      </a:cxn>
                      <a:cxn ang="0">
                        <a:pos x="72" y="28"/>
                      </a:cxn>
                      <a:cxn ang="0">
                        <a:pos x="40" y="50"/>
                      </a:cxn>
                      <a:cxn ang="0">
                        <a:pos x="12" y="68"/>
                      </a:cxn>
                      <a:cxn ang="0">
                        <a:pos x="0" y="92"/>
                      </a:cxn>
                    </a:cxnLst>
                    <a:rect l="0" t="0" r="r" b="b"/>
                    <a:pathLst>
                      <a:path w="180" h="280">
                        <a:moveTo>
                          <a:pt x="0" y="92"/>
                        </a:moveTo>
                        <a:lnTo>
                          <a:pt x="2" y="126"/>
                        </a:lnTo>
                        <a:lnTo>
                          <a:pt x="14" y="144"/>
                        </a:lnTo>
                        <a:lnTo>
                          <a:pt x="14" y="280"/>
                        </a:lnTo>
                        <a:lnTo>
                          <a:pt x="40" y="256"/>
                        </a:lnTo>
                        <a:lnTo>
                          <a:pt x="74" y="240"/>
                        </a:lnTo>
                        <a:lnTo>
                          <a:pt x="132" y="218"/>
                        </a:lnTo>
                        <a:lnTo>
                          <a:pt x="158" y="214"/>
                        </a:lnTo>
                        <a:lnTo>
                          <a:pt x="180" y="210"/>
                        </a:lnTo>
                        <a:lnTo>
                          <a:pt x="180" y="0"/>
                        </a:lnTo>
                        <a:lnTo>
                          <a:pt x="148" y="2"/>
                        </a:lnTo>
                        <a:lnTo>
                          <a:pt x="110" y="12"/>
                        </a:lnTo>
                        <a:lnTo>
                          <a:pt x="72" y="28"/>
                        </a:lnTo>
                        <a:lnTo>
                          <a:pt x="40" y="50"/>
                        </a:lnTo>
                        <a:lnTo>
                          <a:pt x="12" y="68"/>
                        </a:lnTo>
                        <a:lnTo>
                          <a:pt x="0" y="92"/>
                        </a:lnTo>
                        <a:close/>
                      </a:path>
                    </a:pathLst>
                  </a:custGeom>
                  <a:solidFill>
                    <a:schemeClr val="folHlink"/>
                  </a:solidFill>
                  <a:ln w="3175"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09" name="Freeform 53"/>
                  <p:cNvSpPr>
                    <a:spLocks noChangeAspect="1"/>
                  </p:cNvSpPr>
                  <p:nvPr/>
                </p:nvSpPr>
                <p:spPr bwMode="auto">
                  <a:xfrm>
                    <a:off x="3030" y="2201"/>
                    <a:ext cx="468" cy="279"/>
                  </a:xfrm>
                  <a:custGeom>
                    <a:avLst/>
                    <a:gdLst/>
                    <a:ahLst/>
                    <a:cxnLst>
                      <a:cxn ang="0">
                        <a:pos x="168" y="278"/>
                      </a:cxn>
                      <a:cxn ang="0">
                        <a:pos x="468" y="136"/>
                      </a:cxn>
                      <a:cxn ang="0">
                        <a:pos x="442" y="118"/>
                      </a:cxn>
                      <a:cxn ang="0">
                        <a:pos x="392" y="92"/>
                      </a:cxn>
                      <a:cxn ang="0">
                        <a:pos x="350" y="76"/>
                      </a:cxn>
                      <a:cxn ang="0">
                        <a:pos x="306" y="60"/>
                      </a:cxn>
                      <a:cxn ang="0">
                        <a:pos x="266" y="48"/>
                      </a:cxn>
                      <a:cxn ang="0">
                        <a:pos x="228" y="34"/>
                      </a:cxn>
                      <a:cxn ang="0">
                        <a:pos x="152" y="20"/>
                      </a:cxn>
                      <a:cxn ang="0">
                        <a:pos x="92" y="10"/>
                      </a:cxn>
                      <a:cxn ang="0">
                        <a:pos x="48" y="6"/>
                      </a:cxn>
                      <a:cxn ang="0">
                        <a:pos x="0" y="0"/>
                      </a:cxn>
                      <a:cxn ang="0">
                        <a:pos x="0" y="132"/>
                      </a:cxn>
                      <a:cxn ang="0">
                        <a:pos x="58" y="144"/>
                      </a:cxn>
                      <a:cxn ang="0">
                        <a:pos x="94" y="158"/>
                      </a:cxn>
                      <a:cxn ang="0">
                        <a:pos x="128" y="176"/>
                      </a:cxn>
                      <a:cxn ang="0">
                        <a:pos x="152" y="192"/>
                      </a:cxn>
                      <a:cxn ang="0">
                        <a:pos x="174" y="212"/>
                      </a:cxn>
                      <a:cxn ang="0">
                        <a:pos x="180" y="226"/>
                      </a:cxn>
                      <a:cxn ang="0">
                        <a:pos x="180" y="238"/>
                      </a:cxn>
                      <a:cxn ang="0">
                        <a:pos x="178" y="258"/>
                      </a:cxn>
                      <a:cxn ang="0">
                        <a:pos x="168" y="278"/>
                      </a:cxn>
                    </a:cxnLst>
                    <a:rect l="0" t="0" r="r" b="b"/>
                    <a:pathLst>
                      <a:path w="468" h="278">
                        <a:moveTo>
                          <a:pt x="168" y="278"/>
                        </a:moveTo>
                        <a:lnTo>
                          <a:pt x="468" y="136"/>
                        </a:lnTo>
                        <a:lnTo>
                          <a:pt x="442" y="118"/>
                        </a:lnTo>
                        <a:lnTo>
                          <a:pt x="392" y="92"/>
                        </a:lnTo>
                        <a:lnTo>
                          <a:pt x="350" y="76"/>
                        </a:lnTo>
                        <a:lnTo>
                          <a:pt x="306" y="60"/>
                        </a:lnTo>
                        <a:lnTo>
                          <a:pt x="266" y="48"/>
                        </a:lnTo>
                        <a:lnTo>
                          <a:pt x="228" y="34"/>
                        </a:lnTo>
                        <a:lnTo>
                          <a:pt x="152" y="20"/>
                        </a:lnTo>
                        <a:lnTo>
                          <a:pt x="92" y="10"/>
                        </a:lnTo>
                        <a:lnTo>
                          <a:pt x="48" y="6"/>
                        </a:lnTo>
                        <a:lnTo>
                          <a:pt x="0" y="0"/>
                        </a:lnTo>
                        <a:lnTo>
                          <a:pt x="0" y="132"/>
                        </a:lnTo>
                        <a:lnTo>
                          <a:pt x="58" y="144"/>
                        </a:lnTo>
                        <a:lnTo>
                          <a:pt x="94" y="158"/>
                        </a:lnTo>
                        <a:lnTo>
                          <a:pt x="128" y="176"/>
                        </a:lnTo>
                        <a:lnTo>
                          <a:pt x="152" y="192"/>
                        </a:lnTo>
                        <a:lnTo>
                          <a:pt x="174" y="212"/>
                        </a:lnTo>
                        <a:lnTo>
                          <a:pt x="180" y="226"/>
                        </a:lnTo>
                        <a:lnTo>
                          <a:pt x="180" y="238"/>
                        </a:lnTo>
                        <a:lnTo>
                          <a:pt x="178" y="258"/>
                        </a:lnTo>
                        <a:lnTo>
                          <a:pt x="168" y="278"/>
                        </a:lnTo>
                        <a:close/>
                      </a:path>
                    </a:pathLst>
                  </a:custGeom>
                  <a:solidFill>
                    <a:schemeClr val="folHlink"/>
                  </a:solidFill>
                  <a:ln w="3175"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10" name="Freeform 54"/>
                  <p:cNvSpPr>
                    <a:spLocks noChangeAspect="1"/>
                  </p:cNvSpPr>
                  <p:nvPr/>
                </p:nvSpPr>
                <p:spPr bwMode="auto">
                  <a:xfrm flipH="1">
                    <a:off x="3197" y="2337"/>
                    <a:ext cx="299" cy="278"/>
                  </a:xfrm>
                  <a:custGeom>
                    <a:avLst/>
                    <a:gdLst/>
                    <a:ahLst/>
                    <a:cxnLst>
                      <a:cxn ang="0">
                        <a:pos x="300" y="276"/>
                      </a:cxn>
                      <a:cxn ang="0">
                        <a:pos x="0" y="210"/>
                      </a:cxn>
                      <a:cxn ang="0">
                        <a:pos x="0" y="0"/>
                      </a:cxn>
                      <a:cxn ang="0">
                        <a:pos x="300" y="142"/>
                      </a:cxn>
                      <a:cxn ang="0">
                        <a:pos x="300" y="276"/>
                      </a:cxn>
                    </a:cxnLst>
                    <a:rect l="0" t="0" r="r" b="b"/>
                    <a:pathLst>
                      <a:path w="300" h="276">
                        <a:moveTo>
                          <a:pt x="300" y="276"/>
                        </a:moveTo>
                        <a:lnTo>
                          <a:pt x="0" y="210"/>
                        </a:lnTo>
                        <a:lnTo>
                          <a:pt x="0" y="0"/>
                        </a:lnTo>
                        <a:lnTo>
                          <a:pt x="300" y="142"/>
                        </a:lnTo>
                        <a:lnTo>
                          <a:pt x="300" y="276"/>
                        </a:lnTo>
                        <a:close/>
                      </a:path>
                    </a:pathLst>
                  </a:custGeom>
                  <a:solidFill>
                    <a:schemeClr val="folHlink"/>
                  </a:solidFill>
                  <a:ln w="3175"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grpSp>
              <p:nvGrpSpPr>
                <p:cNvPr id="9" name="Group 55"/>
                <p:cNvGrpSpPr>
                  <a:grpSpLocks noChangeAspect="1"/>
                </p:cNvGrpSpPr>
                <p:nvPr/>
              </p:nvGrpSpPr>
              <p:grpSpPr bwMode="auto">
                <a:xfrm>
                  <a:off x="2966" y="3248"/>
                  <a:ext cx="458" cy="400"/>
                  <a:chOff x="3070" y="2486"/>
                  <a:chExt cx="458" cy="400"/>
                </a:xfrm>
              </p:grpSpPr>
              <p:sp>
                <p:nvSpPr>
                  <p:cNvPr id="633912" name="Freeform 56"/>
                  <p:cNvSpPr>
                    <a:spLocks noChangeAspect="1"/>
                  </p:cNvSpPr>
                  <p:nvPr/>
                </p:nvSpPr>
                <p:spPr bwMode="auto">
                  <a:xfrm>
                    <a:off x="3069" y="2486"/>
                    <a:ext cx="459" cy="190"/>
                  </a:xfrm>
                  <a:custGeom>
                    <a:avLst/>
                    <a:gdLst/>
                    <a:ahLst/>
                    <a:cxnLst>
                      <a:cxn ang="0">
                        <a:pos x="96" y="20"/>
                      </a:cxn>
                      <a:cxn ang="0">
                        <a:pos x="62" y="38"/>
                      </a:cxn>
                      <a:cxn ang="0">
                        <a:pos x="36" y="48"/>
                      </a:cxn>
                      <a:cxn ang="0">
                        <a:pos x="0" y="58"/>
                      </a:cxn>
                      <a:cxn ang="0">
                        <a:pos x="46" y="190"/>
                      </a:cxn>
                      <a:cxn ang="0">
                        <a:pos x="110" y="182"/>
                      </a:cxn>
                      <a:cxn ang="0">
                        <a:pos x="170" y="172"/>
                      </a:cxn>
                      <a:cxn ang="0">
                        <a:pos x="204" y="162"/>
                      </a:cxn>
                      <a:cxn ang="0">
                        <a:pos x="238" y="150"/>
                      </a:cxn>
                      <a:cxn ang="0">
                        <a:pos x="276" y="138"/>
                      </a:cxn>
                      <a:cxn ang="0">
                        <a:pos x="318" y="126"/>
                      </a:cxn>
                      <a:cxn ang="0">
                        <a:pos x="360" y="108"/>
                      </a:cxn>
                      <a:cxn ang="0">
                        <a:pos x="386" y="94"/>
                      </a:cxn>
                      <a:cxn ang="0">
                        <a:pos x="418" y="74"/>
                      </a:cxn>
                      <a:cxn ang="0">
                        <a:pos x="436" y="54"/>
                      </a:cxn>
                      <a:cxn ang="0">
                        <a:pos x="458" y="36"/>
                      </a:cxn>
                      <a:cxn ang="0">
                        <a:pos x="118" y="0"/>
                      </a:cxn>
                      <a:cxn ang="0">
                        <a:pos x="96" y="20"/>
                      </a:cxn>
                    </a:cxnLst>
                    <a:rect l="0" t="0" r="r" b="b"/>
                    <a:pathLst>
                      <a:path w="458" h="190">
                        <a:moveTo>
                          <a:pt x="96" y="20"/>
                        </a:moveTo>
                        <a:lnTo>
                          <a:pt x="62" y="38"/>
                        </a:lnTo>
                        <a:lnTo>
                          <a:pt x="36" y="48"/>
                        </a:lnTo>
                        <a:lnTo>
                          <a:pt x="0" y="58"/>
                        </a:lnTo>
                        <a:lnTo>
                          <a:pt x="46" y="190"/>
                        </a:lnTo>
                        <a:lnTo>
                          <a:pt x="110" y="182"/>
                        </a:lnTo>
                        <a:lnTo>
                          <a:pt x="170" y="172"/>
                        </a:lnTo>
                        <a:lnTo>
                          <a:pt x="204" y="162"/>
                        </a:lnTo>
                        <a:lnTo>
                          <a:pt x="238" y="150"/>
                        </a:lnTo>
                        <a:lnTo>
                          <a:pt x="276" y="138"/>
                        </a:lnTo>
                        <a:lnTo>
                          <a:pt x="318" y="126"/>
                        </a:lnTo>
                        <a:lnTo>
                          <a:pt x="360" y="108"/>
                        </a:lnTo>
                        <a:lnTo>
                          <a:pt x="386" y="94"/>
                        </a:lnTo>
                        <a:lnTo>
                          <a:pt x="418" y="74"/>
                        </a:lnTo>
                        <a:lnTo>
                          <a:pt x="436" y="54"/>
                        </a:lnTo>
                        <a:lnTo>
                          <a:pt x="458" y="36"/>
                        </a:lnTo>
                        <a:lnTo>
                          <a:pt x="118" y="0"/>
                        </a:lnTo>
                        <a:lnTo>
                          <a:pt x="96" y="20"/>
                        </a:lnTo>
                        <a:close/>
                      </a:path>
                    </a:pathLst>
                  </a:custGeom>
                  <a:solidFill>
                    <a:srgbClr val="F8F8F8"/>
                  </a:solidFill>
                  <a:ln w="3175"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13" name="Freeform 57"/>
                  <p:cNvSpPr>
                    <a:spLocks noChangeAspect="1"/>
                  </p:cNvSpPr>
                  <p:nvPr/>
                </p:nvSpPr>
                <p:spPr bwMode="auto">
                  <a:xfrm>
                    <a:off x="3117" y="2522"/>
                    <a:ext cx="409" cy="364"/>
                  </a:xfrm>
                  <a:custGeom>
                    <a:avLst/>
                    <a:gdLst/>
                    <a:ahLst/>
                    <a:cxnLst>
                      <a:cxn ang="0">
                        <a:pos x="408" y="0"/>
                      </a:cxn>
                      <a:cxn ang="0">
                        <a:pos x="408" y="206"/>
                      </a:cxn>
                      <a:cxn ang="0">
                        <a:pos x="390" y="228"/>
                      </a:cxn>
                      <a:cxn ang="0">
                        <a:pos x="356" y="252"/>
                      </a:cxn>
                      <a:cxn ang="0">
                        <a:pos x="322" y="272"/>
                      </a:cxn>
                      <a:cxn ang="0">
                        <a:pos x="280" y="294"/>
                      </a:cxn>
                      <a:cxn ang="0">
                        <a:pos x="234" y="310"/>
                      </a:cxn>
                      <a:cxn ang="0">
                        <a:pos x="186" y="326"/>
                      </a:cxn>
                      <a:cxn ang="0">
                        <a:pos x="120" y="342"/>
                      </a:cxn>
                      <a:cxn ang="0">
                        <a:pos x="68" y="354"/>
                      </a:cxn>
                      <a:cxn ang="0">
                        <a:pos x="0" y="364"/>
                      </a:cxn>
                      <a:cxn ang="0">
                        <a:pos x="0" y="156"/>
                      </a:cxn>
                      <a:cxn ang="0">
                        <a:pos x="40" y="148"/>
                      </a:cxn>
                      <a:cxn ang="0">
                        <a:pos x="78" y="142"/>
                      </a:cxn>
                      <a:cxn ang="0">
                        <a:pos x="150" y="126"/>
                      </a:cxn>
                      <a:cxn ang="0">
                        <a:pos x="188" y="114"/>
                      </a:cxn>
                      <a:cxn ang="0">
                        <a:pos x="232" y="100"/>
                      </a:cxn>
                      <a:cxn ang="0">
                        <a:pos x="290" y="80"/>
                      </a:cxn>
                      <a:cxn ang="0">
                        <a:pos x="336" y="56"/>
                      </a:cxn>
                      <a:cxn ang="0">
                        <a:pos x="376" y="30"/>
                      </a:cxn>
                      <a:cxn ang="0">
                        <a:pos x="408" y="0"/>
                      </a:cxn>
                    </a:cxnLst>
                    <a:rect l="0" t="0" r="r" b="b"/>
                    <a:pathLst>
                      <a:path w="408" h="364">
                        <a:moveTo>
                          <a:pt x="408" y="0"/>
                        </a:moveTo>
                        <a:lnTo>
                          <a:pt x="408" y="206"/>
                        </a:lnTo>
                        <a:lnTo>
                          <a:pt x="390" y="228"/>
                        </a:lnTo>
                        <a:lnTo>
                          <a:pt x="356" y="252"/>
                        </a:lnTo>
                        <a:lnTo>
                          <a:pt x="322" y="272"/>
                        </a:lnTo>
                        <a:lnTo>
                          <a:pt x="280" y="294"/>
                        </a:lnTo>
                        <a:lnTo>
                          <a:pt x="234" y="310"/>
                        </a:lnTo>
                        <a:lnTo>
                          <a:pt x="186" y="326"/>
                        </a:lnTo>
                        <a:lnTo>
                          <a:pt x="120" y="342"/>
                        </a:lnTo>
                        <a:lnTo>
                          <a:pt x="68" y="354"/>
                        </a:lnTo>
                        <a:lnTo>
                          <a:pt x="0" y="364"/>
                        </a:lnTo>
                        <a:lnTo>
                          <a:pt x="0" y="156"/>
                        </a:lnTo>
                        <a:lnTo>
                          <a:pt x="40" y="148"/>
                        </a:lnTo>
                        <a:lnTo>
                          <a:pt x="78" y="142"/>
                        </a:lnTo>
                        <a:lnTo>
                          <a:pt x="150" y="126"/>
                        </a:lnTo>
                        <a:lnTo>
                          <a:pt x="188" y="114"/>
                        </a:lnTo>
                        <a:lnTo>
                          <a:pt x="232" y="100"/>
                        </a:lnTo>
                        <a:lnTo>
                          <a:pt x="290" y="80"/>
                        </a:lnTo>
                        <a:lnTo>
                          <a:pt x="336" y="56"/>
                        </a:lnTo>
                        <a:lnTo>
                          <a:pt x="376" y="30"/>
                        </a:lnTo>
                        <a:lnTo>
                          <a:pt x="408" y="0"/>
                        </a:lnTo>
                        <a:close/>
                      </a:path>
                    </a:pathLst>
                  </a:custGeom>
                  <a:solidFill>
                    <a:srgbClr val="F8F8F8"/>
                  </a:solidFill>
                  <a:ln w="3175"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14" name="Freeform 58"/>
                  <p:cNvSpPr>
                    <a:spLocks noChangeAspect="1"/>
                  </p:cNvSpPr>
                  <p:nvPr/>
                </p:nvSpPr>
                <p:spPr bwMode="auto">
                  <a:xfrm>
                    <a:off x="3069" y="2544"/>
                    <a:ext cx="48" cy="333"/>
                  </a:xfrm>
                  <a:custGeom>
                    <a:avLst/>
                    <a:gdLst/>
                    <a:ahLst/>
                    <a:cxnLst>
                      <a:cxn ang="0">
                        <a:pos x="48" y="136"/>
                      </a:cxn>
                      <a:cxn ang="0">
                        <a:pos x="48" y="334"/>
                      </a:cxn>
                      <a:cxn ang="0">
                        <a:pos x="0" y="214"/>
                      </a:cxn>
                      <a:cxn ang="0">
                        <a:pos x="0" y="0"/>
                      </a:cxn>
                      <a:cxn ang="0">
                        <a:pos x="48" y="136"/>
                      </a:cxn>
                    </a:cxnLst>
                    <a:rect l="0" t="0" r="r" b="b"/>
                    <a:pathLst>
                      <a:path w="48" h="334">
                        <a:moveTo>
                          <a:pt x="48" y="136"/>
                        </a:moveTo>
                        <a:lnTo>
                          <a:pt x="48" y="334"/>
                        </a:lnTo>
                        <a:lnTo>
                          <a:pt x="0" y="214"/>
                        </a:lnTo>
                        <a:lnTo>
                          <a:pt x="0" y="0"/>
                        </a:lnTo>
                        <a:lnTo>
                          <a:pt x="48" y="136"/>
                        </a:lnTo>
                        <a:close/>
                      </a:path>
                    </a:pathLst>
                  </a:custGeom>
                  <a:solidFill>
                    <a:srgbClr val="F8F8F8"/>
                  </a:solidFill>
                  <a:ln w="3175"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grpSp>
              <p:nvGrpSpPr>
                <p:cNvPr id="10" name="Group 59"/>
                <p:cNvGrpSpPr>
                  <a:grpSpLocks noChangeAspect="1"/>
                </p:cNvGrpSpPr>
                <p:nvPr/>
              </p:nvGrpSpPr>
              <p:grpSpPr bwMode="auto">
                <a:xfrm>
                  <a:off x="2090" y="3246"/>
                  <a:ext cx="458" cy="400"/>
                  <a:chOff x="2194" y="2484"/>
                  <a:chExt cx="458" cy="400"/>
                </a:xfrm>
              </p:grpSpPr>
              <p:sp>
                <p:nvSpPr>
                  <p:cNvPr id="633916" name="Freeform 60"/>
                  <p:cNvSpPr>
                    <a:spLocks noChangeAspect="1"/>
                  </p:cNvSpPr>
                  <p:nvPr/>
                </p:nvSpPr>
                <p:spPr bwMode="auto">
                  <a:xfrm>
                    <a:off x="2194" y="2485"/>
                    <a:ext cx="457" cy="190"/>
                  </a:xfrm>
                  <a:custGeom>
                    <a:avLst/>
                    <a:gdLst/>
                    <a:ahLst/>
                    <a:cxnLst>
                      <a:cxn ang="0">
                        <a:pos x="362" y="20"/>
                      </a:cxn>
                      <a:cxn ang="0">
                        <a:pos x="396" y="38"/>
                      </a:cxn>
                      <a:cxn ang="0">
                        <a:pos x="422" y="48"/>
                      </a:cxn>
                      <a:cxn ang="0">
                        <a:pos x="458" y="58"/>
                      </a:cxn>
                      <a:cxn ang="0">
                        <a:pos x="412" y="190"/>
                      </a:cxn>
                      <a:cxn ang="0">
                        <a:pos x="348" y="182"/>
                      </a:cxn>
                      <a:cxn ang="0">
                        <a:pos x="288" y="172"/>
                      </a:cxn>
                      <a:cxn ang="0">
                        <a:pos x="254" y="162"/>
                      </a:cxn>
                      <a:cxn ang="0">
                        <a:pos x="220" y="150"/>
                      </a:cxn>
                      <a:cxn ang="0">
                        <a:pos x="182" y="138"/>
                      </a:cxn>
                      <a:cxn ang="0">
                        <a:pos x="140" y="126"/>
                      </a:cxn>
                      <a:cxn ang="0">
                        <a:pos x="102" y="106"/>
                      </a:cxn>
                      <a:cxn ang="0">
                        <a:pos x="76" y="92"/>
                      </a:cxn>
                      <a:cxn ang="0">
                        <a:pos x="44" y="72"/>
                      </a:cxn>
                      <a:cxn ang="0">
                        <a:pos x="22" y="54"/>
                      </a:cxn>
                      <a:cxn ang="0">
                        <a:pos x="0" y="36"/>
                      </a:cxn>
                      <a:cxn ang="0">
                        <a:pos x="340" y="0"/>
                      </a:cxn>
                      <a:cxn ang="0">
                        <a:pos x="362" y="20"/>
                      </a:cxn>
                    </a:cxnLst>
                    <a:rect l="0" t="0" r="r" b="b"/>
                    <a:pathLst>
                      <a:path w="458" h="190">
                        <a:moveTo>
                          <a:pt x="362" y="20"/>
                        </a:moveTo>
                        <a:lnTo>
                          <a:pt x="396" y="38"/>
                        </a:lnTo>
                        <a:lnTo>
                          <a:pt x="422" y="48"/>
                        </a:lnTo>
                        <a:lnTo>
                          <a:pt x="458" y="58"/>
                        </a:lnTo>
                        <a:lnTo>
                          <a:pt x="412" y="190"/>
                        </a:lnTo>
                        <a:lnTo>
                          <a:pt x="348" y="182"/>
                        </a:lnTo>
                        <a:lnTo>
                          <a:pt x="288" y="172"/>
                        </a:lnTo>
                        <a:lnTo>
                          <a:pt x="254" y="162"/>
                        </a:lnTo>
                        <a:lnTo>
                          <a:pt x="220" y="150"/>
                        </a:lnTo>
                        <a:lnTo>
                          <a:pt x="182" y="138"/>
                        </a:lnTo>
                        <a:lnTo>
                          <a:pt x="140" y="126"/>
                        </a:lnTo>
                        <a:lnTo>
                          <a:pt x="102" y="106"/>
                        </a:lnTo>
                        <a:lnTo>
                          <a:pt x="76" y="92"/>
                        </a:lnTo>
                        <a:lnTo>
                          <a:pt x="44" y="72"/>
                        </a:lnTo>
                        <a:lnTo>
                          <a:pt x="22" y="54"/>
                        </a:lnTo>
                        <a:lnTo>
                          <a:pt x="0" y="36"/>
                        </a:lnTo>
                        <a:lnTo>
                          <a:pt x="340" y="0"/>
                        </a:lnTo>
                        <a:lnTo>
                          <a:pt x="362" y="20"/>
                        </a:lnTo>
                        <a:close/>
                      </a:path>
                    </a:pathLst>
                  </a:custGeom>
                  <a:solidFill>
                    <a:schemeClr val="folHlink"/>
                  </a:solidFill>
                  <a:ln w="3175"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17" name="Freeform 61"/>
                  <p:cNvSpPr>
                    <a:spLocks noChangeAspect="1"/>
                  </p:cNvSpPr>
                  <p:nvPr/>
                </p:nvSpPr>
                <p:spPr bwMode="auto">
                  <a:xfrm>
                    <a:off x="2196" y="2517"/>
                    <a:ext cx="407" cy="368"/>
                  </a:xfrm>
                  <a:custGeom>
                    <a:avLst/>
                    <a:gdLst/>
                    <a:ahLst/>
                    <a:cxnLst>
                      <a:cxn ang="0">
                        <a:pos x="0" y="0"/>
                      </a:cxn>
                      <a:cxn ang="0">
                        <a:pos x="0" y="210"/>
                      </a:cxn>
                      <a:cxn ang="0">
                        <a:pos x="32" y="242"/>
                      </a:cxn>
                      <a:cxn ang="0">
                        <a:pos x="56" y="260"/>
                      </a:cxn>
                      <a:cxn ang="0">
                        <a:pos x="86" y="276"/>
                      </a:cxn>
                      <a:cxn ang="0">
                        <a:pos x="128" y="298"/>
                      </a:cxn>
                      <a:cxn ang="0">
                        <a:pos x="174" y="314"/>
                      </a:cxn>
                      <a:cxn ang="0">
                        <a:pos x="222" y="330"/>
                      </a:cxn>
                      <a:cxn ang="0">
                        <a:pos x="260" y="342"/>
                      </a:cxn>
                      <a:cxn ang="0">
                        <a:pos x="296" y="350"/>
                      </a:cxn>
                      <a:cxn ang="0">
                        <a:pos x="344" y="360"/>
                      </a:cxn>
                      <a:cxn ang="0">
                        <a:pos x="408" y="368"/>
                      </a:cxn>
                      <a:cxn ang="0">
                        <a:pos x="408" y="160"/>
                      </a:cxn>
                      <a:cxn ang="0">
                        <a:pos x="384" y="156"/>
                      </a:cxn>
                      <a:cxn ang="0">
                        <a:pos x="352" y="152"/>
                      </a:cxn>
                      <a:cxn ang="0">
                        <a:pos x="322" y="146"/>
                      </a:cxn>
                      <a:cxn ang="0">
                        <a:pos x="258" y="130"/>
                      </a:cxn>
                      <a:cxn ang="0">
                        <a:pos x="220" y="118"/>
                      </a:cxn>
                      <a:cxn ang="0">
                        <a:pos x="176" y="104"/>
                      </a:cxn>
                      <a:cxn ang="0">
                        <a:pos x="124" y="86"/>
                      </a:cxn>
                      <a:cxn ang="0">
                        <a:pos x="90" y="70"/>
                      </a:cxn>
                      <a:cxn ang="0">
                        <a:pos x="62" y="54"/>
                      </a:cxn>
                      <a:cxn ang="0">
                        <a:pos x="32" y="32"/>
                      </a:cxn>
                      <a:cxn ang="0">
                        <a:pos x="0" y="0"/>
                      </a:cxn>
                    </a:cxnLst>
                    <a:rect l="0" t="0" r="r" b="b"/>
                    <a:pathLst>
                      <a:path w="408" h="368">
                        <a:moveTo>
                          <a:pt x="0" y="0"/>
                        </a:moveTo>
                        <a:lnTo>
                          <a:pt x="0" y="210"/>
                        </a:lnTo>
                        <a:lnTo>
                          <a:pt x="32" y="242"/>
                        </a:lnTo>
                        <a:lnTo>
                          <a:pt x="56" y="260"/>
                        </a:lnTo>
                        <a:lnTo>
                          <a:pt x="86" y="276"/>
                        </a:lnTo>
                        <a:lnTo>
                          <a:pt x="128" y="298"/>
                        </a:lnTo>
                        <a:lnTo>
                          <a:pt x="174" y="314"/>
                        </a:lnTo>
                        <a:lnTo>
                          <a:pt x="222" y="330"/>
                        </a:lnTo>
                        <a:lnTo>
                          <a:pt x="260" y="342"/>
                        </a:lnTo>
                        <a:lnTo>
                          <a:pt x="296" y="350"/>
                        </a:lnTo>
                        <a:lnTo>
                          <a:pt x="344" y="360"/>
                        </a:lnTo>
                        <a:lnTo>
                          <a:pt x="408" y="368"/>
                        </a:lnTo>
                        <a:lnTo>
                          <a:pt x="408" y="160"/>
                        </a:lnTo>
                        <a:lnTo>
                          <a:pt x="384" y="156"/>
                        </a:lnTo>
                        <a:lnTo>
                          <a:pt x="352" y="152"/>
                        </a:lnTo>
                        <a:lnTo>
                          <a:pt x="322" y="146"/>
                        </a:lnTo>
                        <a:lnTo>
                          <a:pt x="258" y="130"/>
                        </a:lnTo>
                        <a:lnTo>
                          <a:pt x="220" y="118"/>
                        </a:lnTo>
                        <a:lnTo>
                          <a:pt x="176" y="104"/>
                        </a:lnTo>
                        <a:lnTo>
                          <a:pt x="124" y="86"/>
                        </a:lnTo>
                        <a:lnTo>
                          <a:pt x="90" y="70"/>
                        </a:lnTo>
                        <a:lnTo>
                          <a:pt x="62" y="54"/>
                        </a:lnTo>
                        <a:lnTo>
                          <a:pt x="32" y="32"/>
                        </a:lnTo>
                        <a:lnTo>
                          <a:pt x="0" y="0"/>
                        </a:lnTo>
                        <a:close/>
                      </a:path>
                    </a:pathLst>
                  </a:custGeom>
                  <a:solidFill>
                    <a:schemeClr val="folHlink"/>
                  </a:solidFill>
                  <a:ln w="3175"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18" name="Freeform 62"/>
                  <p:cNvSpPr>
                    <a:spLocks noChangeAspect="1"/>
                  </p:cNvSpPr>
                  <p:nvPr/>
                </p:nvSpPr>
                <p:spPr bwMode="auto">
                  <a:xfrm flipH="1">
                    <a:off x="2604" y="2543"/>
                    <a:ext cx="48" cy="333"/>
                  </a:xfrm>
                  <a:custGeom>
                    <a:avLst/>
                    <a:gdLst/>
                    <a:ahLst/>
                    <a:cxnLst>
                      <a:cxn ang="0">
                        <a:pos x="48" y="136"/>
                      </a:cxn>
                      <a:cxn ang="0">
                        <a:pos x="48" y="334"/>
                      </a:cxn>
                      <a:cxn ang="0">
                        <a:pos x="0" y="214"/>
                      </a:cxn>
                      <a:cxn ang="0">
                        <a:pos x="0" y="0"/>
                      </a:cxn>
                      <a:cxn ang="0">
                        <a:pos x="48" y="136"/>
                      </a:cxn>
                    </a:cxnLst>
                    <a:rect l="0" t="0" r="r" b="b"/>
                    <a:pathLst>
                      <a:path w="48" h="334">
                        <a:moveTo>
                          <a:pt x="48" y="136"/>
                        </a:moveTo>
                        <a:lnTo>
                          <a:pt x="48" y="334"/>
                        </a:lnTo>
                        <a:lnTo>
                          <a:pt x="0" y="214"/>
                        </a:lnTo>
                        <a:lnTo>
                          <a:pt x="0" y="0"/>
                        </a:lnTo>
                        <a:lnTo>
                          <a:pt x="48" y="136"/>
                        </a:lnTo>
                        <a:close/>
                      </a:path>
                    </a:pathLst>
                  </a:custGeom>
                  <a:solidFill>
                    <a:schemeClr val="folHlink"/>
                  </a:solidFill>
                  <a:ln w="3175"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sp>
              <p:nvSpPr>
                <p:cNvPr id="633919" name="AutoShape 63"/>
                <p:cNvSpPr>
                  <a:spLocks noChangeAspect="1" noChangeArrowheads="1"/>
                </p:cNvSpPr>
                <p:nvPr/>
              </p:nvSpPr>
              <p:spPr bwMode="auto">
                <a:xfrm>
                  <a:off x="2062" y="2955"/>
                  <a:ext cx="1394" cy="501"/>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alpha val="50000"/>
                  </a:srgbClr>
                </a:solidFill>
                <a:ln w="317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20" name="Freeform 64"/>
                <p:cNvSpPr>
                  <a:spLocks noChangeAspect="1"/>
                </p:cNvSpPr>
                <p:nvPr/>
              </p:nvSpPr>
              <p:spPr bwMode="auto">
                <a:xfrm>
                  <a:off x="2064" y="2956"/>
                  <a:ext cx="1390" cy="710"/>
                </a:xfrm>
                <a:custGeom>
                  <a:avLst/>
                  <a:gdLst/>
                  <a:ahLst/>
                  <a:cxnLst>
                    <a:cxn ang="0">
                      <a:pos x="700" y="0"/>
                    </a:cxn>
                    <a:cxn ang="0">
                      <a:pos x="606" y="2"/>
                    </a:cxn>
                    <a:cxn ang="0">
                      <a:pos x="486" y="14"/>
                    </a:cxn>
                    <a:cxn ang="0">
                      <a:pos x="426" y="20"/>
                    </a:cxn>
                    <a:cxn ang="0">
                      <a:pos x="358" y="32"/>
                    </a:cxn>
                    <a:cxn ang="0">
                      <a:pos x="306" y="42"/>
                    </a:cxn>
                    <a:cxn ang="0">
                      <a:pos x="256" y="56"/>
                    </a:cxn>
                    <a:cxn ang="0">
                      <a:pos x="170" y="86"/>
                    </a:cxn>
                    <a:cxn ang="0">
                      <a:pos x="106" y="116"/>
                    </a:cxn>
                    <a:cxn ang="0">
                      <a:pos x="66" y="140"/>
                    </a:cxn>
                    <a:cxn ang="0">
                      <a:pos x="24" y="184"/>
                    </a:cxn>
                    <a:cxn ang="0">
                      <a:pos x="10" y="208"/>
                    </a:cxn>
                    <a:cxn ang="0">
                      <a:pos x="0" y="238"/>
                    </a:cxn>
                    <a:cxn ang="0">
                      <a:pos x="0" y="462"/>
                    </a:cxn>
                    <a:cxn ang="0">
                      <a:pos x="4" y="484"/>
                    </a:cxn>
                    <a:cxn ang="0">
                      <a:pos x="14" y="506"/>
                    </a:cxn>
                    <a:cxn ang="0">
                      <a:pos x="24" y="526"/>
                    </a:cxn>
                    <a:cxn ang="0">
                      <a:pos x="46" y="556"/>
                    </a:cxn>
                    <a:cxn ang="0">
                      <a:pos x="74" y="576"/>
                    </a:cxn>
                    <a:cxn ang="0">
                      <a:pos x="108" y="596"/>
                    </a:cxn>
                    <a:cxn ang="0">
                      <a:pos x="150" y="618"/>
                    </a:cxn>
                    <a:cxn ang="0">
                      <a:pos x="206" y="638"/>
                    </a:cxn>
                    <a:cxn ang="0">
                      <a:pos x="260" y="656"/>
                    </a:cxn>
                    <a:cxn ang="0">
                      <a:pos x="334" y="674"/>
                    </a:cxn>
                    <a:cxn ang="0">
                      <a:pos x="414" y="690"/>
                    </a:cxn>
                    <a:cxn ang="0">
                      <a:pos x="538" y="706"/>
                    </a:cxn>
                    <a:cxn ang="0">
                      <a:pos x="586" y="706"/>
                    </a:cxn>
                    <a:cxn ang="0">
                      <a:pos x="668" y="710"/>
                    </a:cxn>
                    <a:cxn ang="0">
                      <a:pos x="824" y="706"/>
                    </a:cxn>
                    <a:cxn ang="0">
                      <a:pos x="972" y="690"/>
                    </a:cxn>
                    <a:cxn ang="0">
                      <a:pos x="1038" y="678"/>
                    </a:cxn>
                    <a:cxn ang="0">
                      <a:pos x="1136" y="654"/>
                    </a:cxn>
                    <a:cxn ang="0">
                      <a:pos x="1184" y="638"/>
                    </a:cxn>
                    <a:cxn ang="0">
                      <a:pos x="1240" y="618"/>
                    </a:cxn>
                    <a:cxn ang="0">
                      <a:pos x="1302" y="584"/>
                    </a:cxn>
                    <a:cxn ang="0">
                      <a:pos x="1342" y="556"/>
                    </a:cxn>
                    <a:cxn ang="0">
                      <a:pos x="1360" y="530"/>
                    </a:cxn>
                    <a:cxn ang="0">
                      <a:pos x="1384" y="492"/>
                    </a:cxn>
                    <a:cxn ang="0">
                      <a:pos x="1390" y="448"/>
                    </a:cxn>
                    <a:cxn ang="0">
                      <a:pos x="1390" y="250"/>
                    </a:cxn>
                    <a:cxn ang="0">
                      <a:pos x="1386" y="214"/>
                    </a:cxn>
                    <a:cxn ang="0">
                      <a:pos x="1358" y="174"/>
                    </a:cxn>
                    <a:cxn ang="0">
                      <a:pos x="1326" y="140"/>
                    </a:cxn>
                    <a:cxn ang="0">
                      <a:pos x="1260" y="102"/>
                    </a:cxn>
                    <a:cxn ang="0">
                      <a:pos x="1174" y="68"/>
                    </a:cxn>
                    <a:cxn ang="0">
                      <a:pos x="1082" y="40"/>
                    </a:cxn>
                    <a:cxn ang="0">
                      <a:pos x="1004" y="26"/>
                    </a:cxn>
                    <a:cxn ang="0">
                      <a:pos x="918" y="14"/>
                    </a:cxn>
                    <a:cxn ang="0">
                      <a:pos x="796" y="2"/>
                    </a:cxn>
                    <a:cxn ang="0">
                      <a:pos x="716" y="0"/>
                    </a:cxn>
                  </a:cxnLst>
                  <a:rect l="0" t="0" r="r" b="b"/>
                  <a:pathLst>
                    <a:path w="1390" h="710">
                      <a:moveTo>
                        <a:pt x="700" y="0"/>
                      </a:moveTo>
                      <a:lnTo>
                        <a:pt x="606" y="2"/>
                      </a:lnTo>
                      <a:lnTo>
                        <a:pt x="486" y="14"/>
                      </a:lnTo>
                      <a:lnTo>
                        <a:pt x="426" y="20"/>
                      </a:lnTo>
                      <a:lnTo>
                        <a:pt x="358" y="32"/>
                      </a:lnTo>
                      <a:lnTo>
                        <a:pt x="306" y="42"/>
                      </a:lnTo>
                      <a:lnTo>
                        <a:pt x="256" y="56"/>
                      </a:lnTo>
                      <a:lnTo>
                        <a:pt x="170" y="86"/>
                      </a:lnTo>
                      <a:lnTo>
                        <a:pt x="106" y="116"/>
                      </a:lnTo>
                      <a:lnTo>
                        <a:pt x="66" y="140"/>
                      </a:lnTo>
                      <a:lnTo>
                        <a:pt x="24" y="184"/>
                      </a:lnTo>
                      <a:lnTo>
                        <a:pt x="10" y="208"/>
                      </a:lnTo>
                      <a:lnTo>
                        <a:pt x="0" y="238"/>
                      </a:lnTo>
                      <a:lnTo>
                        <a:pt x="0" y="462"/>
                      </a:lnTo>
                      <a:lnTo>
                        <a:pt x="4" y="484"/>
                      </a:lnTo>
                      <a:lnTo>
                        <a:pt x="14" y="506"/>
                      </a:lnTo>
                      <a:lnTo>
                        <a:pt x="24" y="526"/>
                      </a:lnTo>
                      <a:lnTo>
                        <a:pt x="46" y="556"/>
                      </a:lnTo>
                      <a:lnTo>
                        <a:pt x="74" y="576"/>
                      </a:lnTo>
                      <a:lnTo>
                        <a:pt x="108" y="596"/>
                      </a:lnTo>
                      <a:lnTo>
                        <a:pt x="150" y="618"/>
                      </a:lnTo>
                      <a:lnTo>
                        <a:pt x="206" y="638"/>
                      </a:lnTo>
                      <a:lnTo>
                        <a:pt x="260" y="656"/>
                      </a:lnTo>
                      <a:lnTo>
                        <a:pt x="334" y="674"/>
                      </a:lnTo>
                      <a:lnTo>
                        <a:pt x="414" y="690"/>
                      </a:lnTo>
                      <a:lnTo>
                        <a:pt x="538" y="706"/>
                      </a:lnTo>
                      <a:lnTo>
                        <a:pt x="586" y="706"/>
                      </a:lnTo>
                      <a:lnTo>
                        <a:pt x="668" y="710"/>
                      </a:lnTo>
                      <a:lnTo>
                        <a:pt x="824" y="706"/>
                      </a:lnTo>
                      <a:lnTo>
                        <a:pt x="972" y="690"/>
                      </a:lnTo>
                      <a:lnTo>
                        <a:pt x="1038" y="678"/>
                      </a:lnTo>
                      <a:lnTo>
                        <a:pt x="1136" y="654"/>
                      </a:lnTo>
                      <a:lnTo>
                        <a:pt x="1184" y="638"/>
                      </a:lnTo>
                      <a:lnTo>
                        <a:pt x="1240" y="618"/>
                      </a:lnTo>
                      <a:lnTo>
                        <a:pt x="1302" y="584"/>
                      </a:lnTo>
                      <a:lnTo>
                        <a:pt x="1342" y="556"/>
                      </a:lnTo>
                      <a:lnTo>
                        <a:pt x="1360" y="530"/>
                      </a:lnTo>
                      <a:lnTo>
                        <a:pt x="1384" y="492"/>
                      </a:lnTo>
                      <a:lnTo>
                        <a:pt x="1390" y="448"/>
                      </a:lnTo>
                      <a:lnTo>
                        <a:pt x="1390" y="250"/>
                      </a:lnTo>
                      <a:lnTo>
                        <a:pt x="1386" y="214"/>
                      </a:lnTo>
                      <a:lnTo>
                        <a:pt x="1358" y="174"/>
                      </a:lnTo>
                      <a:lnTo>
                        <a:pt x="1326" y="140"/>
                      </a:lnTo>
                      <a:lnTo>
                        <a:pt x="1260" y="102"/>
                      </a:lnTo>
                      <a:lnTo>
                        <a:pt x="1174" y="68"/>
                      </a:lnTo>
                      <a:lnTo>
                        <a:pt x="1082" y="40"/>
                      </a:lnTo>
                      <a:lnTo>
                        <a:pt x="1004" y="26"/>
                      </a:lnTo>
                      <a:lnTo>
                        <a:pt x="918" y="14"/>
                      </a:lnTo>
                      <a:lnTo>
                        <a:pt x="796" y="2"/>
                      </a:lnTo>
                      <a:lnTo>
                        <a:pt x="716" y="0"/>
                      </a:lnTo>
                    </a:path>
                  </a:pathLst>
                </a:custGeom>
                <a:solidFill>
                  <a:srgbClr val="EAEAEA">
                    <a:alpha val="50000"/>
                  </a:srgbClr>
                </a:solidFill>
                <a:ln w="3175"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21" name="Freeform 65"/>
                <p:cNvSpPr>
                  <a:spLocks noChangeAspect="1"/>
                </p:cNvSpPr>
                <p:nvPr/>
              </p:nvSpPr>
              <p:spPr bwMode="auto">
                <a:xfrm>
                  <a:off x="1798" y="3136"/>
                  <a:ext cx="1914" cy="407"/>
                </a:xfrm>
                <a:custGeom>
                  <a:avLst/>
                  <a:gdLst/>
                  <a:ahLst/>
                  <a:cxnLst>
                    <a:cxn ang="0">
                      <a:pos x="292" y="0"/>
                    </a:cxn>
                    <a:cxn ang="0">
                      <a:pos x="176" y="30"/>
                    </a:cxn>
                    <a:cxn ang="0">
                      <a:pos x="74" y="74"/>
                    </a:cxn>
                    <a:cxn ang="0">
                      <a:pos x="6" y="132"/>
                    </a:cxn>
                    <a:cxn ang="0">
                      <a:pos x="0" y="182"/>
                    </a:cxn>
                    <a:cxn ang="0">
                      <a:pos x="40" y="228"/>
                    </a:cxn>
                    <a:cxn ang="0">
                      <a:pos x="74" y="254"/>
                    </a:cxn>
                    <a:cxn ang="0">
                      <a:pos x="118" y="274"/>
                    </a:cxn>
                    <a:cxn ang="0">
                      <a:pos x="176" y="296"/>
                    </a:cxn>
                    <a:cxn ang="0">
                      <a:pos x="278" y="328"/>
                    </a:cxn>
                    <a:cxn ang="0">
                      <a:pos x="408" y="354"/>
                    </a:cxn>
                    <a:cxn ang="0">
                      <a:pos x="674" y="386"/>
                    </a:cxn>
                    <a:cxn ang="0">
                      <a:pos x="918" y="392"/>
                    </a:cxn>
                    <a:cxn ang="0">
                      <a:pos x="1074" y="394"/>
                    </a:cxn>
                    <a:cxn ang="0">
                      <a:pos x="1270" y="382"/>
                    </a:cxn>
                    <a:cxn ang="0">
                      <a:pos x="1478" y="360"/>
                    </a:cxn>
                    <a:cxn ang="0">
                      <a:pos x="1618" y="332"/>
                    </a:cxn>
                    <a:cxn ang="0">
                      <a:pos x="1730" y="302"/>
                    </a:cxn>
                    <a:cxn ang="0">
                      <a:pos x="1856" y="246"/>
                    </a:cxn>
                    <a:cxn ang="0">
                      <a:pos x="1906" y="200"/>
                    </a:cxn>
                    <a:cxn ang="0">
                      <a:pos x="1914" y="168"/>
                    </a:cxn>
                    <a:cxn ang="0">
                      <a:pos x="1902" y="122"/>
                    </a:cxn>
                    <a:cxn ang="0">
                      <a:pos x="1862" y="88"/>
                    </a:cxn>
                    <a:cxn ang="0">
                      <a:pos x="1800" y="52"/>
                    </a:cxn>
                    <a:cxn ang="0">
                      <a:pos x="1716" y="22"/>
                    </a:cxn>
                    <a:cxn ang="0">
                      <a:pos x="1628" y="0"/>
                    </a:cxn>
                  </a:cxnLst>
                  <a:rect l="0" t="0" r="r" b="b"/>
                  <a:pathLst>
                    <a:path w="1914" h="394">
                      <a:moveTo>
                        <a:pt x="292" y="0"/>
                      </a:moveTo>
                      <a:lnTo>
                        <a:pt x="176" y="30"/>
                      </a:lnTo>
                      <a:lnTo>
                        <a:pt x="74" y="74"/>
                      </a:lnTo>
                      <a:lnTo>
                        <a:pt x="6" y="132"/>
                      </a:lnTo>
                      <a:lnTo>
                        <a:pt x="0" y="182"/>
                      </a:lnTo>
                      <a:lnTo>
                        <a:pt x="40" y="228"/>
                      </a:lnTo>
                      <a:lnTo>
                        <a:pt x="74" y="254"/>
                      </a:lnTo>
                      <a:lnTo>
                        <a:pt x="118" y="274"/>
                      </a:lnTo>
                      <a:lnTo>
                        <a:pt x="176" y="296"/>
                      </a:lnTo>
                      <a:lnTo>
                        <a:pt x="278" y="328"/>
                      </a:lnTo>
                      <a:lnTo>
                        <a:pt x="408" y="354"/>
                      </a:lnTo>
                      <a:lnTo>
                        <a:pt x="674" y="386"/>
                      </a:lnTo>
                      <a:lnTo>
                        <a:pt x="918" y="392"/>
                      </a:lnTo>
                      <a:lnTo>
                        <a:pt x="1074" y="394"/>
                      </a:lnTo>
                      <a:lnTo>
                        <a:pt x="1270" y="382"/>
                      </a:lnTo>
                      <a:lnTo>
                        <a:pt x="1478" y="360"/>
                      </a:lnTo>
                      <a:lnTo>
                        <a:pt x="1618" y="332"/>
                      </a:lnTo>
                      <a:lnTo>
                        <a:pt x="1730" y="302"/>
                      </a:lnTo>
                      <a:lnTo>
                        <a:pt x="1856" y="246"/>
                      </a:lnTo>
                      <a:lnTo>
                        <a:pt x="1906" y="200"/>
                      </a:lnTo>
                      <a:lnTo>
                        <a:pt x="1914" y="168"/>
                      </a:lnTo>
                      <a:lnTo>
                        <a:pt x="1902" y="122"/>
                      </a:lnTo>
                      <a:lnTo>
                        <a:pt x="1862" y="88"/>
                      </a:lnTo>
                      <a:lnTo>
                        <a:pt x="1800" y="52"/>
                      </a:lnTo>
                      <a:lnTo>
                        <a:pt x="1716" y="22"/>
                      </a:lnTo>
                      <a:lnTo>
                        <a:pt x="1628" y="0"/>
                      </a:lnTo>
                    </a:path>
                  </a:pathLst>
                </a:custGeom>
                <a:noFill/>
                <a:ln w="3175"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22" name="Freeform 66"/>
                <p:cNvSpPr>
                  <a:spLocks noChangeAspect="1"/>
                </p:cNvSpPr>
                <p:nvPr/>
              </p:nvSpPr>
              <p:spPr bwMode="auto">
                <a:xfrm>
                  <a:off x="1798" y="3347"/>
                  <a:ext cx="1914" cy="406"/>
                </a:xfrm>
                <a:custGeom>
                  <a:avLst/>
                  <a:gdLst/>
                  <a:ahLst/>
                  <a:cxnLst>
                    <a:cxn ang="0">
                      <a:pos x="292" y="0"/>
                    </a:cxn>
                    <a:cxn ang="0">
                      <a:pos x="176" y="30"/>
                    </a:cxn>
                    <a:cxn ang="0">
                      <a:pos x="74" y="74"/>
                    </a:cxn>
                    <a:cxn ang="0">
                      <a:pos x="6" y="132"/>
                    </a:cxn>
                    <a:cxn ang="0">
                      <a:pos x="0" y="182"/>
                    </a:cxn>
                    <a:cxn ang="0">
                      <a:pos x="40" y="228"/>
                    </a:cxn>
                    <a:cxn ang="0">
                      <a:pos x="74" y="254"/>
                    </a:cxn>
                    <a:cxn ang="0">
                      <a:pos x="118" y="274"/>
                    </a:cxn>
                    <a:cxn ang="0">
                      <a:pos x="176" y="296"/>
                    </a:cxn>
                    <a:cxn ang="0">
                      <a:pos x="278" y="328"/>
                    </a:cxn>
                    <a:cxn ang="0">
                      <a:pos x="408" y="354"/>
                    </a:cxn>
                    <a:cxn ang="0">
                      <a:pos x="674" y="386"/>
                    </a:cxn>
                    <a:cxn ang="0">
                      <a:pos x="918" y="392"/>
                    </a:cxn>
                    <a:cxn ang="0">
                      <a:pos x="1074" y="394"/>
                    </a:cxn>
                    <a:cxn ang="0">
                      <a:pos x="1270" y="382"/>
                    </a:cxn>
                    <a:cxn ang="0">
                      <a:pos x="1478" y="360"/>
                    </a:cxn>
                    <a:cxn ang="0">
                      <a:pos x="1618" y="332"/>
                    </a:cxn>
                    <a:cxn ang="0">
                      <a:pos x="1730" y="302"/>
                    </a:cxn>
                    <a:cxn ang="0">
                      <a:pos x="1856" y="246"/>
                    </a:cxn>
                    <a:cxn ang="0">
                      <a:pos x="1906" y="200"/>
                    </a:cxn>
                    <a:cxn ang="0">
                      <a:pos x="1914" y="168"/>
                    </a:cxn>
                    <a:cxn ang="0">
                      <a:pos x="1902" y="122"/>
                    </a:cxn>
                    <a:cxn ang="0">
                      <a:pos x="1862" y="88"/>
                    </a:cxn>
                    <a:cxn ang="0">
                      <a:pos x="1800" y="52"/>
                    </a:cxn>
                    <a:cxn ang="0">
                      <a:pos x="1716" y="22"/>
                    </a:cxn>
                    <a:cxn ang="0">
                      <a:pos x="1628" y="0"/>
                    </a:cxn>
                  </a:cxnLst>
                  <a:rect l="0" t="0" r="r" b="b"/>
                  <a:pathLst>
                    <a:path w="1914" h="394">
                      <a:moveTo>
                        <a:pt x="292" y="0"/>
                      </a:moveTo>
                      <a:lnTo>
                        <a:pt x="176" y="30"/>
                      </a:lnTo>
                      <a:lnTo>
                        <a:pt x="74" y="74"/>
                      </a:lnTo>
                      <a:lnTo>
                        <a:pt x="6" y="132"/>
                      </a:lnTo>
                      <a:lnTo>
                        <a:pt x="0" y="182"/>
                      </a:lnTo>
                      <a:lnTo>
                        <a:pt x="40" y="228"/>
                      </a:lnTo>
                      <a:lnTo>
                        <a:pt x="74" y="254"/>
                      </a:lnTo>
                      <a:lnTo>
                        <a:pt x="118" y="274"/>
                      </a:lnTo>
                      <a:lnTo>
                        <a:pt x="176" y="296"/>
                      </a:lnTo>
                      <a:lnTo>
                        <a:pt x="278" y="328"/>
                      </a:lnTo>
                      <a:lnTo>
                        <a:pt x="408" y="354"/>
                      </a:lnTo>
                      <a:lnTo>
                        <a:pt x="674" y="386"/>
                      </a:lnTo>
                      <a:lnTo>
                        <a:pt x="918" y="392"/>
                      </a:lnTo>
                      <a:lnTo>
                        <a:pt x="1074" y="394"/>
                      </a:lnTo>
                      <a:lnTo>
                        <a:pt x="1270" y="382"/>
                      </a:lnTo>
                      <a:lnTo>
                        <a:pt x="1478" y="360"/>
                      </a:lnTo>
                      <a:lnTo>
                        <a:pt x="1618" y="332"/>
                      </a:lnTo>
                      <a:lnTo>
                        <a:pt x="1730" y="302"/>
                      </a:lnTo>
                      <a:lnTo>
                        <a:pt x="1856" y="246"/>
                      </a:lnTo>
                      <a:lnTo>
                        <a:pt x="1906" y="200"/>
                      </a:lnTo>
                      <a:lnTo>
                        <a:pt x="1914" y="168"/>
                      </a:lnTo>
                      <a:lnTo>
                        <a:pt x="1902" y="122"/>
                      </a:lnTo>
                      <a:lnTo>
                        <a:pt x="1862" y="88"/>
                      </a:lnTo>
                      <a:lnTo>
                        <a:pt x="1800" y="52"/>
                      </a:lnTo>
                      <a:lnTo>
                        <a:pt x="1716" y="22"/>
                      </a:lnTo>
                      <a:lnTo>
                        <a:pt x="1628" y="0"/>
                      </a:lnTo>
                    </a:path>
                  </a:pathLst>
                </a:custGeom>
                <a:noFill/>
                <a:ln w="3175"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23" name="AutoShape 67"/>
                <p:cNvSpPr>
                  <a:spLocks noChangeAspect="1" noChangeArrowheads="1"/>
                </p:cNvSpPr>
                <p:nvPr/>
              </p:nvSpPr>
              <p:spPr bwMode="auto">
                <a:xfrm>
                  <a:off x="2593" y="4001"/>
                  <a:ext cx="336" cy="122"/>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317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24" name="Oval 68"/>
                <p:cNvSpPr>
                  <a:spLocks noChangeAspect="1" noChangeArrowheads="1"/>
                </p:cNvSpPr>
                <p:nvPr/>
              </p:nvSpPr>
              <p:spPr bwMode="auto">
                <a:xfrm>
                  <a:off x="2684" y="4031"/>
                  <a:ext cx="162" cy="67"/>
                </a:xfrm>
                <a:prstGeom prst="ellipse">
                  <a:avLst/>
                </a:prstGeom>
                <a:solidFill>
                  <a:schemeClr val="bg1"/>
                </a:solidFill>
                <a:ln w="952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grpSp>
            <p:nvGrpSpPr>
              <p:cNvPr id="11" name="Group 69"/>
              <p:cNvGrpSpPr>
                <a:grpSpLocks noChangeAspect="1"/>
              </p:cNvGrpSpPr>
              <p:nvPr/>
            </p:nvGrpSpPr>
            <p:grpSpPr bwMode="auto">
              <a:xfrm>
                <a:off x="2366" y="2409"/>
                <a:ext cx="762" cy="294"/>
                <a:chOff x="1738" y="1970"/>
                <a:chExt cx="324" cy="125"/>
              </a:xfrm>
            </p:grpSpPr>
            <p:sp>
              <p:nvSpPr>
                <p:cNvPr id="633926" name="AutoShape 70"/>
                <p:cNvSpPr>
                  <a:spLocks noChangeAspect="1" noChangeArrowheads="1"/>
                </p:cNvSpPr>
                <p:nvPr/>
              </p:nvSpPr>
              <p:spPr bwMode="auto">
                <a:xfrm>
                  <a:off x="1738" y="1977"/>
                  <a:ext cx="324" cy="11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317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27" name="AutoShape 71"/>
                <p:cNvSpPr>
                  <a:spLocks noChangeAspect="1" noChangeArrowheads="1"/>
                </p:cNvSpPr>
                <p:nvPr/>
              </p:nvSpPr>
              <p:spPr bwMode="auto">
                <a:xfrm>
                  <a:off x="1740" y="1970"/>
                  <a:ext cx="322" cy="11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317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grpSp>
            <p:nvGrpSpPr>
              <p:cNvPr id="12" name="Group 72"/>
              <p:cNvGrpSpPr>
                <a:grpSpLocks noChangeAspect="1"/>
              </p:cNvGrpSpPr>
              <p:nvPr/>
            </p:nvGrpSpPr>
            <p:grpSpPr bwMode="auto">
              <a:xfrm>
                <a:off x="2355" y="1137"/>
                <a:ext cx="791" cy="624"/>
                <a:chOff x="2206" y="837"/>
                <a:chExt cx="1100" cy="867"/>
              </a:xfrm>
            </p:grpSpPr>
            <p:grpSp>
              <p:nvGrpSpPr>
                <p:cNvPr id="13" name="Group 73"/>
                <p:cNvGrpSpPr>
                  <a:grpSpLocks noChangeAspect="1"/>
                </p:cNvGrpSpPr>
                <p:nvPr/>
              </p:nvGrpSpPr>
              <p:grpSpPr bwMode="auto">
                <a:xfrm>
                  <a:off x="2206" y="882"/>
                  <a:ext cx="1100" cy="822"/>
                  <a:chOff x="2206" y="882"/>
                  <a:chExt cx="1100" cy="822"/>
                </a:xfrm>
              </p:grpSpPr>
              <p:sp>
                <p:nvSpPr>
                  <p:cNvPr id="633930" name="AutoShape 74"/>
                  <p:cNvSpPr>
                    <a:spLocks noChangeAspect="1" noChangeArrowheads="1"/>
                  </p:cNvSpPr>
                  <p:nvPr/>
                </p:nvSpPr>
                <p:spPr bwMode="auto">
                  <a:xfrm>
                    <a:off x="2205" y="1305"/>
                    <a:ext cx="1087" cy="397"/>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317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31" name="Freeform 75"/>
                  <p:cNvSpPr>
                    <a:spLocks noChangeAspect="1"/>
                  </p:cNvSpPr>
                  <p:nvPr/>
                </p:nvSpPr>
                <p:spPr bwMode="auto">
                  <a:xfrm>
                    <a:off x="2478" y="1062"/>
                    <a:ext cx="548" cy="540"/>
                  </a:xfrm>
                  <a:custGeom>
                    <a:avLst/>
                    <a:gdLst/>
                    <a:ahLst/>
                    <a:cxnLst>
                      <a:cxn ang="0">
                        <a:pos x="0" y="0"/>
                      </a:cxn>
                      <a:cxn ang="0">
                        <a:pos x="0" y="112"/>
                      </a:cxn>
                      <a:cxn ang="0">
                        <a:pos x="4" y="118"/>
                      </a:cxn>
                      <a:cxn ang="0">
                        <a:pos x="9" y="122"/>
                      </a:cxn>
                      <a:cxn ang="0">
                        <a:pos x="19" y="128"/>
                      </a:cxn>
                      <a:cxn ang="0">
                        <a:pos x="33" y="132"/>
                      </a:cxn>
                      <a:cxn ang="0">
                        <a:pos x="57" y="135"/>
                      </a:cxn>
                      <a:cxn ang="0">
                        <a:pos x="85" y="134"/>
                      </a:cxn>
                      <a:cxn ang="0">
                        <a:pos x="95" y="133"/>
                      </a:cxn>
                      <a:cxn ang="0">
                        <a:pos x="110" y="130"/>
                      </a:cxn>
                      <a:cxn ang="0">
                        <a:pos x="119" y="127"/>
                      </a:cxn>
                      <a:cxn ang="0">
                        <a:pos x="127" y="123"/>
                      </a:cxn>
                      <a:cxn ang="0">
                        <a:pos x="133" y="118"/>
                      </a:cxn>
                      <a:cxn ang="0">
                        <a:pos x="136" y="110"/>
                      </a:cxn>
                      <a:cxn ang="0">
                        <a:pos x="137" y="5"/>
                      </a:cxn>
                    </a:cxnLst>
                    <a:rect l="0" t="0" r="r" b="b"/>
                    <a:pathLst>
                      <a:path w="137" h="135">
                        <a:moveTo>
                          <a:pt x="0" y="0"/>
                        </a:moveTo>
                        <a:lnTo>
                          <a:pt x="0" y="112"/>
                        </a:lnTo>
                        <a:lnTo>
                          <a:pt x="4" y="118"/>
                        </a:lnTo>
                        <a:lnTo>
                          <a:pt x="9" y="122"/>
                        </a:lnTo>
                        <a:lnTo>
                          <a:pt x="19" y="128"/>
                        </a:lnTo>
                        <a:lnTo>
                          <a:pt x="33" y="132"/>
                        </a:lnTo>
                        <a:lnTo>
                          <a:pt x="57" y="135"/>
                        </a:lnTo>
                        <a:lnTo>
                          <a:pt x="85" y="134"/>
                        </a:lnTo>
                        <a:lnTo>
                          <a:pt x="95" y="133"/>
                        </a:lnTo>
                        <a:lnTo>
                          <a:pt x="110" y="130"/>
                        </a:lnTo>
                        <a:lnTo>
                          <a:pt x="119" y="127"/>
                        </a:lnTo>
                        <a:lnTo>
                          <a:pt x="127" y="123"/>
                        </a:lnTo>
                        <a:lnTo>
                          <a:pt x="133" y="118"/>
                        </a:lnTo>
                        <a:lnTo>
                          <a:pt x="136" y="110"/>
                        </a:lnTo>
                        <a:lnTo>
                          <a:pt x="137" y="5"/>
                        </a:lnTo>
                      </a:path>
                    </a:pathLst>
                  </a:custGeom>
                  <a:solidFill>
                    <a:srgbClr val="C0C0C0">
                      <a:alpha val="50000"/>
                    </a:srgbClr>
                  </a:solidFill>
                  <a:ln w="3175"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32" name="Freeform 76"/>
                  <p:cNvSpPr>
                    <a:spLocks noChangeAspect="1"/>
                  </p:cNvSpPr>
                  <p:nvPr/>
                </p:nvSpPr>
                <p:spPr bwMode="auto">
                  <a:xfrm>
                    <a:off x="2208" y="890"/>
                    <a:ext cx="1095" cy="814"/>
                  </a:xfrm>
                  <a:custGeom>
                    <a:avLst/>
                    <a:gdLst/>
                    <a:ahLst/>
                    <a:cxnLst>
                      <a:cxn ang="0">
                        <a:pos x="602" y="12"/>
                      </a:cxn>
                      <a:cxn ang="0">
                        <a:pos x="414" y="24"/>
                      </a:cxn>
                      <a:cxn ang="0">
                        <a:pos x="278" y="40"/>
                      </a:cxn>
                      <a:cxn ang="0">
                        <a:pos x="170" y="72"/>
                      </a:cxn>
                      <a:cxn ang="0">
                        <a:pos x="0" y="175"/>
                      </a:cxn>
                      <a:cxn ang="0">
                        <a:pos x="0" y="619"/>
                      </a:cxn>
                      <a:cxn ang="0">
                        <a:pos x="9" y="652"/>
                      </a:cxn>
                      <a:cxn ang="0">
                        <a:pos x="30" y="684"/>
                      </a:cxn>
                      <a:cxn ang="0">
                        <a:pos x="86" y="720"/>
                      </a:cxn>
                      <a:cxn ang="0">
                        <a:pos x="158" y="756"/>
                      </a:cxn>
                      <a:cxn ang="0">
                        <a:pos x="270" y="787"/>
                      </a:cxn>
                      <a:cxn ang="0">
                        <a:pos x="426" y="808"/>
                      </a:cxn>
                      <a:cxn ang="0">
                        <a:pos x="519" y="814"/>
                      </a:cxn>
                      <a:cxn ang="0">
                        <a:pos x="650" y="808"/>
                      </a:cxn>
                      <a:cxn ang="0">
                        <a:pos x="770" y="796"/>
                      </a:cxn>
                      <a:cxn ang="0">
                        <a:pos x="882" y="772"/>
                      </a:cxn>
                      <a:cxn ang="0">
                        <a:pos x="957" y="745"/>
                      </a:cxn>
                      <a:cxn ang="0">
                        <a:pos x="1026" y="708"/>
                      </a:cxn>
                      <a:cxn ang="0">
                        <a:pos x="1071" y="667"/>
                      </a:cxn>
                      <a:cxn ang="0">
                        <a:pos x="1089" y="613"/>
                      </a:cxn>
                      <a:cxn ang="0">
                        <a:pos x="1095" y="193"/>
                      </a:cxn>
                      <a:cxn ang="0">
                        <a:pos x="942" y="108"/>
                      </a:cxn>
                      <a:cxn ang="0">
                        <a:pos x="798" y="52"/>
                      </a:cxn>
                      <a:cxn ang="0">
                        <a:pos x="618" y="0"/>
                      </a:cxn>
                    </a:cxnLst>
                    <a:rect l="0" t="0" r="r" b="b"/>
                    <a:pathLst>
                      <a:path w="1095" h="814">
                        <a:moveTo>
                          <a:pt x="602" y="12"/>
                        </a:moveTo>
                        <a:lnTo>
                          <a:pt x="414" y="24"/>
                        </a:lnTo>
                        <a:lnTo>
                          <a:pt x="278" y="40"/>
                        </a:lnTo>
                        <a:lnTo>
                          <a:pt x="170" y="72"/>
                        </a:lnTo>
                        <a:lnTo>
                          <a:pt x="0" y="175"/>
                        </a:lnTo>
                        <a:lnTo>
                          <a:pt x="0" y="619"/>
                        </a:lnTo>
                        <a:lnTo>
                          <a:pt x="9" y="652"/>
                        </a:lnTo>
                        <a:lnTo>
                          <a:pt x="30" y="684"/>
                        </a:lnTo>
                        <a:lnTo>
                          <a:pt x="86" y="720"/>
                        </a:lnTo>
                        <a:lnTo>
                          <a:pt x="158" y="756"/>
                        </a:lnTo>
                        <a:lnTo>
                          <a:pt x="270" y="787"/>
                        </a:lnTo>
                        <a:lnTo>
                          <a:pt x="426" y="808"/>
                        </a:lnTo>
                        <a:lnTo>
                          <a:pt x="519" y="814"/>
                        </a:lnTo>
                        <a:lnTo>
                          <a:pt x="650" y="808"/>
                        </a:lnTo>
                        <a:lnTo>
                          <a:pt x="770" y="796"/>
                        </a:lnTo>
                        <a:lnTo>
                          <a:pt x="882" y="772"/>
                        </a:lnTo>
                        <a:lnTo>
                          <a:pt x="957" y="745"/>
                        </a:lnTo>
                        <a:lnTo>
                          <a:pt x="1026" y="708"/>
                        </a:lnTo>
                        <a:lnTo>
                          <a:pt x="1071" y="667"/>
                        </a:lnTo>
                        <a:lnTo>
                          <a:pt x="1089" y="613"/>
                        </a:lnTo>
                        <a:lnTo>
                          <a:pt x="1095" y="193"/>
                        </a:lnTo>
                        <a:lnTo>
                          <a:pt x="942" y="108"/>
                        </a:lnTo>
                        <a:lnTo>
                          <a:pt x="798" y="52"/>
                        </a:lnTo>
                        <a:lnTo>
                          <a:pt x="618" y="0"/>
                        </a:lnTo>
                      </a:path>
                    </a:pathLst>
                  </a:custGeom>
                  <a:solidFill>
                    <a:srgbClr val="EAEAEA">
                      <a:alpha val="50000"/>
                    </a:srgbClr>
                  </a:solidFill>
                  <a:ln w="3175"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33" name="AutoShape 77"/>
                  <p:cNvSpPr>
                    <a:spLocks noChangeAspect="1" noChangeArrowheads="1"/>
                  </p:cNvSpPr>
                  <p:nvPr/>
                </p:nvSpPr>
                <p:spPr bwMode="auto">
                  <a:xfrm>
                    <a:off x="2205" y="881"/>
                    <a:ext cx="1100" cy="39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317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sp>
              <p:nvSpPr>
                <p:cNvPr id="633934" name="Freeform 78"/>
                <p:cNvSpPr>
                  <a:spLocks noChangeAspect="1"/>
                </p:cNvSpPr>
                <p:nvPr/>
              </p:nvSpPr>
              <p:spPr bwMode="auto">
                <a:xfrm>
                  <a:off x="2654" y="837"/>
                  <a:ext cx="199" cy="342"/>
                </a:xfrm>
                <a:custGeom>
                  <a:avLst/>
                  <a:gdLst/>
                  <a:ahLst/>
                  <a:cxnLst>
                    <a:cxn ang="0">
                      <a:pos x="102" y="0"/>
                    </a:cxn>
                    <a:cxn ang="0">
                      <a:pos x="0" y="0"/>
                    </a:cxn>
                    <a:cxn ang="0">
                      <a:pos x="15" y="336"/>
                    </a:cxn>
                    <a:cxn ang="0">
                      <a:pos x="45" y="339"/>
                    </a:cxn>
                    <a:cxn ang="0">
                      <a:pos x="96" y="342"/>
                    </a:cxn>
                    <a:cxn ang="0">
                      <a:pos x="144" y="339"/>
                    </a:cxn>
                    <a:cxn ang="0">
                      <a:pos x="186" y="333"/>
                    </a:cxn>
                    <a:cxn ang="0">
                      <a:pos x="198" y="0"/>
                    </a:cxn>
                    <a:cxn ang="0">
                      <a:pos x="102" y="0"/>
                    </a:cxn>
                  </a:cxnLst>
                  <a:rect l="0" t="0" r="r" b="b"/>
                  <a:pathLst>
                    <a:path w="198" h="342">
                      <a:moveTo>
                        <a:pt x="102" y="0"/>
                      </a:moveTo>
                      <a:lnTo>
                        <a:pt x="0" y="0"/>
                      </a:lnTo>
                      <a:lnTo>
                        <a:pt x="15" y="336"/>
                      </a:lnTo>
                      <a:lnTo>
                        <a:pt x="45" y="339"/>
                      </a:lnTo>
                      <a:lnTo>
                        <a:pt x="96" y="342"/>
                      </a:lnTo>
                      <a:lnTo>
                        <a:pt x="144" y="339"/>
                      </a:lnTo>
                      <a:lnTo>
                        <a:pt x="186" y="333"/>
                      </a:lnTo>
                      <a:lnTo>
                        <a:pt x="198" y="0"/>
                      </a:lnTo>
                      <a:lnTo>
                        <a:pt x="102" y="0"/>
                      </a:lnTo>
                      <a:close/>
                    </a:path>
                  </a:pathLst>
                </a:custGeom>
                <a:solidFill>
                  <a:srgbClr val="C0C0C0"/>
                </a:solidFill>
                <a:ln w="3175" cmpd="sng">
                  <a:solidFill>
                    <a:srgbClr val="EAEAEA"/>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35" name="Freeform 79"/>
                <p:cNvSpPr>
                  <a:spLocks noChangeAspect="1"/>
                </p:cNvSpPr>
                <p:nvPr/>
              </p:nvSpPr>
              <p:spPr bwMode="auto">
                <a:xfrm>
                  <a:off x="2669" y="1282"/>
                  <a:ext cx="177" cy="321"/>
                </a:xfrm>
                <a:custGeom>
                  <a:avLst/>
                  <a:gdLst/>
                  <a:ahLst/>
                  <a:cxnLst>
                    <a:cxn ang="0">
                      <a:pos x="0" y="0"/>
                    </a:cxn>
                    <a:cxn ang="0">
                      <a:pos x="0" y="315"/>
                    </a:cxn>
                    <a:cxn ang="0">
                      <a:pos x="45" y="318"/>
                    </a:cxn>
                    <a:cxn ang="0">
                      <a:pos x="87" y="321"/>
                    </a:cxn>
                    <a:cxn ang="0">
                      <a:pos x="144" y="315"/>
                    </a:cxn>
                    <a:cxn ang="0">
                      <a:pos x="174" y="315"/>
                    </a:cxn>
                    <a:cxn ang="0">
                      <a:pos x="177" y="0"/>
                    </a:cxn>
                  </a:cxnLst>
                  <a:rect l="0" t="0" r="r" b="b"/>
                  <a:pathLst>
                    <a:path w="177" h="321">
                      <a:moveTo>
                        <a:pt x="0" y="0"/>
                      </a:moveTo>
                      <a:lnTo>
                        <a:pt x="0" y="315"/>
                      </a:lnTo>
                      <a:lnTo>
                        <a:pt x="45" y="318"/>
                      </a:lnTo>
                      <a:lnTo>
                        <a:pt x="87" y="321"/>
                      </a:lnTo>
                      <a:lnTo>
                        <a:pt x="144" y="315"/>
                      </a:lnTo>
                      <a:lnTo>
                        <a:pt x="174" y="315"/>
                      </a:lnTo>
                      <a:lnTo>
                        <a:pt x="177" y="0"/>
                      </a:lnTo>
                    </a:path>
                  </a:pathLst>
                </a:custGeom>
                <a:solidFill>
                  <a:srgbClr val="C0C0C0"/>
                </a:solidFill>
                <a:ln w="3175" cmpd="sng">
                  <a:no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grpSp>
            <p:nvGrpSpPr>
              <p:cNvPr id="14" name="Group 80"/>
              <p:cNvGrpSpPr>
                <a:grpSpLocks noChangeAspect="1"/>
              </p:cNvGrpSpPr>
              <p:nvPr/>
            </p:nvGrpSpPr>
            <p:grpSpPr bwMode="auto">
              <a:xfrm>
                <a:off x="2549" y="1758"/>
                <a:ext cx="397" cy="488"/>
                <a:chOff x="2476" y="1701"/>
                <a:chExt cx="552" cy="678"/>
              </a:xfrm>
            </p:grpSpPr>
            <p:grpSp>
              <p:nvGrpSpPr>
                <p:cNvPr id="15" name="Group 81"/>
                <p:cNvGrpSpPr>
                  <a:grpSpLocks noChangeAspect="1"/>
                </p:cNvGrpSpPr>
                <p:nvPr/>
              </p:nvGrpSpPr>
              <p:grpSpPr bwMode="auto">
                <a:xfrm>
                  <a:off x="2476" y="1755"/>
                  <a:ext cx="552" cy="208"/>
                  <a:chOff x="1762" y="1956"/>
                  <a:chExt cx="265" cy="100"/>
                </a:xfrm>
              </p:grpSpPr>
              <p:sp>
                <p:nvSpPr>
                  <p:cNvPr id="633938" name="AutoShape 82"/>
                  <p:cNvSpPr>
                    <a:spLocks noChangeAspect="1" noChangeArrowheads="1"/>
                  </p:cNvSpPr>
                  <p:nvPr/>
                </p:nvSpPr>
                <p:spPr bwMode="auto">
                  <a:xfrm>
                    <a:off x="1762" y="1960"/>
                    <a:ext cx="265" cy="9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317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39" name="AutoShape 83"/>
                  <p:cNvSpPr>
                    <a:spLocks noChangeAspect="1" noChangeArrowheads="1"/>
                  </p:cNvSpPr>
                  <p:nvPr/>
                </p:nvSpPr>
                <p:spPr bwMode="auto">
                  <a:xfrm>
                    <a:off x="1762" y="1956"/>
                    <a:ext cx="263" cy="9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317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sp>
              <p:nvSpPr>
                <p:cNvPr id="633940" name="Freeform 84"/>
                <p:cNvSpPr>
                  <a:spLocks noChangeAspect="1"/>
                </p:cNvSpPr>
                <p:nvPr/>
              </p:nvSpPr>
              <p:spPr bwMode="auto">
                <a:xfrm>
                  <a:off x="2671" y="1701"/>
                  <a:ext cx="173" cy="201"/>
                </a:xfrm>
                <a:custGeom>
                  <a:avLst/>
                  <a:gdLst/>
                  <a:ahLst/>
                  <a:cxnLst>
                    <a:cxn ang="0">
                      <a:pos x="0" y="0"/>
                    </a:cxn>
                    <a:cxn ang="0">
                      <a:pos x="0" y="192"/>
                    </a:cxn>
                    <a:cxn ang="0">
                      <a:pos x="21" y="198"/>
                    </a:cxn>
                    <a:cxn ang="0">
                      <a:pos x="90" y="201"/>
                    </a:cxn>
                    <a:cxn ang="0">
                      <a:pos x="135" y="198"/>
                    </a:cxn>
                    <a:cxn ang="0">
                      <a:pos x="174" y="186"/>
                    </a:cxn>
                    <a:cxn ang="0">
                      <a:pos x="174" y="0"/>
                    </a:cxn>
                  </a:cxnLst>
                  <a:rect l="0" t="0" r="r" b="b"/>
                  <a:pathLst>
                    <a:path w="174" h="201">
                      <a:moveTo>
                        <a:pt x="0" y="0"/>
                      </a:moveTo>
                      <a:lnTo>
                        <a:pt x="0" y="192"/>
                      </a:lnTo>
                      <a:lnTo>
                        <a:pt x="21" y="198"/>
                      </a:lnTo>
                      <a:lnTo>
                        <a:pt x="90" y="201"/>
                      </a:lnTo>
                      <a:lnTo>
                        <a:pt x="135" y="198"/>
                      </a:lnTo>
                      <a:lnTo>
                        <a:pt x="174" y="186"/>
                      </a:lnTo>
                      <a:lnTo>
                        <a:pt x="174" y="0"/>
                      </a:lnTo>
                    </a:path>
                  </a:pathLst>
                </a:custGeom>
                <a:solidFill>
                  <a:srgbClr val="C0C0C0"/>
                </a:solidFill>
                <a:ln w="3175" cmpd="sng">
                  <a:no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41" name="Freeform 85"/>
                <p:cNvSpPr>
                  <a:spLocks noChangeAspect="1"/>
                </p:cNvSpPr>
                <p:nvPr/>
              </p:nvSpPr>
              <p:spPr bwMode="auto">
                <a:xfrm>
                  <a:off x="2541" y="1959"/>
                  <a:ext cx="433" cy="420"/>
                </a:xfrm>
                <a:custGeom>
                  <a:avLst/>
                  <a:gdLst/>
                  <a:ahLst/>
                  <a:cxnLst>
                    <a:cxn ang="0">
                      <a:pos x="129" y="3"/>
                    </a:cxn>
                    <a:cxn ang="0">
                      <a:pos x="129" y="42"/>
                    </a:cxn>
                    <a:cxn ang="0">
                      <a:pos x="0" y="396"/>
                    </a:cxn>
                    <a:cxn ang="0">
                      <a:pos x="51" y="411"/>
                    </a:cxn>
                    <a:cxn ang="0">
                      <a:pos x="135" y="417"/>
                    </a:cxn>
                    <a:cxn ang="0">
                      <a:pos x="216" y="420"/>
                    </a:cxn>
                    <a:cxn ang="0">
                      <a:pos x="324" y="420"/>
                    </a:cxn>
                    <a:cxn ang="0">
                      <a:pos x="432" y="396"/>
                    </a:cxn>
                    <a:cxn ang="0">
                      <a:pos x="303" y="51"/>
                    </a:cxn>
                    <a:cxn ang="0">
                      <a:pos x="300" y="0"/>
                    </a:cxn>
                  </a:cxnLst>
                  <a:rect l="0" t="0" r="r" b="b"/>
                  <a:pathLst>
                    <a:path w="432" h="420">
                      <a:moveTo>
                        <a:pt x="129" y="3"/>
                      </a:moveTo>
                      <a:lnTo>
                        <a:pt x="129" y="42"/>
                      </a:lnTo>
                      <a:lnTo>
                        <a:pt x="0" y="396"/>
                      </a:lnTo>
                      <a:lnTo>
                        <a:pt x="51" y="411"/>
                      </a:lnTo>
                      <a:lnTo>
                        <a:pt x="135" y="417"/>
                      </a:lnTo>
                      <a:lnTo>
                        <a:pt x="216" y="420"/>
                      </a:lnTo>
                      <a:lnTo>
                        <a:pt x="324" y="420"/>
                      </a:lnTo>
                      <a:lnTo>
                        <a:pt x="432" y="396"/>
                      </a:lnTo>
                      <a:lnTo>
                        <a:pt x="303" y="51"/>
                      </a:lnTo>
                      <a:lnTo>
                        <a:pt x="300" y="0"/>
                      </a:lnTo>
                    </a:path>
                  </a:pathLst>
                </a:custGeom>
                <a:solidFill>
                  <a:srgbClr val="C0C0C0"/>
                </a:solidFill>
                <a:ln w="9525">
                  <a:no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sp>
            <p:nvSpPr>
              <p:cNvPr id="633942" name="Freeform 86"/>
              <p:cNvSpPr>
                <a:spLocks noChangeAspect="1"/>
              </p:cNvSpPr>
              <p:nvPr/>
            </p:nvSpPr>
            <p:spPr bwMode="auto">
              <a:xfrm>
                <a:off x="2604" y="2376"/>
                <a:ext cx="294" cy="241"/>
              </a:xfrm>
              <a:custGeom>
                <a:avLst/>
                <a:gdLst/>
                <a:ahLst/>
                <a:cxnLst>
                  <a:cxn ang="0">
                    <a:pos x="0" y="0"/>
                  </a:cxn>
                  <a:cxn ang="0">
                    <a:pos x="27" y="90"/>
                  </a:cxn>
                  <a:cxn ang="0">
                    <a:pos x="168" y="267"/>
                  </a:cxn>
                  <a:cxn ang="0">
                    <a:pos x="150" y="336"/>
                  </a:cxn>
                  <a:cxn ang="0">
                    <a:pos x="207" y="336"/>
                  </a:cxn>
                  <a:cxn ang="0">
                    <a:pos x="264" y="336"/>
                  </a:cxn>
                  <a:cxn ang="0">
                    <a:pos x="249" y="270"/>
                  </a:cxn>
                  <a:cxn ang="0">
                    <a:pos x="393" y="72"/>
                  </a:cxn>
                  <a:cxn ang="0">
                    <a:pos x="411" y="0"/>
                  </a:cxn>
                  <a:cxn ang="0">
                    <a:pos x="210" y="15"/>
                  </a:cxn>
                  <a:cxn ang="0">
                    <a:pos x="0" y="0"/>
                  </a:cxn>
                </a:cxnLst>
                <a:rect l="0" t="0" r="r" b="b"/>
                <a:pathLst>
                  <a:path w="411" h="336">
                    <a:moveTo>
                      <a:pt x="0" y="0"/>
                    </a:moveTo>
                    <a:lnTo>
                      <a:pt x="27" y="90"/>
                    </a:lnTo>
                    <a:lnTo>
                      <a:pt x="168" y="267"/>
                    </a:lnTo>
                    <a:lnTo>
                      <a:pt x="150" y="336"/>
                    </a:lnTo>
                    <a:lnTo>
                      <a:pt x="207" y="336"/>
                    </a:lnTo>
                    <a:lnTo>
                      <a:pt x="264" y="336"/>
                    </a:lnTo>
                    <a:lnTo>
                      <a:pt x="249" y="270"/>
                    </a:lnTo>
                    <a:lnTo>
                      <a:pt x="393" y="72"/>
                    </a:lnTo>
                    <a:lnTo>
                      <a:pt x="411" y="0"/>
                    </a:lnTo>
                    <a:lnTo>
                      <a:pt x="210" y="15"/>
                    </a:lnTo>
                    <a:lnTo>
                      <a:pt x="0" y="0"/>
                    </a:lnTo>
                    <a:close/>
                  </a:path>
                </a:pathLst>
              </a:custGeom>
              <a:solidFill>
                <a:srgbClr val="C0C0C0"/>
              </a:solidFill>
              <a:ln w="3175" cmpd="sng">
                <a:no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43" name="Freeform 87"/>
              <p:cNvSpPr>
                <a:spLocks noChangeAspect="1"/>
              </p:cNvSpPr>
              <p:nvPr/>
            </p:nvSpPr>
            <p:spPr bwMode="auto">
              <a:xfrm>
                <a:off x="2644" y="2706"/>
                <a:ext cx="216" cy="1002"/>
              </a:xfrm>
              <a:custGeom>
                <a:avLst/>
                <a:gdLst/>
                <a:ahLst/>
                <a:cxnLst>
                  <a:cxn ang="0">
                    <a:pos x="43" y="4"/>
                  </a:cxn>
                  <a:cxn ang="0">
                    <a:pos x="9" y="140"/>
                  </a:cxn>
                  <a:cxn ang="0">
                    <a:pos x="0" y="198"/>
                  </a:cxn>
                  <a:cxn ang="0">
                    <a:pos x="2" y="239"/>
                  </a:cxn>
                  <a:cxn ang="0">
                    <a:pos x="19" y="296"/>
                  </a:cxn>
                  <a:cxn ang="0">
                    <a:pos x="34" y="345"/>
                  </a:cxn>
                  <a:cxn ang="0">
                    <a:pos x="64" y="416"/>
                  </a:cxn>
                  <a:cxn ang="0">
                    <a:pos x="92" y="705"/>
                  </a:cxn>
                  <a:cxn ang="0">
                    <a:pos x="114" y="1002"/>
                  </a:cxn>
                  <a:cxn ang="0">
                    <a:pos x="134" y="704"/>
                  </a:cxn>
                  <a:cxn ang="0">
                    <a:pos x="150" y="410"/>
                  </a:cxn>
                  <a:cxn ang="0">
                    <a:pos x="178" y="347"/>
                  </a:cxn>
                  <a:cxn ang="0">
                    <a:pos x="198" y="291"/>
                  </a:cxn>
                  <a:cxn ang="0">
                    <a:pos x="215" y="229"/>
                  </a:cxn>
                  <a:cxn ang="0">
                    <a:pos x="217" y="190"/>
                  </a:cxn>
                  <a:cxn ang="0">
                    <a:pos x="206" y="138"/>
                  </a:cxn>
                  <a:cxn ang="0">
                    <a:pos x="174" y="0"/>
                  </a:cxn>
                  <a:cxn ang="0">
                    <a:pos x="107" y="6"/>
                  </a:cxn>
                  <a:cxn ang="0">
                    <a:pos x="43" y="4"/>
                  </a:cxn>
                </a:cxnLst>
                <a:rect l="0" t="0" r="r" b="b"/>
                <a:pathLst>
                  <a:path w="217" h="1002">
                    <a:moveTo>
                      <a:pt x="43" y="4"/>
                    </a:moveTo>
                    <a:lnTo>
                      <a:pt x="9" y="140"/>
                    </a:lnTo>
                    <a:lnTo>
                      <a:pt x="0" y="198"/>
                    </a:lnTo>
                    <a:lnTo>
                      <a:pt x="2" y="239"/>
                    </a:lnTo>
                    <a:lnTo>
                      <a:pt x="19" y="296"/>
                    </a:lnTo>
                    <a:lnTo>
                      <a:pt x="34" y="345"/>
                    </a:lnTo>
                    <a:lnTo>
                      <a:pt x="64" y="416"/>
                    </a:lnTo>
                    <a:lnTo>
                      <a:pt x="92" y="705"/>
                    </a:lnTo>
                    <a:lnTo>
                      <a:pt x="114" y="1002"/>
                    </a:lnTo>
                    <a:lnTo>
                      <a:pt x="134" y="704"/>
                    </a:lnTo>
                    <a:lnTo>
                      <a:pt x="150" y="410"/>
                    </a:lnTo>
                    <a:lnTo>
                      <a:pt x="178" y="347"/>
                    </a:lnTo>
                    <a:lnTo>
                      <a:pt x="198" y="291"/>
                    </a:lnTo>
                    <a:lnTo>
                      <a:pt x="215" y="229"/>
                    </a:lnTo>
                    <a:lnTo>
                      <a:pt x="217" y="190"/>
                    </a:lnTo>
                    <a:lnTo>
                      <a:pt x="206" y="138"/>
                    </a:lnTo>
                    <a:lnTo>
                      <a:pt x="174" y="0"/>
                    </a:lnTo>
                    <a:lnTo>
                      <a:pt x="107" y="6"/>
                    </a:lnTo>
                    <a:lnTo>
                      <a:pt x="43" y="4"/>
                    </a:lnTo>
                    <a:close/>
                  </a:path>
                </a:pathLst>
              </a:custGeom>
              <a:solidFill>
                <a:srgbClr val="C0C0C0"/>
              </a:solidFill>
              <a:ln w="3175" cap="flat" cmpd="sng">
                <a:noFill/>
                <a:prstDash val="lgDash"/>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nvGrpSpPr>
              <p:cNvPr id="16" name="Group 88"/>
              <p:cNvGrpSpPr>
                <a:grpSpLocks noChangeAspect="1"/>
              </p:cNvGrpSpPr>
              <p:nvPr/>
            </p:nvGrpSpPr>
            <p:grpSpPr bwMode="auto">
              <a:xfrm>
                <a:off x="2551" y="768"/>
                <a:ext cx="392" cy="431"/>
                <a:chOff x="2478" y="324"/>
                <a:chExt cx="545" cy="599"/>
              </a:xfrm>
            </p:grpSpPr>
            <p:sp>
              <p:nvSpPr>
                <p:cNvPr id="633945" name="Freeform 89"/>
                <p:cNvSpPr>
                  <a:spLocks noChangeAspect="1"/>
                </p:cNvSpPr>
                <p:nvPr/>
              </p:nvSpPr>
              <p:spPr bwMode="auto">
                <a:xfrm>
                  <a:off x="2478" y="467"/>
                  <a:ext cx="545" cy="454"/>
                </a:xfrm>
                <a:custGeom>
                  <a:avLst/>
                  <a:gdLst/>
                  <a:ahLst/>
                  <a:cxnLst>
                    <a:cxn ang="0">
                      <a:pos x="1" y="0"/>
                    </a:cxn>
                    <a:cxn ang="0">
                      <a:pos x="0" y="363"/>
                    </a:cxn>
                    <a:cxn ang="0">
                      <a:pos x="17" y="392"/>
                    </a:cxn>
                    <a:cxn ang="0">
                      <a:pos x="39" y="410"/>
                    </a:cxn>
                    <a:cxn ang="0">
                      <a:pos x="76" y="427"/>
                    </a:cxn>
                    <a:cxn ang="0">
                      <a:pos x="132" y="443"/>
                    </a:cxn>
                    <a:cxn ang="0">
                      <a:pos x="228" y="455"/>
                    </a:cxn>
                    <a:cxn ang="0">
                      <a:pos x="325" y="452"/>
                    </a:cxn>
                    <a:cxn ang="0">
                      <a:pos x="380" y="447"/>
                    </a:cxn>
                    <a:cxn ang="0">
                      <a:pos x="441" y="434"/>
                    </a:cxn>
                    <a:cxn ang="0">
                      <a:pos x="476" y="423"/>
                    </a:cxn>
                    <a:cxn ang="0">
                      <a:pos x="511" y="408"/>
                    </a:cxn>
                    <a:cxn ang="0">
                      <a:pos x="535" y="390"/>
                    </a:cxn>
                    <a:cxn ang="0">
                      <a:pos x="545" y="362"/>
                    </a:cxn>
                    <a:cxn ang="0">
                      <a:pos x="545" y="6"/>
                    </a:cxn>
                  </a:cxnLst>
                  <a:rect l="0" t="0" r="r" b="b"/>
                  <a:pathLst>
                    <a:path w="545" h="455">
                      <a:moveTo>
                        <a:pt x="1" y="0"/>
                      </a:moveTo>
                      <a:lnTo>
                        <a:pt x="0" y="363"/>
                      </a:lnTo>
                      <a:lnTo>
                        <a:pt x="17" y="392"/>
                      </a:lnTo>
                      <a:lnTo>
                        <a:pt x="39" y="410"/>
                      </a:lnTo>
                      <a:lnTo>
                        <a:pt x="76" y="427"/>
                      </a:lnTo>
                      <a:lnTo>
                        <a:pt x="132" y="443"/>
                      </a:lnTo>
                      <a:lnTo>
                        <a:pt x="228" y="455"/>
                      </a:lnTo>
                      <a:lnTo>
                        <a:pt x="325" y="452"/>
                      </a:lnTo>
                      <a:lnTo>
                        <a:pt x="380" y="447"/>
                      </a:lnTo>
                      <a:lnTo>
                        <a:pt x="441" y="434"/>
                      </a:lnTo>
                      <a:lnTo>
                        <a:pt x="476" y="423"/>
                      </a:lnTo>
                      <a:lnTo>
                        <a:pt x="511" y="408"/>
                      </a:lnTo>
                      <a:lnTo>
                        <a:pt x="535" y="390"/>
                      </a:lnTo>
                      <a:lnTo>
                        <a:pt x="545" y="362"/>
                      </a:lnTo>
                      <a:lnTo>
                        <a:pt x="545" y="6"/>
                      </a:lnTo>
                    </a:path>
                  </a:pathLst>
                </a:custGeom>
                <a:solidFill>
                  <a:srgbClr val="EAEAEA">
                    <a:alpha val="50000"/>
                  </a:srgbClr>
                </a:solidFill>
                <a:ln w="6350"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46" name="Oval 90"/>
                <p:cNvSpPr>
                  <a:spLocks noChangeAspect="1" noChangeArrowheads="1"/>
                </p:cNvSpPr>
                <p:nvPr/>
              </p:nvSpPr>
              <p:spPr bwMode="auto">
                <a:xfrm>
                  <a:off x="2478" y="380"/>
                  <a:ext cx="545" cy="192"/>
                </a:xfrm>
                <a:prstGeom prst="ellipse">
                  <a:avLst/>
                </a:prstGeom>
                <a:solidFill>
                  <a:srgbClr val="EAEAEA"/>
                </a:solidFill>
                <a:ln w="6350">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47" name="Oval 91"/>
                <p:cNvSpPr>
                  <a:spLocks noChangeAspect="1" noChangeArrowheads="1"/>
                </p:cNvSpPr>
                <p:nvPr/>
              </p:nvSpPr>
              <p:spPr bwMode="auto">
                <a:xfrm>
                  <a:off x="2480" y="737"/>
                  <a:ext cx="541" cy="186"/>
                </a:xfrm>
                <a:prstGeom prst="ellipse">
                  <a:avLst/>
                </a:prstGeom>
                <a:noFill/>
                <a:ln w="6350">
                  <a:solidFill>
                    <a:schemeClr val="tx1"/>
                  </a:solidFill>
                  <a:prstDash val="dash"/>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nvGrpSpPr>
                <p:cNvPr id="17" name="Group 92"/>
                <p:cNvGrpSpPr>
                  <a:grpSpLocks noChangeAspect="1"/>
                </p:cNvGrpSpPr>
                <p:nvPr/>
              </p:nvGrpSpPr>
              <p:grpSpPr bwMode="auto">
                <a:xfrm>
                  <a:off x="2628" y="324"/>
                  <a:ext cx="228" cy="538"/>
                  <a:chOff x="3873" y="1088"/>
                  <a:chExt cx="228" cy="538"/>
                </a:xfrm>
              </p:grpSpPr>
              <p:sp>
                <p:nvSpPr>
                  <p:cNvPr id="633949" name="Freeform 93"/>
                  <p:cNvSpPr>
                    <a:spLocks noChangeAspect="1"/>
                  </p:cNvSpPr>
                  <p:nvPr/>
                </p:nvSpPr>
                <p:spPr bwMode="auto">
                  <a:xfrm>
                    <a:off x="3872" y="1333"/>
                    <a:ext cx="229" cy="293"/>
                  </a:xfrm>
                  <a:custGeom>
                    <a:avLst/>
                    <a:gdLst/>
                    <a:ahLst/>
                    <a:cxnLst>
                      <a:cxn ang="0">
                        <a:pos x="0" y="123"/>
                      </a:cxn>
                      <a:cxn ang="0">
                        <a:pos x="24" y="288"/>
                      </a:cxn>
                      <a:cxn ang="0">
                        <a:pos x="105" y="99"/>
                      </a:cxn>
                      <a:cxn ang="0">
                        <a:pos x="75" y="0"/>
                      </a:cxn>
                      <a:cxn ang="0">
                        <a:pos x="45" y="99"/>
                      </a:cxn>
                      <a:cxn ang="0">
                        <a:pos x="108" y="285"/>
                      </a:cxn>
                      <a:cxn ang="0">
                        <a:pos x="189" y="102"/>
                      </a:cxn>
                      <a:cxn ang="0">
                        <a:pos x="162" y="0"/>
                      </a:cxn>
                      <a:cxn ang="0">
                        <a:pos x="135" y="102"/>
                      </a:cxn>
                      <a:cxn ang="0">
                        <a:pos x="177" y="291"/>
                      </a:cxn>
                      <a:cxn ang="0">
                        <a:pos x="228" y="120"/>
                      </a:cxn>
                    </a:cxnLst>
                    <a:rect l="0" t="0" r="r" b="b"/>
                    <a:pathLst>
                      <a:path w="228" h="294">
                        <a:moveTo>
                          <a:pt x="0" y="123"/>
                        </a:moveTo>
                        <a:cubicBezTo>
                          <a:pt x="4" y="150"/>
                          <a:pt x="7" y="292"/>
                          <a:pt x="24" y="288"/>
                        </a:cubicBezTo>
                        <a:cubicBezTo>
                          <a:pt x="41" y="284"/>
                          <a:pt x="97" y="147"/>
                          <a:pt x="105" y="99"/>
                        </a:cubicBezTo>
                        <a:cubicBezTo>
                          <a:pt x="113" y="51"/>
                          <a:pt x="85" y="0"/>
                          <a:pt x="75" y="0"/>
                        </a:cubicBezTo>
                        <a:cubicBezTo>
                          <a:pt x="65" y="0"/>
                          <a:pt x="40" y="52"/>
                          <a:pt x="45" y="99"/>
                        </a:cubicBezTo>
                        <a:cubicBezTo>
                          <a:pt x="50" y="146"/>
                          <a:pt x="84" y="284"/>
                          <a:pt x="108" y="285"/>
                        </a:cubicBezTo>
                        <a:cubicBezTo>
                          <a:pt x="132" y="286"/>
                          <a:pt x="180" y="149"/>
                          <a:pt x="189" y="102"/>
                        </a:cubicBezTo>
                        <a:cubicBezTo>
                          <a:pt x="198" y="55"/>
                          <a:pt x="171" y="0"/>
                          <a:pt x="162" y="0"/>
                        </a:cubicBezTo>
                        <a:cubicBezTo>
                          <a:pt x="153" y="0"/>
                          <a:pt x="133" y="54"/>
                          <a:pt x="135" y="102"/>
                        </a:cubicBezTo>
                        <a:cubicBezTo>
                          <a:pt x="137" y="150"/>
                          <a:pt x="162" y="288"/>
                          <a:pt x="177" y="291"/>
                        </a:cubicBezTo>
                        <a:cubicBezTo>
                          <a:pt x="192" y="294"/>
                          <a:pt x="218" y="156"/>
                          <a:pt x="228" y="120"/>
                        </a:cubicBezTo>
                      </a:path>
                    </a:pathLst>
                  </a:custGeom>
                  <a:noFill/>
                  <a:ln w="6350"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50" name="Line 94"/>
                  <p:cNvSpPr>
                    <a:spLocks noChangeAspect="1" noChangeShapeType="1"/>
                  </p:cNvSpPr>
                  <p:nvPr/>
                </p:nvSpPr>
                <p:spPr bwMode="auto">
                  <a:xfrm flipV="1">
                    <a:off x="3872" y="1089"/>
                    <a:ext cx="0" cy="363"/>
                  </a:xfrm>
                  <a:prstGeom prst="line">
                    <a:avLst/>
                  </a:prstGeom>
                  <a:noFill/>
                  <a:ln w="6350">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51" name="Line 95"/>
                  <p:cNvSpPr>
                    <a:spLocks noChangeAspect="1" noChangeShapeType="1"/>
                  </p:cNvSpPr>
                  <p:nvPr/>
                </p:nvSpPr>
                <p:spPr bwMode="auto">
                  <a:xfrm flipV="1">
                    <a:off x="4101" y="1088"/>
                    <a:ext cx="0" cy="361"/>
                  </a:xfrm>
                  <a:prstGeom prst="line">
                    <a:avLst/>
                  </a:prstGeom>
                  <a:noFill/>
                  <a:ln w="6350">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grpSp>
        </p:grpSp>
        <p:sp>
          <p:nvSpPr>
            <p:cNvPr id="633952" name="Line 96"/>
            <p:cNvSpPr>
              <a:spLocks noChangeShapeType="1"/>
            </p:cNvSpPr>
            <p:nvPr/>
          </p:nvSpPr>
          <p:spPr bwMode="auto">
            <a:xfrm flipH="1">
              <a:off x="3281" y="2994"/>
              <a:ext cx="232" cy="168"/>
            </a:xfrm>
            <a:prstGeom prst="line">
              <a:avLst/>
            </a:prstGeom>
            <a:noFill/>
            <a:ln w="9525">
              <a:solidFill>
                <a:schemeClr val="tx1"/>
              </a:solidFill>
              <a:round/>
              <a:headEnd type="triangle" w="med" len="me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53" name="Line 97"/>
            <p:cNvSpPr>
              <a:spLocks noChangeShapeType="1"/>
            </p:cNvSpPr>
            <p:nvPr/>
          </p:nvSpPr>
          <p:spPr bwMode="auto">
            <a:xfrm>
              <a:off x="3428" y="2586"/>
              <a:ext cx="119" cy="96"/>
            </a:xfrm>
            <a:prstGeom prst="line">
              <a:avLst/>
            </a:prstGeom>
            <a:noFill/>
            <a:ln w="9525">
              <a:solidFill>
                <a:schemeClr val="tx1"/>
              </a:solidFill>
              <a:round/>
              <a:headEnd/>
              <a:tailEnd type="triangle" w="med" len="me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54" name="Freeform 98"/>
            <p:cNvSpPr>
              <a:spLocks/>
            </p:cNvSpPr>
            <p:nvPr/>
          </p:nvSpPr>
          <p:spPr bwMode="auto">
            <a:xfrm>
              <a:off x="3101" y="3039"/>
              <a:ext cx="166" cy="132"/>
            </a:xfrm>
            <a:custGeom>
              <a:avLst/>
              <a:gdLst/>
              <a:ahLst/>
              <a:cxnLst>
                <a:cxn ang="0">
                  <a:pos x="0" y="132"/>
                </a:cxn>
                <a:cxn ang="0">
                  <a:pos x="66" y="132"/>
                </a:cxn>
                <a:cxn ang="0">
                  <a:pos x="198" y="0"/>
                </a:cxn>
                <a:cxn ang="0">
                  <a:pos x="198" y="132"/>
                </a:cxn>
                <a:cxn ang="0">
                  <a:pos x="258" y="132"/>
                </a:cxn>
              </a:cxnLst>
              <a:rect l="0" t="0" r="r" b="b"/>
              <a:pathLst>
                <a:path w="258" h="132">
                  <a:moveTo>
                    <a:pt x="0" y="132"/>
                  </a:moveTo>
                  <a:lnTo>
                    <a:pt x="66" y="132"/>
                  </a:lnTo>
                  <a:lnTo>
                    <a:pt x="198" y="0"/>
                  </a:lnTo>
                  <a:lnTo>
                    <a:pt x="198" y="132"/>
                  </a:lnTo>
                  <a:lnTo>
                    <a:pt x="258" y="132"/>
                  </a:lnTo>
                </a:path>
              </a:pathLst>
            </a:custGeom>
            <a:noFill/>
            <a:ln w="952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55" name="Freeform 99"/>
            <p:cNvSpPr>
              <a:spLocks/>
            </p:cNvSpPr>
            <p:nvPr/>
          </p:nvSpPr>
          <p:spPr bwMode="auto">
            <a:xfrm>
              <a:off x="3250" y="2434"/>
              <a:ext cx="166" cy="132"/>
            </a:xfrm>
            <a:custGeom>
              <a:avLst/>
              <a:gdLst/>
              <a:ahLst/>
              <a:cxnLst>
                <a:cxn ang="0">
                  <a:pos x="0" y="132"/>
                </a:cxn>
                <a:cxn ang="0">
                  <a:pos x="66" y="132"/>
                </a:cxn>
                <a:cxn ang="0">
                  <a:pos x="198" y="0"/>
                </a:cxn>
                <a:cxn ang="0">
                  <a:pos x="198" y="132"/>
                </a:cxn>
                <a:cxn ang="0">
                  <a:pos x="258" y="132"/>
                </a:cxn>
              </a:cxnLst>
              <a:rect l="0" t="0" r="r" b="b"/>
              <a:pathLst>
                <a:path w="258" h="132">
                  <a:moveTo>
                    <a:pt x="0" y="132"/>
                  </a:moveTo>
                  <a:lnTo>
                    <a:pt x="66" y="132"/>
                  </a:lnTo>
                  <a:lnTo>
                    <a:pt x="198" y="0"/>
                  </a:lnTo>
                  <a:lnTo>
                    <a:pt x="198" y="132"/>
                  </a:lnTo>
                  <a:lnTo>
                    <a:pt x="258" y="132"/>
                  </a:lnTo>
                </a:path>
              </a:pathLst>
            </a:custGeom>
            <a:noFill/>
            <a:ln w="952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56" name="Freeform 100"/>
            <p:cNvSpPr>
              <a:spLocks/>
            </p:cNvSpPr>
            <p:nvPr/>
          </p:nvSpPr>
          <p:spPr bwMode="auto">
            <a:xfrm>
              <a:off x="3756" y="3454"/>
              <a:ext cx="354" cy="202"/>
            </a:xfrm>
            <a:custGeom>
              <a:avLst/>
              <a:gdLst/>
              <a:ahLst/>
              <a:cxnLst>
                <a:cxn ang="0">
                  <a:pos x="0" y="202"/>
                </a:cxn>
                <a:cxn ang="0">
                  <a:pos x="276" y="60"/>
                </a:cxn>
                <a:cxn ang="0">
                  <a:pos x="552" y="0"/>
                </a:cxn>
              </a:cxnLst>
              <a:rect l="0" t="0" r="r" b="b"/>
              <a:pathLst>
                <a:path w="552" h="202">
                  <a:moveTo>
                    <a:pt x="0" y="202"/>
                  </a:moveTo>
                  <a:cubicBezTo>
                    <a:pt x="45" y="178"/>
                    <a:pt x="184" y="94"/>
                    <a:pt x="276" y="60"/>
                  </a:cubicBezTo>
                  <a:cubicBezTo>
                    <a:pt x="368" y="26"/>
                    <a:pt x="460" y="16"/>
                    <a:pt x="552" y="0"/>
                  </a:cubicBezTo>
                </a:path>
              </a:pathLst>
            </a:custGeom>
            <a:noFill/>
            <a:ln w="3175" cap="flat" cmpd="sng">
              <a:solidFill>
                <a:schemeClr val="tx1"/>
              </a:solidFill>
              <a:prstDash val="sysDot"/>
              <a:round/>
              <a:headEnd type="none" w="med" len="med"/>
              <a:tailEnd type="none" w="med" len="me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57" name="Freeform 101"/>
            <p:cNvSpPr>
              <a:spLocks/>
            </p:cNvSpPr>
            <p:nvPr/>
          </p:nvSpPr>
          <p:spPr bwMode="auto">
            <a:xfrm>
              <a:off x="3757" y="3512"/>
              <a:ext cx="360" cy="148"/>
            </a:xfrm>
            <a:custGeom>
              <a:avLst/>
              <a:gdLst/>
              <a:ahLst/>
              <a:cxnLst>
                <a:cxn ang="0">
                  <a:pos x="0" y="148"/>
                </a:cxn>
                <a:cxn ang="0">
                  <a:pos x="278" y="44"/>
                </a:cxn>
                <a:cxn ang="0">
                  <a:pos x="560" y="0"/>
                </a:cxn>
              </a:cxnLst>
              <a:rect l="0" t="0" r="r" b="b"/>
              <a:pathLst>
                <a:path w="560" h="148">
                  <a:moveTo>
                    <a:pt x="0" y="148"/>
                  </a:moveTo>
                  <a:cubicBezTo>
                    <a:pt x="46" y="131"/>
                    <a:pt x="185" y="69"/>
                    <a:pt x="278" y="44"/>
                  </a:cubicBezTo>
                  <a:cubicBezTo>
                    <a:pt x="371" y="19"/>
                    <a:pt x="501" y="9"/>
                    <a:pt x="560" y="0"/>
                  </a:cubicBezTo>
                </a:path>
              </a:pathLst>
            </a:custGeom>
            <a:noFill/>
            <a:ln w="3175" cap="flat" cmpd="sng">
              <a:solidFill>
                <a:schemeClr val="tx1"/>
              </a:solidFill>
              <a:prstDash val="sysDot"/>
              <a:round/>
              <a:headEnd type="none" w="med" len="med"/>
              <a:tailEnd type="none" w="med" len="me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58" name="Freeform 102"/>
            <p:cNvSpPr>
              <a:spLocks/>
            </p:cNvSpPr>
            <p:nvPr/>
          </p:nvSpPr>
          <p:spPr bwMode="auto">
            <a:xfrm>
              <a:off x="3758" y="3562"/>
              <a:ext cx="364" cy="96"/>
            </a:xfrm>
            <a:custGeom>
              <a:avLst/>
              <a:gdLst/>
              <a:ahLst/>
              <a:cxnLst>
                <a:cxn ang="0">
                  <a:pos x="0" y="96"/>
                </a:cxn>
                <a:cxn ang="0">
                  <a:pos x="286" y="18"/>
                </a:cxn>
                <a:cxn ang="0">
                  <a:pos x="566" y="0"/>
                </a:cxn>
              </a:cxnLst>
              <a:rect l="0" t="0" r="r" b="b"/>
              <a:pathLst>
                <a:path w="566" h="96">
                  <a:moveTo>
                    <a:pt x="0" y="96"/>
                  </a:moveTo>
                  <a:cubicBezTo>
                    <a:pt x="48" y="83"/>
                    <a:pt x="192" y="34"/>
                    <a:pt x="286" y="18"/>
                  </a:cubicBezTo>
                  <a:cubicBezTo>
                    <a:pt x="380" y="2"/>
                    <a:pt x="508" y="4"/>
                    <a:pt x="566" y="0"/>
                  </a:cubicBezTo>
                </a:path>
              </a:pathLst>
            </a:custGeom>
            <a:noFill/>
            <a:ln w="3175" cap="flat" cmpd="sng">
              <a:solidFill>
                <a:schemeClr val="tx1"/>
              </a:solidFill>
              <a:prstDash val="sysDot"/>
              <a:round/>
              <a:headEnd type="none" w="med" len="med"/>
              <a:tailEnd type="none" w="med" len="me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nvGrpSpPr>
            <p:cNvPr id="18" name="Group 103"/>
            <p:cNvGrpSpPr>
              <a:grpSpLocks noChangeAspect="1"/>
            </p:cNvGrpSpPr>
            <p:nvPr/>
          </p:nvGrpSpPr>
          <p:grpSpPr bwMode="auto">
            <a:xfrm>
              <a:off x="4060" y="3450"/>
              <a:ext cx="22" cy="34"/>
              <a:chOff x="3164" y="3838"/>
              <a:chExt cx="56" cy="54"/>
            </a:xfrm>
          </p:grpSpPr>
          <p:sp>
            <p:nvSpPr>
              <p:cNvPr id="633960" name="Oval 104"/>
              <p:cNvSpPr>
                <a:spLocks noChangeAspect="1" noChangeArrowheads="1"/>
              </p:cNvSpPr>
              <p:nvPr/>
            </p:nvSpPr>
            <p:spPr bwMode="auto">
              <a:xfrm>
                <a:off x="3164" y="3838"/>
                <a:ext cx="56" cy="54"/>
              </a:xfrm>
              <a:prstGeom prst="ellipse">
                <a:avLst/>
              </a:prstGeom>
              <a:solidFill>
                <a:schemeClr val="accent1"/>
              </a:solidFill>
              <a:ln w="317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61" name="Line 105"/>
              <p:cNvSpPr>
                <a:spLocks noChangeAspect="1" noChangeShapeType="1"/>
              </p:cNvSpPr>
              <p:nvPr/>
            </p:nvSpPr>
            <p:spPr bwMode="auto">
              <a:xfrm>
                <a:off x="3179" y="3867"/>
                <a:ext cx="25" cy="0"/>
              </a:xfrm>
              <a:prstGeom prst="line">
                <a:avLst/>
              </a:prstGeom>
              <a:noFill/>
              <a:ln w="952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grpSp>
          <p:nvGrpSpPr>
            <p:cNvPr id="19" name="Group 106"/>
            <p:cNvGrpSpPr>
              <a:grpSpLocks noChangeAspect="1"/>
            </p:cNvGrpSpPr>
            <p:nvPr/>
          </p:nvGrpSpPr>
          <p:grpSpPr bwMode="auto">
            <a:xfrm>
              <a:off x="4079" y="3500"/>
              <a:ext cx="23" cy="34"/>
              <a:chOff x="3164" y="3838"/>
              <a:chExt cx="56" cy="54"/>
            </a:xfrm>
          </p:grpSpPr>
          <p:sp>
            <p:nvSpPr>
              <p:cNvPr id="633963" name="Oval 107"/>
              <p:cNvSpPr>
                <a:spLocks noChangeAspect="1" noChangeArrowheads="1"/>
              </p:cNvSpPr>
              <p:nvPr/>
            </p:nvSpPr>
            <p:spPr bwMode="auto">
              <a:xfrm>
                <a:off x="3164" y="3838"/>
                <a:ext cx="56" cy="54"/>
              </a:xfrm>
              <a:prstGeom prst="ellipse">
                <a:avLst/>
              </a:prstGeom>
              <a:solidFill>
                <a:schemeClr val="accent1"/>
              </a:solidFill>
              <a:ln w="317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64" name="Line 108"/>
              <p:cNvSpPr>
                <a:spLocks noChangeAspect="1" noChangeShapeType="1"/>
              </p:cNvSpPr>
              <p:nvPr/>
            </p:nvSpPr>
            <p:spPr bwMode="auto">
              <a:xfrm>
                <a:off x="3179" y="3867"/>
                <a:ext cx="24" cy="0"/>
              </a:xfrm>
              <a:prstGeom prst="line">
                <a:avLst/>
              </a:prstGeom>
              <a:noFill/>
              <a:ln w="952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grpSp>
          <p:nvGrpSpPr>
            <p:cNvPr id="20" name="Group 109"/>
            <p:cNvGrpSpPr>
              <a:grpSpLocks noChangeAspect="1"/>
            </p:cNvGrpSpPr>
            <p:nvPr/>
          </p:nvGrpSpPr>
          <p:grpSpPr bwMode="auto">
            <a:xfrm>
              <a:off x="4097" y="3546"/>
              <a:ext cx="23" cy="34"/>
              <a:chOff x="3164" y="3838"/>
              <a:chExt cx="56" cy="54"/>
            </a:xfrm>
          </p:grpSpPr>
          <p:sp>
            <p:nvSpPr>
              <p:cNvPr id="633966" name="Oval 110"/>
              <p:cNvSpPr>
                <a:spLocks noChangeAspect="1" noChangeArrowheads="1"/>
              </p:cNvSpPr>
              <p:nvPr/>
            </p:nvSpPr>
            <p:spPr bwMode="auto">
              <a:xfrm>
                <a:off x="3164" y="3838"/>
                <a:ext cx="56" cy="54"/>
              </a:xfrm>
              <a:prstGeom prst="ellipse">
                <a:avLst/>
              </a:prstGeom>
              <a:solidFill>
                <a:schemeClr val="accent1"/>
              </a:solidFill>
              <a:ln w="317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67" name="Line 111"/>
              <p:cNvSpPr>
                <a:spLocks noChangeAspect="1" noChangeShapeType="1"/>
              </p:cNvSpPr>
              <p:nvPr/>
            </p:nvSpPr>
            <p:spPr bwMode="auto">
              <a:xfrm>
                <a:off x="3179" y="3867"/>
                <a:ext cx="24" cy="0"/>
              </a:xfrm>
              <a:prstGeom prst="line">
                <a:avLst/>
              </a:prstGeom>
              <a:noFill/>
              <a:ln w="952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sp>
          <p:nvSpPr>
            <p:cNvPr id="633968" name="Line 112"/>
            <p:cNvSpPr>
              <a:spLocks noChangeShapeType="1"/>
            </p:cNvSpPr>
            <p:nvPr/>
          </p:nvSpPr>
          <p:spPr bwMode="auto">
            <a:xfrm>
              <a:off x="4505" y="2791"/>
              <a:ext cx="187" cy="0"/>
            </a:xfrm>
            <a:prstGeom prst="line">
              <a:avLst/>
            </a:prstGeom>
            <a:noFill/>
            <a:ln w="9525">
              <a:solidFill>
                <a:schemeClr val="tx1"/>
              </a:solidFill>
              <a:round/>
              <a:headEnd/>
              <a:tailEnd type="triangle" w="med" len="me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69" name="Freeform 113"/>
            <p:cNvSpPr>
              <a:spLocks/>
            </p:cNvSpPr>
            <p:nvPr/>
          </p:nvSpPr>
          <p:spPr bwMode="auto">
            <a:xfrm>
              <a:off x="4323" y="2658"/>
              <a:ext cx="166" cy="132"/>
            </a:xfrm>
            <a:custGeom>
              <a:avLst/>
              <a:gdLst/>
              <a:ahLst/>
              <a:cxnLst>
                <a:cxn ang="0">
                  <a:pos x="0" y="132"/>
                </a:cxn>
                <a:cxn ang="0">
                  <a:pos x="66" y="132"/>
                </a:cxn>
                <a:cxn ang="0">
                  <a:pos x="198" y="0"/>
                </a:cxn>
                <a:cxn ang="0">
                  <a:pos x="198" y="132"/>
                </a:cxn>
                <a:cxn ang="0">
                  <a:pos x="258" y="132"/>
                </a:cxn>
              </a:cxnLst>
              <a:rect l="0" t="0" r="r" b="b"/>
              <a:pathLst>
                <a:path w="258" h="132">
                  <a:moveTo>
                    <a:pt x="0" y="132"/>
                  </a:moveTo>
                  <a:lnTo>
                    <a:pt x="66" y="132"/>
                  </a:lnTo>
                  <a:lnTo>
                    <a:pt x="198" y="0"/>
                  </a:lnTo>
                  <a:lnTo>
                    <a:pt x="198" y="132"/>
                  </a:lnTo>
                  <a:lnTo>
                    <a:pt x="258" y="132"/>
                  </a:lnTo>
                </a:path>
              </a:pathLst>
            </a:custGeom>
            <a:noFill/>
            <a:ln w="952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70" name="Freeform 114"/>
            <p:cNvSpPr>
              <a:spLocks/>
            </p:cNvSpPr>
            <p:nvPr/>
          </p:nvSpPr>
          <p:spPr bwMode="auto">
            <a:xfrm>
              <a:off x="4823" y="2057"/>
              <a:ext cx="166" cy="132"/>
            </a:xfrm>
            <a:custGeom>
              <a:avLst/>
              <a:gdLst/>
              <a:ahLst/>
              <a:cxnLst>
                <a:cxn ang="0">
                  <a:pos x="0" y="132"/>
                </a:cxn>
                <a:cxn ang="0">
                  <a:pos x="66" y="132"/>
                </a:cxn>
                <a:cxn ang="0">
                  <a:pos x="198" y="0"/>
                </a:cxn>
                <a:cxn ang="0">
                  <a:pos x="198" y="132"/>
                </a:cxn>
                <a:cxn ang="0">
                  <a:pos x="258" y="132"/>
                </a:cxn>
              </a:cxnLst>
              <a:rect l="0" t="0" r="r" b="b"/>
              <a:pathLst>
                <a:path w="258" h="132">
                  <a:moveTo>
                    <a:pt x="0" y="132"/>
                  </a:moveTo>
                  <a:lnTo>
                    <a:pt x="66" y="132"/>
                  </a:lnTo>
                  <a:lnTo>
                    <a:pt x="198" y="0"/>
                  </a:lnTo>
                  <a:lnTo>
                    <a:pt x="198" y="132"/>
                  </a:lnTo>
                  <a:lnTo>
                    <a:pt x="258" y="132"/>
                  </a:lnTo>
                </a:path>
              </a:pathLst>
            </a:custGeom>
            <a:noFill/>
            <a:ln w="952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nvGrpSpPr>
            <p:cNvPr id="21" name="Group 115"/>
            <p:cNvGrpSpPr>
              <a:grpSpLocks/>
            </p:cNvGrpSpPr>
            <p:nvPr/>
          </p:nvGrpSpPr>
          <p:grpSpPr bwMode="auto">
            <a:xfrm>
              <a:off x="4691" y="2503"/>
              <a:ext cx="637" cy="535"/>
              <a:chOff x="4217" y="2391"/>
              <a:chExt cx="991" cy="800"/>
            </a:xfrm>
          </p:grpSpPr>
          <p:sp>
            <p:nvSpPr>
              <p:cNvPr id="633972" name="AutoShape 116"/>
              <p:cNvSpPr>
                <a:spLocks noChangeArrowheads="1"/>
              </p:cNvSpPr>
              <p:nvPr/>
            </p:nvSpPr>
            <p:spPr bwMode="auto">
              <a:xfrm>
                <a:off x="4217" y="2391"/>
                <a:ext cx="991" cy="800"/>
              </a:xfrm>
              <a:prstGeom prst="roundRect">
                <a:avLst>
                  <a:gd name="adj" fmla="val 16667"/>
                </a:avLst>
              </a:prstGeom>
              <a:solidFill>
                <a:schemeClr val="accent1"/>
              </a:solidFill>
              <a:ln w="9525">
                <a:round/>
                <a:headEnd/>
                <a:tailEnd/>
              </a:ln>
              <a:effectLst/>
              <a:scene3d>
                <a:camera prst="legacyPerspectiveTopRight"/>
                <a:lightRig rig="legacyFlat3" dir="b"/>
              </a:scene3d>
              <a:sp3d extrusionH="887400" prstMaterial="legacyMatte">
                <a:bevelT w="13500" h="13500" prst="angle"/>
                <a:bevelB w="13500" h="13500" prst="angle"/>
                <a:extrusionClr>
                  <a:schemeClr val="accent1"/>
                </a:extrusionClr>
              </a:sp3d>
            </p:spPr>
            <p:txBody>
              <a:bodyPr wrap="none" anchor="ctr">
                <a:flatTx/>
              </a:bodyPr>
              <a:lstStyle/>
              <a:p>
                <a:pPr>
                  <a:defRPr/>
                </a:pPr>
                <a:endParaRPr lang="en-US" sz="1400">
                  <a:effectLst>
                    <a:outerShdw blurRad="38100" dist="38100" dir="2700000" algn="tl">
                      <a:srgbClr val="000000">
                        <a:alpha val="43137"/>
                      </a:srgbClr>
                    </a:outerShdw>
                  </a:effectLst>
                  <a:latin typeface="Trebuchet MS" pitchFamily="34" charset="0"/>
                </a:endParaRPr>
              </a:p>
            </p:txBody>
          </p:sp>
          <p:grpSp>
            <p:nvGrpSpPr>
              <p:cNvPr id="22" name="Group 117"/>
              <p:cNvGrpSpPr>
                <a:grpSpLocks/>
              </p:cNvGrpSpPr>
              <p:nvPr/>
            </p:nvGrpSpPr>
            <p:grpSpPr bwMode="auto">
              <a:xfrm>
                <a:off x="4291" y="2464"/>
                <a:ext cx="854" cy="655"/>
                <a:chOff x="4291" y="2464"/>
                <a:chExt cx="854" cy="655"/>
              </a:xfrm>
            </p:grpSpPr>
            <p:sp>
              <p:nvSpPr>
                <p:cNvPr id="633974" name="AutoShape 118" descr="5%"/>
                <p:cNvSpPr>
                  <a:spLocks noChangeArrowheads="1"/>
                </p:cNvSpPr>
                <p:nvPr/>
              </p:nvSpPr>
              <p:spPr bwMode="auto">
                <a:xfrm>
                  <a:off x="4292" y="2464"/>
                  <a:ext cx="854" cy="655"/>
                </a:xfrm>
                <a:prstGeom prst="roundRect">
                  <a:avLst>
                    <a:gd name="adj" fmla="val 16667"/>
                  </a:avLst>
                </a:prstGeom>
                <a:pattFill prst="pct5">
                  <a:fgClr>
                    <a:srgbClr val="C0C0C0"/>
                  </a:fgClr>
                  <a:bgClr>
                    <a:schemeClr val="bg1"/>
                  </a:bgClr>
                </a:pattFill>
                <a:ln w="6350">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nvGrpSpPr>
                <p:cNvPr id="23" name="Group 119"/>
                <p:cNvGrpSpPr>
                  <a:grpSpLocks/>
                </p:cNvGrpSpPr>
                <p:nvPr/>
              </p:nvGrpSpPr>
              <p:grpSpPr bwMode="auto">
                <a:xfrm>
                  <a:off x="4364" y="2514"/>
                  <a:ext cx="694" cy="568"/>
                  <a:chOff x="4355" y="2502"/>
                  <a:chExt cx="694" cy="568"/>
                </a:xfrm>
              </p:grpSpPr>
              <p:grpSp>
                <p:nvGrpSpPr>
                  <p:cNvPr id="24" name="Group 120"/>
                  <p:cNvGrpSpPr>
                    <a:grpSpLocks noChangeAspect="1"/>
                  </p:cNvGrpSpPr>
                  <p:nvPr/>
                </p:nvGrpSpPr>
                <p:grpSpPr bwMode="auto">
                  <a:xfrm>
                    <a:off x="4355" y="2503"/>
                    <a:ext cx="694" cy="567"/>
                    <a:chOff x="1124" y="1424"/>
                    <a:chExt cx="2971" cy="2423"/>
                  </a:xfrm>
                </p:grpSpPr>
                <p:sp>
                  <p:nvSpPr>
                    <p:cNvPr id="633977" name="Rectangle 121" descr="Recycled paper"/>
                    <p:cNvSpPr>
                      <a:spLocks noChangeAspect="1" noChangeArrowheads="1"/>
                    </p:cNvSpPr>
                    <p:nvPr/>
                  </p:nvSpPr>
                  <p:spPr bwMode="auto">
                    <a:xfrm>
                      <a:off x="1127" y="1424"/>
                      <a:ext cx="2970" cy="2422"/>
                    </a:xfrm>
                    <a:prstGeom prst="rect">
                      <a:avLst/>
                    </a:prstGeom>
                    <a:blipFill dpi="0" rotWithShape="0">
                      <a:blip r:embed="rId3" cstate="print"/>
                      <a:srcRect/>
                      <a:tile tx="0" ty="0" sx="100000" sy="100000" flip="none" algn="tl"/>
                    </a:blipFill>
                    <a:ln w="3175">
                      <a:solidFill>
                        <a:schemeClr val="tx1"/>
                      </a:solidFill>
                      <a:miter lim="800000"/>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78" name="Rectangle 122" descr="White marble"/>
                    <p:cNvSpPr>
                      <a:spLocks noChangeAspect="1" noChangeArrowheads="1"/>
                    </p:cNvSpPr>
                    <p:nvPr/>
                  </p:nvSpPr>
                  <p:spPr bwMode="auto">
                    <a:xfrm>
                      <a:off x="1434" y="1616"/>
                      <a:ext cx="2364" cy="2115"/>
                    </a:xfrm>
                    <a:prstGeom prst="rect">
                      <a:avLst/>
                    </a:prstGeom>
                    <a:blipFill dpi="0" rotWithShape="0">
                      <a:blip r:embed="rId4" cstate="print"/>
                      <a:srcRect/>
                      <a:tile tx="0" ty="0" sx="100000" sy="100000" flip="none" algn="tl"/>
                    </a:blipFill>
                    <a:ln w="3175">
                      <a:solidFill>
                        <a:schemeClr val="tx1"/>
                      </a:solidFill>
                      <a:miter lim="800000"/>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79" name="Rectangle 123" descr="Recycled paper"/>
                    <p:cNvSpPr>
                      <a:spLocks noChangeAspect="1" noChangeArrowheads="1"/>
                    </p:cNvSpPr>
                    <p:nvPr/>
                  </p:nvSpPr>
                  <p:spPr bwMode="auto">
                    <a:xfrm>
                      <a:off x="1594" y="2051"/>
                      <a:ext cx="906" cy="1246"/>
                    </a:xfrm>
                    <a:prstGeom prst="rect">
                      <a:avLst/>
                    </a:prstGeom>
                    <a:blipFill dpi="0" rotWithShape="0">
                      <a:blip r:embed="rId3" cstate="print"/>
                      <a:srcRect/>
                      <a:tile tx="0" ty="0" sx="100000" sy="100000" flip="none" algn="tl"/>
                    </a:blipFill>
                    <a:ln w="3175">
                      <a:solidFill>
                        <a:schemeClr val="tx1"/>
                      </a:solidFill>
                      <a:miter lim="800000"/>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80" name="Rectangle 124" descr="Recycled paper"/>
                    <p:cNvSpPr>
                      <a:spLocks noChangeAspect="1" noChangeArrowheads="1"/>
                    </p:cNvSpPr>
                    <p:nvPr/>
                  </p:nvSpPr>
                  <p:spPr bwMode="auto">
                    <a:xfrm>
                      <a:off x="2659" y="2051"/>
                      <a:ext cx="979" cy="1246"/>
                    </a:xfrm>
                    <a:prstGeom prst="rect">
                      <a:avLst/>
                    </a:prstGeom>
                    <a:blipFill dpi="0" rotWithShape="0">
                      <a:blip r:embed="rId3" cstate="print"/>
                      <a:srcRect/>
                      <a:tile tx="0" ty="0" sx="100000" sy="100000" flip="none" algn="tl"/>
                    </a:blipFill>
                    <a:ln w="3175">
                      <a:solidFill>
                        <a:schemeClr val="tx1"/>
                      </a:solidFill>
                      <a:miter lim="800000"/>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81" name="Rectangle 125"/>
                    <p:cNvSpPr>
                      <a:spLocks noChangeAspect="1" noChangeArrowheads="1"/>
                    </p:cNvSpPr>
                    <p:nvPr/>
                  </p:nvSpPr>
                  <p:spPr bwMode="auto">
                    <a:xfrm>
                      <a:off x="2659" y="2357"/>
                      <a:ext cx="979" cy="626"/>
                    </a:xfrm>
                    <a:prstGeom prst="rect">
                      <a:avLst/>
                    </a:prstGeom>
                    <a:solidFill>
                      <a:srgbClr val="EAEAEA"/>
                    </a:solidFill>
                    <a:ln w="3175">
                      <a:solidFill>
                        <a:schemeClr val="tx1"/>
                      </a:solidFill>
                      <a:miter lim="800000"/>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82" name="Rectangle 126" descr="Parchment"/>
                    <p:cNvSpPr>
                      <a:spLocks noChangeAspect="1" noChangeArrowheads="1"/>
                    </p:cNvSpPr>
                    <p:nvPr/>
                  </p:nvSpPr>
                  <p:spPr bwMode="auto">
                    <a:xfrm>
                      <a:off x="2746" y="2402"/>
                      <a:ext cx="293" cy="543"/>
                    </a:xfrm>
                    <a:prstGeom prst="rect">
                      <a:avLst/>
                    </a:prstGeom>
                    <a:blipFill dpi="0" rotWithShape="0">
                      <a:blip r:embed="rId5" cstate="print"/>
                      <a:srcRect/>
                      <a:tile tx="0" ty="0" sx="100000" sy="100000" flip="none" algn="tl"/>
                    </a:blipFill>
                    <a:ln w="3175">
                      <a:solidFill>
                        <a:schemeClr val="tx1"/>
                      </a:solidFill>
                      <a:miter lim="800000"/>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83" name="Rectangle 127" descr="Parchment"/>
                    <p:cNvSpPr>
                      <a:spLocks noChangeAspect="1" noChangeArrowheads="1"/>
                    </p:cNvSpPr>
                    <p:nvPr/>
                  </p:nvSpPr>
                  <p:spPr bwMode="auto">
                    <a:xfrm>
                      <a:off x="3305" y="2402"/>
                      <a:ext cx="286" cy="543"/>
                    </a:xfrm>
                    <a:prstGeom prst="rect">
                      <a:avLst/>
                    </a:prstGeom>
                    <a:blipFill dpi="0" rotWithShape="0">
                      <a:blip r:embed="rId5" cstate="print"/>
                      <a:srcRect/>
                      <a:tile tx="0" ty="0" sx="100000" sy="100000" flip="none" algn="tl"/>
                    </a:blipFill>
                    <a:ln w="3175">
                      <a:solidFill>
                        <a:schemeClr val="tx1"/>
                      </a:solidFill>
                      <a:miter lim="800000"/>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84" name="Rectangle 128" descr="Newsprint"/>
                    <p:cNvSpPr>
                      <a:spLocks noChangeAspect="1" noChangeArrowheads="1"/>
                    </p:cNvSpPr>
                    <p:nvPr/>
                  </p:nvSpPr>
                  <p:spPr bwMode="auto">
                    <a:xfrm>
                      <a:off x="1614" y="2402"/>
                      <a:ext cx="293" cy="543"/>
                    </a:xfrm>
                    <a:prstGeom prst="rect">
                      <a:avLst/>
                    </a:prstGeom>
                    <a:blipFill dpi="0" rotWithShape="0">
                      <a:blip r:embed="rId6" cstate="print"/>
                      <a:srcRect/>
                      <a:tile tx="0" ty="0" sx="100000" sy="100000" flip="none" algn="tl"/>
                    </a:blipFill>
                    <a:ln w="3175">
                      <a:solidFill>
                        <a:schemeClr val="tx1"/>
                      </a:solidFill>
                      <a:miter lim="800000"/>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85" name="Rectangle 129" descr="Newsprint"/>
                    <p:cNvSpPr>
                      <a:spLocks noChangeAspect="1" noChangeArrowheads="1"/>
                    </p:cNvSpPr>
                    <p:nvPr/>
                  </p:nvSpPr>
                  <p:spPr bwMode="auto">
                    <a:xfrm>
                      <a:off x="2173" y="2402"/>
                      <a:ext cx="293" cy="543"/>
                    </a:xfrm>
                    <a:prstGeom prst="rect">
                      <a:avLst/>
                    </a:prstGeom>
                    <a:blipFill dpi="0" rotWithShape="0">
                      <a:blip r:embed="rId6" cstate="print"/>
                      <a:srcRect/>
                      <a:tile tx="0" ty="0" sx="100000" sy="100000" flip="none" algn="tl"/>
                    </a:blipFill>
                    <a:ln w="3175">
                      <a:solidFill>
                        <a:schemeClr val="tx1"/>
                      </a:solidFill>
                      <a:miter lim="800000"/>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86" name="Freeform 130" descr="White marble"/>
                    <p:cNvSpPr>
                      <a:spLocks noChangeAspect="1"/>
                    </p:cNvSpPr>
                    <p:nvPr/>
                  </p:nvSpPr>
                  <p:spPr bwMode="auto">
                    <a:xfrm>
                      <a:off x="1920" y="1744"/>
                      <a:ext cx="1365" cy="1361"/>
                    </a:xfrm>
                    <a:custGeom>
                      <a:avLst/>
                      <a:gdLst/>
                      <a:ahLst/>
                      <a:cxnLst>
                        <a:cxn ang="0">
                          <a:pos x="1776" y="1992"/>
                        </a:cxn>
                        <a:cxn ang="0">
                          <a:pos x="2148" y="1992"/>
                        </a:cxn>
                        <a:cxn ang="0">
                          <a:pos x="2148" y="0"/>
                        </a:cxn>
                        <a:cxn ang="0">
                          <a:pos x="0" y="0"/>
                        </a:cxn>
                        <a:cxn ang="0">
                          <a:pos x="0" y="1992"/>
                        </a:cxn>
                        <a:cxn ang="0">
                          <a:pos x="372" y="1992"/>
                        </a:cxn>
                        <a:cxn ang="0">
                          <a:pos x="372" y="324"/>
                        </a:cxn>
                        <a:cxn ang="0">
                          <a:pos x="1776" y="324"/>
                        </a:cxn>
                        <a:cxn ang="0">
                          <a:pos x="1776" y="1992"/>
                        </a:cxn>
                      </a:cxnLst>
                      <a:rect l="0" t="0" r="r" b="b"/>
                      <a:pathLst>
                        <a:path w="2148" h="1992">
                          <a:moveTo>
                            <a:pt x="1776" y="1992"/>
                          </a:moveTo>
                          <a:lnTo>
                            <a:pt x="2148" y="1992"/>
                          </a:lnTo>
                          <a:lnTo>
                            <a:pt x="2148" y="0"/>
                          </a:lnTo>
                          <a:lnTo>
                            <a:pt x="0" y="0"/>
                          </a:lnTo>
                          <a:lnTo>
                            <a:pt x="0" y="1992"/>
                          </a:lnTo>
                          <a:lnTo>
                            <a:pt x="372" y="1992"/>
                          </a:lnTo>
                          <a:lnTo>
                            <a:pt x="372" y="324"/>
                          </a:lnTo>
                          <a:lnTo>
                            <a:pt x="1776" y="324"/>
                          </a:lnTo>
                          <a:lnTo>
                            <a:pt x="1776" y="1992"/>
                          </a:lnTo>
                          <a:close/>
                        </a:path>
                      </a:pathLst>
                    </a:custGeom>
                    <a:blipFill dpi="0" rotWithShape="0">
                      <a:blip r:embed="rId4" cstate="print"/>
                      <a:srcRect/>
                      <a:tile tx="0" ty="0" sx="100000" sy="100000" flip="none" algn="tl"/>
                    </a:blipFill>
                    <a:ln w="3175"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87" name="Oval 131"/>
                    <p:cNvSpPr>
                      <a:spLocks noChangeAspect="1" noChangeArrowheads="1"/>
                    </p:cNvSpPr>
                    <p:nvPr/>
                  </p:nvSpPr>
                  <p:spPr bwMode="auto">
                    <a:xfrm>
                      <a:off x="2526" y="1782"/>
                      <a:ext cx="127" cy="141"/>
                    </a:xfrm>
                    <a:prstGeom prst="ellipse">
                      <a:avLst/>
                    </a:prstGeom>
                    <a:solidFill>
                      <a:schemeClr val="folHlink"/>
                    </a:solidFill>
                    <a:ln w="317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88" name="Rectangle 132" descr="Granite"/>
                    <p:cNvSpPr>
                      <a:spLocks noChangeAspect="1" noChangeArrowheads="1"/>
                    </p:cNvSpPr>
                    <p:nvPr/>
                  </p:nvSpPr>
                  <p:spPr bwMode="auto">
                    <a:xfrm>
                      <a:off x="2253" y="2575"/>
                      <a:ext cx="666" cy="185"/>
                    </a:xfrm>
                    <a:prstGeom prst="rect">
                      <a:avLst/>
                    </a:prstGeom>
                    <a:blipFill dpi="0" rotWithShape="0">
                      <a:blip r:embed="rId7" cstate="print"/>
                      <a:srcRect/>
                      <a:tile tx="0" ty="0" sx="100000" sy="100000" flip="none" algn="tl"/>
                    </a:blipFill>
                    <a:ln w="3175">
                      <a:solidFill>
                        <a:schemeClr val="tx1"/>
                      </a:solidFill>
                      <a:miter lim="800000"/>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89" name="Freeform 133" descr="Granite"/>
                    <p:cNvSpPr>
                      <a:spLocks noChangeAspect="1"/>
                    </p:cNvSpPr>
                    <p:nvPr/>
                  </p:nvSpPr>
                  <p:spPr bwMode="auto">
                    <a:xfrm>
                      <a:off x="3392" y="1424"/>
                      <a:ext cx="686" cy="2422"/>
                    </a:xfrm>
                    <a:custGeom>
                      <a:avLst/>
                      <a:gdLst/>
                      <a:ahLst/>
                      <a:cxnLst>
                        <a:cxn ang="0">
                          <a:pos x="1068" y="3540"/>
                        </a:cxn>
                        <a:cxn ang="0">
                          <a:pos x="1068" y="0"/>
                        </a:cxn>
                        <a:cxn ang="0">
                          <a:pos x="696" y="0"/>
                        </a:cxn>
                        <a:cxn ang="0">
                          <a:pos x="696" y="1680"/>
                        </a:cxn>
                        <a:cxn ang="0">
                          <a:pos x="0" y="1680"/>
                        </a:cxn>
                        <a:cxn ang="0">
                          <a:pos x="0" y="1956"/>
                        </a:cxn>
                        <a:cxn ang="0">
                          <a:pos x="696" y="1956"/>
                        </a:cxn>
                        <a:cxn ang="0">
                          <a:pos x="696" y="3540"/>
                        </a:cxn>
                        <a:cxn ang="0">
                          <a:pos x="1068" y="3540"/>
                        </a:cxn>
                      </a:cxnLst>
                      <a:rect l="0" t="0" r="r" b="b"/>
                      <a:pathLst>
                        <a:path w="1068" h="3540">
                          <a:moveTo>
                            <a:pt x="1068" y="3540"/>
                          </a:moveTo>
                          <a:lnTo>
                            <a:pt x="1068" y="0"/>
                          </a:lnTo>
                          <a:lnTo>
                            <a:pt x="696" y="0"/>
                          </a:lnTo>
                          <a:lnTo>
                            <a:pt x="696" y="1680"/>
                          </a:lnTo>
                          <a:lnTo>
                            <a:pt x="0" y="1680"/>
                          </a:lnTo>
                          <a:lnTo>
                            <a:pt x="0" y="1956"/>
                          </a:lnTo>
                          <a:lnTo>
                            <a:pt x="696" y="1956"/>
                          </a:lnTo>
                          <a:lnTo>
                            <a:pt x="696" y="3540"/>
                          </a:lnTo>
                          <a:lnTo>
                            <a:pt x="1068" y="3540"/>
                          </a:lnTo>
                          <a:close/>
                        </a:path>
                      </a:pathLst>
                    </a:custGeom>
                    <a:blipFill dpi="0" rotWithShape="0">
                      <a:blip r:embed="rId7" cstate="print"/>
                      <a:srcRect/>
                      <a:tile tx="0" ty="0" sx="100000" sy="100000" flip="none" algn="tl"/>
                    </a:blipFill>
                    <a:ln w="3175"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90" name="Freeform 134" descr="Granite"/>
                    <p:cNvSpPr>
                      <a:spLocks noChangeAspect="1"/>
                    </p:cNvSpPr>
                    <p:nvPr/>
                  </p:nvSpPr>
                  <p:spPr bwMode="auto">
                    <a:xfrm>
                      <a:off x="1161" y="1424"/>
                      <a:ext cx="679" cy="2422"/>
                    </a:xfrm>
                    <a:custGeom>
                      <a:avLst/>
                      <a:gdLst/>
                      <a:ahLst/>
                      <a:cxnLst>
                        <a:cxn ang="0">
                          <a:pos x="0" y="3540"/>
                        </a:cxn>
                        <a:cxn ang="0">
                          <a:pos x="0" y="0"/>
                        </a:cxn>
                        <a:cxn ang="0">
                          <a:pos x="372" y="0"/>
                        </a:cxn>
                        <a:cxn ang="0">
                          <a:pos x="372" y="1680"/>
                        </a:cxn>
                        <a:cxn ang="0">
                          <a:pos x="1068" y="1680"/>
                        </a:cxn>
                        <a:cxn ang="0">
                          <a:pos x="1068" y="1956"/>
                        </a:cxn>
                        <a:cxn ang="0">
                          <a:pos x="372" y="1956"/>
                        </a:cxn>
                        <a:cxn ang="0">
                          <a:pos x="372" y="3540"/>
                        </a:cxn>
                        <a:cxn ang="0">
                          <a:pos x="0" y="3540"/>
                        </a:cxn>
                      </a:cxnLst>
                      <a:rect l="0" t="0" r="r" b="b"/>
                      <a:pathLst>
                        <a:path w="1068" h="3540">
                          <a:moveTo>
                            <a:pt x="0" y="3540"/>
                          </a:moveTo>
                          <a:lnTo>
                            <a:pt x="0" y="0"/>
                          </a:lnTo>
                          <a:lnTo>
                            <a:pt x="372" y="0"/>
                          </a:lnTo>
                          <a:lnTo>
                            <a:pt x="372" y="1680"/>
                          </a:lnTo>
                          <a:lnTo>
                            <a:pt x="1068" y="1680"/>
                          </a:lnTo>
                          <a:lnTo>
                            <a:pt x="1068" y="1956"/>
                          </a:lnTo>
                          <a:lnTo>
                            <a:pt x="372" y="1956"/>
                          </a:lnTo>
                          <a:lnTo>
                            <a:pt x="372" y="3540"/>
                          </a:lnTo>
                          <a:lnTo>
                            <a:pt x="0" y="3540"/>
                          </a:lnTo>
                          <a:close/>
                        </a:path>
                      </a:pathLst>
                    </a:custGeom>
                    <a:blipFill dpi="0" rotWithShape="0">
                      <a:blip r:embed="rId7" cstate="print"/>
                      <a:srcRect/>
                      <a:tile tx="0" ty="0" sx="100000" sy="100000" flip="none" algn="tl"/>
                    </a:blipFill>
                    <a:ln w="3175"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sp>
                <p:nvSpPr>
                  <p:cNvPr id="633991" name="Rectangle 135"/>
                  <p:cNvSpPr>
                    <a:spLocks noChangeArrowheads="1"/>
                  </p:cNvSpPr>
                  <p:nvPr/>
                </p:nvSpPr>
                <p:spPr bwMode="auto">
                  <a:xfrm>
                    <a:off x="4357" y="2502"/>
                    <a:ext cx="692" cy="567"/>
                  </a:xfrm>
                  <a:prstGeom prst="rect">
                    <a:avLst/>
                  </a:prstGeom>
                  <a:solidFill>
                    <a:schemeClr val="accent1">
                      <a:alpha val="50000"/>
                    </a:schemeClr>
                  </a:solidFill>
                  <a:ln w="9525">
                    <a:noFill/>
                    <a:miter lim="800000"/>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grpSp>
        </p:grpSp>
        <p:sp>
          <p:nvSpPr>
            <p:cNvPr id="633992" name="Freeform 136"/>
            <p:cNvSpPr>
              <a:spLocks/>
            </p:cNvSpPr>
            <p:nvPr/>
          </p:nvSpPr>
          <p:spPr bwMode="auto">
            <a:xfrm>
              <a:off x="5051" y="2172"/>
              <a:ext cx="1" cy="229"/>
            </a:xfrm>
            <a:custGeom>
              <a:avLst/>
              <a:gdLst/>
              <a:ahLst/>
              <a:cxnLst>
                <a:cxn ang="0">
                  <a:pos x="1" y="0"/>
                </a:cxn>
                <a:cxn ang="0">
                  <a:pos x="0" y="229"/>
                </a:cxn>
              </a:cxnLst>
              <a:rect l="0" t="0" r="r" b="b"/>
              <a:pathLst>
                <a:path w="1" h="229">
                  <a:moveTo>
                    <a:pt x="1" y="0"/>
                  </a:moveTo>
                  <a:lnTo>
                    <a:pt x="0" y="229"/>
                  </a:lnTo>
                </a:path>
              </a:pathLst>
            </a:custGeom>
            <a:noFill/>
            <a:ln w="9525">
              <a:solidFill>
                <a:schemeClr val="tx1"/>
              </a:solidFill>
              <a:round/>
              <a:headEnd type="none" w="med" len="med"/>
              <a:tailEnd type="triangle" w="med" len="me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93" name="Freeform 137"/>
            <p:cNvSpPr>
              <a:spLocks/>
            </p:cNvSpPr>
            <p:nvPr/>
          </p:nvSpPr>
          <p:spPr bwMode="auto">
            <a:xfrm>
              <a:off x="4359" y="3166"/>
              <a:ext cx="681" cy="176"/>
            </a:xfrm>
            <a:custGeom>
              <a:avLst/>
              <a:gdLst/>
              <a:ahLst/>
              <a:cxnLst>
                <a:cxn ang="0">
                  <a:pos x="0" y="176"/>
                </a:cxn>
                <a:cxn ang="0">
                  <a:pos x="127" y="134"/>
                </a:cxn>
                <a:cxn ang="0">
                  <a:pos x="772" y="132"/>
                </a:cxn>
                <a:cxn ang="0">
                  <a:pos x="1080" y="0"/>
                </a:cxn>
              </a:cxnLst>
              <a:rect l="0" t="0" r="r" b="b"/>
              <a:pathLst>
                <a:path w="1080" h="176">
                  <a:moveTo>
                    <a:pt x="0" y="176"/>
                  </a:moveTo>
                  <a:lnTo>
                    <a:pt x="127" y="134"/>
                  </a:lnTo>
                  <a:lnTo>
                    <a:pt x="772" y="132"/>
                  </a:lnTo>
                  <a:lnTo>
                    <a:pt x="1080" y="0"/>
                  </a:lnTo>
                </a:path>
              </a:pathLst>
            </a:custGeom>
            <a:noFill/>
            <a:ln w="9525">
              <a:solidFill>
                <a:schemeClr val="tx1"/>
              </a:solidFill>
              <a:round/>
              <a:headEnd type="none" w="med" len="med"/>
              <a:tailEnd type="triangle" w="med" len="me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nvGrpSpPr>
            <p:cNvPr id="25" name="Group 138"/>
            <p:cNvGrpSpPr>
              <a:grpSpLocks noChangeAspect="1"/>
            </p:cNvGrpSpPr>
            <p:nvPr/>
          </p:nvGrpSpPr>
          <p:grpSpPr bwMode="auto">
            <a:xfrm>
              <a:off x="4079" y="3274"/>
              <a:ext cx="282" cy="322"/>
              <a:chOff x="3360" y="3280"/>
              <a:chExt cx="876" cy="644"/>
            </a:xfrm>
          </p:grpSpPr>
          <p:sp>
            <p:nvSpPr>
              <p:cNvPr id="633995" name="Freeform 139"/>
              <p:cNvSpPr>
                <a:spLocks noChangeAspect="1"/>
              </p:cNvSpPr>
              <p:nvPr/>
            </p:nvSpPr>
            <p:spPr bwMode="auto">
              <a:xfrm>
                <a:off x="3397" y="3280"/>
                <a:ext cx="839" cy="634"/>
              </a:xfrm>
              <a:custGeom>
                <a:avLst/>
                <a:gdLst/>
                <a:ahLst/>
                <a:cxnLst>
                  <a:cxn ang="0">
                    <a:pos x="0" y="280"/>
                  </a:cxn>
                  <a:cxn ang="0">
                    <a:pos x="694" y="0"/>
                  </a:cxn>
                  <a:cxn ang="0">
                    <a:pos x="724" y="0"/>
                  </a:cxn>
                  <a:cxn ang="0">
                    <a:pos x="748" y="12"/>
                  </a:cxn>
                  <a:cxn ang="0">
                    <a:pos x="782" y="48"/>
                  </a:cxn>
                  <a:cxn ang="0">
                    <a:pos x="806" y="90"/>
                  </a:cxn>
                  <a:cxn ang="0">
                    <a:pos x="822" y="132"/>
                  </a:cxn>
                  <a:cxn ang="0">
                    <a:pos x="836" y="184"/>
                  </a:cxn>
                  <a:cxn ang="0">
                    <a:pos x="840" y="244"/>
                  </a:cxn>
                  <a:cxn ang="0">
                    <a:pos x="838" y="288"/>
                  </a:cxn>
                  <a:cxn ang="0">
                    <a:pos x="820" y="336"/>
                  </a:cxn>
                  <a:cxn ang="0">
                    <a:pos x="796" y="356"/>
                  </a:cxn>
                  <a:cxn ang="0">
                    <a:pos x="108" y="634"/>
                  </a:cxn>
                </a:cxnLst>
                <a:rect l="0" t="0" r="r" b="b"/>
                <a:pathLst>
                  <a:path w="840" h="634">
                    <a:moveTo>
                      <a:pt x="0" y="280"/>
                    </a:moveTo>
                    <a:lnTo>
                      <a:pt x="694" y="0"/>
                    </a:lnTo>
                    <a:lnTo>
                      <a:pt x="724" y="0"/>
                    </a:lnTo>
                    <a:lnTo>
                      <a:pt x="748" y="12"/>
                    </a:lnTo>
                    <a:lnTo>
                      <a:pt x="782" y="48"/>
                    </a:lnTo>
                    <a:lnTo>
                      <a:pt x="806" y="90"/>
                    </a:lnTo>
                    <a:lnTo>
                      <a:pt x="822" y="132"/>
                    </a:lnTo>
                    <a:lnTo>
                      <a:pt x="836" y="184"/>
                    </a:lnTo>
                    <a:lnTo>
                      <a:pt x="840" y="244"/>
                    </a:lnTo>
                    <a:lnTo>
                      <a:pt x="838" y="288"/>
                    </a:lnTo>
                    <a:lnTo>
                      <a:pt x="820" y="336"/>
                    </a:lnTo>
                    <a:lnTo>
                      <a:pt x="796" y="356"/>
                    </a:lnTo>
                    <a:lnTo>
                      <a:pt x="108" y="634"/>
                    </a:lnTo>
                  </a:path>
                </a:pathLst>
              </a:custGeom>
              <a:gradFill rotWithShape="0">
                <a:gsLst>
                  <a:gs pos="0">
                    <a:schemeClr val="accent1">
                      <a:gamma/>
                      <a:shade val="46275"/>
                      <a:invGamma/>
                    </a:schemeClr>
                  </a:gs>
                  <a:gs pos="50000">
                    <a:schemeClr val="accent1"/>
                  </a:gs>
                  <a:gs pos="100000">
                    <a:schemeClr val="accent1">
                      <a:gamma/>
                      <a:shade val="46275"/>
                      <a:invGamma/>
                    </a:schemeClr>
                  </a:gs>
                </a:gsLst>
                <a:lin ang="2700000" scaled="1"/>
              </a:gradFill>
              <a:ln w="3175"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3996" name="Oval 140"/>
              <p:cNvSpPr>
                <a:spLocks noChangeAspect="1" noChangeArrowheads="1"/>
              </p:cNvSpPr>
              <p:nvPr/>
            </p:nvSpPr>
            <p:spPr bwMode="auto">
              <a:xfrm rot="-819846">
                <a:off x="3360" y="3552"/>
                <a:ext cx="180" cy="372"/>
              </a:xfrm>
              <a:prstGeom prst="ellipse">
                <a:avLst/>
              </a:prstGeom>
              <a:gradFill rotWithShape="0">
                <a:gsLst>
                  <a:gs pos="0">
                    <a:schemeClr val="accent1"/>
                  </a:gs>
                  <a:gs pos="100000">
                    <a:srgbClr val="C0C0C0"/>
                  </a:gs>
                </a:gsLst>
                <a:path path="rect">
                  <a:fillToRect l="100000" b="100000"/>
                </a:path>
              </a:gradFill>
              <a:ln w="3175">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grpSp>
        <p:sp>
          <p:nvSpPr>
            <p:cNvPr id="30745" name="Text Box 143"/>
            <p:cNvSpPr txBox="1">
              <a:spLocks noChangeArrowheads="1"/>
            </p:cNvSpPr>
            <p:nvPr/>
          </p:nvSpPr>
          <p:spPr bwMode="auto">
            <a:xfrm>
              <a:off x="2557" y="2870"/>
              <a:ext cx="534" cy="439"/>
            </a:xfrm>
            <a:prstGeom prst="rect">
              <a:avLst/>
            </a:prstGeom>
            <a:noFill/>
            <a:ln w="9525">
              <a:noFill/>
              <a:miter lim="800000"/>
              <a:headEnd/>
              <a:tailEnd/>
            </a:ln>
          </p:spPr>
          <p:txBody>
            <a:bodyPr>
              <a:spAutoFit/>
            </a:bodyPr>
            <a:lstStyle/>
            <a:p>
              <a:pPr algn="r"/>
              <a:r>
                <a:rPr lang="en-US" altLang="zh-TW" sz="1400" i="0">
                  <a:latin typeface="Trebuchet MS" pitchFamily="34" charset="0"/>
                </a:rPr>
                <a:t>X-scan signal</a:t>
              </a:r>
            </a:p>
          </p:txBody>
        </p:sp>
        <p:sp>
          <p:nvSpPr>
            <p:cNvPr id="30746" name="Text Box 144"/>
            <p:cNvSpPr txBox="1">
              <a:spLocks noChangeArrowheads="1"/>
            </p:cNvSpPr>
            <p:nvPr/>
          </p:nvSpPr>
          <p:spPr bwMode="auto">
            <a:xfrm>
              <a:off x="2723" y="3516"/>
              <a:ext cx="679" cy="259"/>
            </a:xfrm>
            <a:prstGeom prst="rect">
              <a:avLst/>
            </a:prstGeom>
            <a:noFill/>
            <a:ln w="9525">
              <a:noFill/>
              <a:miter lim="800000"/>
              <a:headEnd/>
              <a:tailEnd/>
            </a:ln>
          </p:spPr>
          <p:txBody>
            <a:bodyPr>
              <a:spAutoFit/>
            </a:bodyPr>
            <a:lstStyle/>
            <a:p>
              <a:pPr algn="r"/>
              <a:r>
                <a:rPr lang="en-US" altLang="zh-TW" sz="1400" i="0">
                  <a:latin typeface="Trebuchet MS" pitchFamily="34" charset="0"/>
                </a:rPr>
                <a:t>Specimen</a:t>
              </a:r>
            </a:p>
          </p:txBody>
        </p:sp>
        <p:sp>
          <p:nvSpPr>
            <p:cNvPr id="30747" name="Text Box 145"/>
            <p:cNvSpPr txBox="1">
              <a:spLocks noChangeArrowheads="1"/>
            </p:cNvSpPr>
            <p:nvPr/>
          </p:nvSpPr>
          <p:spPr bwMode="auto">
            <a:xfrm>
              <a:off x="4133" y="2328"/>
              <a:ext cx="755" cy="385"/>
            </a:xfrm>
            <a:prstGeom prst="rect">
              <a:avLst/>
            </a:prstGeom>
            <a:noFill/>
            <a:ln w="9525">
              <a:noFill/>
              <a:miter lim="800000"/>
              <a:headEnd/>
              <a:tailEnd/>
            </a:ln>
          </p:spPr>
          <p:txBody>
            <a:bodyPr>
              <a:spAutoFit/>
            </a:bodyPr>
            <a:lstStyle/>
            <a:p>
              <a:pPr>
                <a:lnSpc>
                  <a:spcPct val="85000"/>
                </a:lnSpc>
              </a:pPr>
              <a:r>
                <a:rPr lang="en-US" altLang="zh-TW" sz="1400" i="0">
                  <a:latin typeface="Trebuchet MS" pitchFamily="34" charset="0"/>
                </a:rPr>
                <a:t>Scanning magnets</a:t>
              </a:r>
            </a:p>
          </p:txBody>
        </p:sp>
        <p:sp>
          <p:nvSpPr>
            <p:cNvPr id="30748" name="Text Box 146"/>
            <p:cNvSpPr txBox="1">
              <a:spLocks noChangeArrowheads="1"/>
            </p:cNvSpPr>
            <p:nvPr/>
          </p:nvSpPr>
          <p:spPr bwMode="auto">
            <a:xfrm>
              <a:off x="3759" y="3745"/>
              <a:ext cx="630" cy="259"/>
            </a:xfrm>
            <a:prstGeom prst="rect">
              <a:avLst/>
            </a:prstGeom>
            <a:noFill/>
            <a:ln w="9525">
              <a:noFill/>
              <a:miter lim="800000"/>
              <a:headEnd/>
              <a:tailEnd/>
            </a:ln>
          </p:spPr>
          <p:txBody>
            <a:bodyPr>
              <a:spAutoFit/>
            </a:bodyPr>
            <a:lstStyle/>
            <a:p>
              <a:pPr algn="ctr"/>
              <a:r>
                <a:rPr lang="en-US" altLang="zh-TW" sz="1400" i="0">
                  <a:latin typeface="Trebuchet MS" pitchFamily="34" charset="0"/>
                </a:rPr>
                <a:t>Stage</a:t>
              </a:r>
            </a:p>
          </p:txBody>
        </p:sp>
        <p:sp>
          <p:nvSpPr>
            <p:cNvPr id="30749" name="Text Box 147"/>
            <p:cNvSpPr txBox="1">
              <a:spLocks noChangeArrowheads="1"/>
            </p:cNvSpPr>
            <p:nvPr/>
          </p:nvSpPr>
          <p:spPr bwMode="auto">
            <a:xfrm>
              <a:off x="4237" y="3473"/>
              <a:ext cx="641" cy="259"/>
            </a:xfrm>
            <a:prstGeom prst="rect">
              <a:avLst/>
            </a:prstGeom>
            <a:noFill/>
            <a:ln w="9525">
              <a:noFill/>
              <a:miter lim="800000"/>
              <a:headEnd/>
              <a:tailEnd/>
            </a:ln>
          </p:spPr>
          <p:txBody>
            <a:bodyPr>
              <a:spAutoFit/>
            </a:bodyPr>
            <a:lstStyle/>
            <a:p>
              <a:r>
                <a:rPr lang="en-US" altLang="zh-TW" sz="1400" i="0">
                  <a:latin typeface="Trebuchet MS" pitchFamily="34" charset="0"/>
                </a:rPr>
                <a:t>Detector</a:t>
              </a:r>
            </a:p>
          </p:txBody>
        </p:sp>
        <p:sp>
          <p:nvSpPr>
            <p:cNvPr id="30750" name="Text Box 148"/>
            <p:cNvSpPr txBox="1">
              <a:spLocks noChangeArrowheads="1"/>
            </p:cNvSpPr>
            <p:nvPr/>
          </p:nvSpPr>
          <p:spPr bwMode="auto">
            <a:xfrm>
              <a:off x="2700" y="2330"/>
              <a:ext cx="544" cy="439"/>
            </a:xfrm>
            <a:prstGeom prst="rect">
              <a:avLst/>
            </a:prstGeom>
            <a:noFill/>
            <a:ln w="9525">
              <a:noFill/>
              <a:miter lim="800000"/>
              <a:headEnd/>
              <a:tailEnd/>
            </a:ln>
          </p:spPr>
          <p:txBody>
            <a:bodyPr>
              <a:spAutoFit/>
            </a:bodyPr>
            <a:lstStyle/>
            <a:p>
              <a:pPr algn="r"/>
              <a:r>
                <a:rPr lang="en-US" altLang="zh-TW" sz="1400" i="0">
                  <a:latin typeface="Trebuchet MS" pitchFamily="34" charset="0"/>
                </a:rPr>
                <a:t>Y-scan signal</a:t>
              </a:r>
            </a:p>
          </p:txBody>
        </p:sp>
        <p:sp>
          <p:nvSpPr>
            <p:cNvPr id="30751" name="Text Box 149"/>
            <p:cNvSpPr txBox="1">
              <a:spLocks noChangeArrowheads="1"/>
            </p:cNvSpPr>
            <p:nvPr/>
          </p:nvSpPr>
          <p:spPr bwMode="auto">
            <a:xfrm>
              <a:off x="4339" y="2784"/>
              <a:ext cx="459" cy="259"/>
            </a:xfrm>
            <a:prstGeom prst="rect">
              <a:avLst/>
            </a:prstGeom>
            <a:noFill/>
            <a:ln w="9525">
              <a:noFill/>
              <a:miter lim="800000"/>
              <a:headEnd/>
              <a:tailEnd/>
            </a:ln>
          </p:spPr>
          <p:txBody>
            <a:bodyPr wrap="none">
              <a:spAutoFit/>
            </a:bodyPr>
            <a:lstStyle/>
            <a:p>
              <a:r>
                <a:rPr lang="en-US" altLang="zh-TW" sz="1400" i="0">
                  <a:latin typeface="Trebuchet MS" pitchFamily="34" charset="0"/>
                </a:rPr>
                <a:t>X-scan</a:t>
              </a:r>
            </a:p>
          </p:txBody>
        </p:sp>
        <p:sp>
          <p:nvSpPr>
            <p:cNvPr id="30752" name="Rectangle 150"/>
            <p:cNvSpPr>
              <a:spLocks noChangeArrowheads="1"/>
            </p:cNvSpPr>
            <p:nvPr/>
          </p:nvSpPr>
          <p:spPr bwMode="auto">
            <a:xfrm>
              <a:off x="5029" y="1991"/>
              <a:ext cx="461" cy="259"/>
            </a:xfrm>
            <a:prstGeom prst="rect">
              <a:avLst/>
            </a:prstGeom>
            <a:noFill/>
            <a:ln w="9525">
              <a:noFill/>
              <a:miter lim="800000"/>
              <a:headEnd/>
              <a:tailEnd/>
            </a:ln>
          </p:spPr>
          <p:txBody>
            <a:bodyPr wrap="none">
              <a:spAutoFit/>
            </a:bodyPr>
            <a:lstStyle/>
            <a:p>
              <a:r>
                <a:rPr lang="en-US" altLang="zh-TW" sz="1400" i="0">
                  <a:latin typeface="Trebuchet MS" pitchFamily="34" charset="0"/>
                </a:rPr>
                <a:t>Y-scan</a:t>
              </a:r>
            </a:p>
          </p:txBody>
        </p:sp>
        <p:sp>
          <p:nvSpPr>
            <p:cNvPr id="30753" name="Rectangle 151"/>
            <p:cNvSpPr>
              <a:spLocks noChangeArrowheads="1"/>
            </p:cNvSpPr>
            <p:nvPr/>
          </p:nvSpPr>
          <p:spPr bwMode="auto">
            <a:xfrm>
              <a:off x="4481" y="3101"/>
              <a:ext cx="415" cy="259"/>
            </a:xfrm>
            <a:prstGeom prst="rect">
              <a:avLst/>
            </a:prstGeom>
            <a:noFill/>
            <a:ln w="9525">
              <a:noFill/>
              <a:miter lim="800000"/>
              <a:headEnd/>
              <a:tailEnd/>
            </a:ln>
          </p:spPr>
          <p:txBody>
            <a:bodyPr wrap="none">
              <a:spAutoFit/>
            </a:bodyPr>
            <a:lstStyle/>
            <a:p>
              <a:r>
                <a:rPr lang="en-US" altLang="zh-TW" sz="1400" i="0">
                  <a:latin typeface="Trebuchet MS" pitchFamily="34" charset="0"/>
                </a:rPr>
                <a:t>signal</a:t>
              </a:r>
            </a:p>
          </p:txBody>
        </p:sp>
        <p:sp>
          <p:nvSpPr>
            <p:cNvPr id="30754" name="Rectangle 152"/>
            <p:cNvSpPr>
              <a:spLocks noChangeArrowheads="1"/>
            </p:cNvSpPr>
            <p:nvPr/>
          </p:nvSpPr>
          <p:spPr bwMode="auto">
            <a:xfrm>
              <a:off x="5288" y="2953"/>
              <a:ext cx="320" cy="259"/>
            </a:xfrm>
            <a:prstGeom prst="rect">
              <a:avLst/>
            </a:prstGeom>
            <a:noFill/>
            <a:ln w="9525">
              <a:noFill/>
              <a:miter lim="800000"/>
              <a:headEnd/>
              <a:tailEnd/>
            </a:ln>
          </p:spPr>
          <p:txBody>
            <a:bodyPr wrap="none">
              <a:spAutoFit/>
            </a:bodyPr>
            <a:lstStyle/>
            <a:p>
              <a:r>
                <a:rPr lang="en-US" altLang="zh-TW" sz="1400" i="0">
                  <a:latin typeface="Trebuchet MS" pitchFamily="34" charset="0"/>
                </a:rPr>
                <a:t>CRT</a:t>
              </a:r>
            </a:p>
          </p:txBody>
        </p:sp>
        <p:sp>
          <p:nvSpPr>
            <p:cNvPr id="30755" name="Text Box 153"/>
            <p:cNvSpPr txBox="1">
              <a:spLocks noChangeArrowheads="1"/>
            </p:cNvSpPr>
            <p:nvPr/>
          </p:nvSpPr>
          <p:spPr bwMode="auto">
            <a:xfrm>
              <a:off x="4172" y="1823"/>
              <a:ext cx="1037" cy="231"/>
            </a:xfrm>
            <a:prstGeom prst="rect">
              <a:avLst/>
            </a:prstGeom>
            <a:noFill/>
            <a:ln w="9525">
              <a:noFill/>
              <a:miter lim="800000"/>
              <a:headEnd/>
              <a:tailEnd/>
            </a:ln>
          </p:spPr>
          <p:txBody>
            <a:bodyPr>
              <a:spAutoFit/>
            </a:bodyPr>
            <a:lstStyle/>
            <a:p>
              <a:pPr>
                <a:lnSpc>
                  <a:spcPct val="85000"/>
                </a:lnSpc>
              </a:pPr>
              <a:r>
                <a:rPr lang="en-US" altLang="zh-TW" sz="1400" i="0">
                  <a:latin typeface="Trebuchet MS" pitchFamily="34" charset="0"/>
                </a:rPr>
                <a:t>Condenser lens</a:t>
              </a:r>
            </a:p>
          </p:txBody>
        </p:sp>
        <p:sp>
          <p:nvSpPr>
            <p:cNvPr id="30756" name="Text Box 154"/>
            <p:cNvSpPr txBox="1">
              <a:spLocks noChangeArrowheads="1"/>
            </p:cNvSpPr>
            <p:nvPr/>
          </p:nvSpPr>
          <p:spPr bwMode="auto">
            <a:xfrm>
              <a:off x="4169" y="1548"/>
              <a:ext cx="598" cy="231"/>
            </a:xfrm>
            <a:prstGeom prst="rect">
              <a:avLst/>
            </a:prstGeom>
            <a:noFill/>
            <a:ln w="9525">
              <a:noFill/>
              <a:miter lim="800000"/>
              <a:headEnd/>
              <a:tailEnd/>
            </a:ln>
          </p:spPr>
          <p:txBody>
            <a:bodyPr>
              <a:spAutoFit/>
            </a:bodyPr>
            <a:lstStyle/>
            <a:p>
              <a:pPr>
                <a:lnSpc>
                  <a:spcPct val="85000"/>
                </a:lnSpc>
              </a:pPr>
              <a:r>
                <a:rPr lang="en-US" altLang="zh-TW" sz="1400" i="0">
                  <a:latin typeface="Trebuchet MS" pitchFamily="34" charset="0"/>
                </a:rPr>
                <a:t>Anode</a:t>
              </a:r>
            </a:p>
          </p:txBody>
        </p:sp>
        <p:sp>
          <p:nvSpPr>
            <p:cNvPr id="30757" name="Text Box 155"/>
            <p:cNvSpPr txBox="1">
              <a:spLocks noChangeArrowheads="1"/>
            </p:cNvSpPr>
            <p:nvPr/>
          </p:nvSpPr>
          <p:spPr bwMode="auto">
            <a:xfrm>
              <a:off x="4206" y="1215"/>
              <a:ext cx="1293" cy="231"/>
            </a:xfrm>
            <a:prstGeom prst="rect">
              <a:avLst/>
            </a:prstGeom>
            <a:noFill/>
            <a:ln w="9525">
              <a:noFill/>
              <a:miter lim="800000"/>
              <a:headEnd/>
              <a:tailEnd/>
            </a:ln>
          </p:spPr>
          <p:txBody>
            <a:bodyPr>
              <a:spAutoFit/>
            </a:bodyPr>
            <a:lstStyle/>
            <a:p>
              <a:pPr>
                <a:lnSpc>
                  <a:spcPct val="85000"/>
                </a:lnSpc>
              </a:pPr>
              <a:r>
                <a:rPr lang="en-US" altLang="zh-TW" sz="1400" i="0">
                  <a:latin typeface="Trebuchet MS" pitchFamily="34" charset="0"/>
                </a:rPr>
                <a:t>Electron extractor</a:t>
              </a:r>
            </a:p>
          </p:txBody>
        </p:sp>
        <p:sp>
          <p:nvSpPr>
            <p:cNvPr id="30758" name="Text Box 156"/>
            <p:cNvSpPr txBox="1">
              <a:spLocks noChangeArrowheads="1"/>
            </p:cNvSpPr>
            <p:nvPr/>
          </p:nvSpPr>
          <p:spPr bwMode="auto">
            <a:xfrm>
              <a:off x="4189" y="802"/>
              <a:ext cx="1065" cy="385"/>
            </a:xfrm>
            <a:prstGeom prst="rect">
              <a:avLst/>
            </a:prstGeom>
            <a:noFill/>
            <a:ln w="9525">
              <a:noFill/>
              <a:miter lim="800000"/>
              <a:headEnd/>
              <a:tailEnd/>
            </a:ln>
          </p:spPr>
          <p:txBody>
            <a:bodyPr>
              <a:spAutoFit/>
            </a:bodyPr>
            <a:lstStyle/>
            <a:p>
              <a:pPr>
                <a:lnSpc>
                  <a:spcPct val="85000"/>
                </a:lnSpc>
              </a:pPr>
              <a:r>
                <a:rPr lang="en-US" altLang="zh-TW" sz="1400" i="0">
                  <a:latin typeface="Trebuchet MS" pitchFamily="34" charset="0"/>
                </a:rPr>
                <a:t>Filament (electron emitter)</a:t>
              </a:r>
            </a:p>
          </p:txBody>
        </p:sp>
        <p:sp>
          <p:nvSpPr>
            <p:cNvPr id="30759" name="Text Box 157"/>
            <p:cNvSpPr txBox="1">
              <a:spLocks noChangeArrowheads="1"/>
            </p:cNvSpPr>
            <p:nvPr/>
          </p:nvSpPr>
          <p:spPr bwMode="auto">
            <a:xfrm>
              <a:off x="4250" y="1376"/>
              <a:ext cx="933" cy="231"/>
            </a:xfrm>
            <a:prstGeom prst="rect">
              <a:avLst/>
            </a:prstGeom>
            <a:noFill/>
            <a:ln w="9525">
              <a:noFill/>
              <a:miter lim="800000"/>
              <a:headEnd/>
              <a:tailEnd/>
            </a:ln>
          </p:spPr>
          <p:txBody>
            <a:bodyPr>
              <a:spAutoFit/>
            </a:bodyPr>
            <a:lstStyle/>
            <a:p>
              <a:pPr algn="r">
                <a:lnSpc>
                  <a:spcPct val="85000"/>
                </a:lnSpc>
              </a:pPr>
              <a:r>
                <a:rPr lang="en-US" altLang="zh-TW" sz="1400" i="0">
                  <a:latin typeface="Trebuchet MS" pitchFamily="34" charset="0"/>
                </a:rPr>
                <a:t>Electron beam</a:t>
              </a:r>
            </a:p>
          </p:txBody>
        </p:sp>
        <p:sp>
          <p:nvSpPr>
            <p:cNvPr id="634015" name="Freeform 159"/>
            <p:cNvSpPr>
              <a:spLocks/>
            </p:cNvSpPr>
            <p:nvPr/>
          </p:nvSpPr>
          <p:spPr bwMode="auto">
            <a:xfrm>
              <a:off x="3412" y="3610"/>
              <a:ext cx="294" cy="45"/>
            </a:xfrm>
            <a:custGeom>
              <a:avLst/>
              <a:gdLst/>
              <a:ahLst/>
              <a:cxnLst>
                <a:cxn ang="0">
                  <a:pos x="400" y="127"/>
                </a:cxn>
                <a:cxn ang="0">
                  <a:pos x="100" y="0"/>
                </a:cxn>
                <a:cxn ang="0">
                  <a:pos x="0" y="0"/>
                </a:cxn>
              </a:cxnLst>
              <a:rect l="0" t="0" r="r" b="b"/>
              <a:pathLst>
                <a:path w="400" h="127">
                  <a:moveTo>
                    <a:pt x="400" y="127"/>
                  </a:moveTo>
                  <a:lnTo>
                    <a:pt x="100" y="0"/>
                  </a:lnTo>
                  <a:lnTo>
                    <a:pt x="0" y="0"/>
                  </a:lnTo>
                </a:path>
              </a:pathLst>
            </a:custGeom>
            <a:noFill/>
            <a:ln w="6350"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4016" name="Freeform 160"/>
            <p:cNvSpPr>
              <a:spLocks/>
            </p:cNvSpPr>
            <p:nvPr/>
          </p:nvSpPr>
          <p:spPr bwMode="auto">
            <a:xfrm>
              <a:off x="3968" y="2555"/>
              <a:ext cx="181" cy="182"/>
            </a:xfrm>
            <a:custGeom>
              <a:avLst/>
              <a:gdLst/>
              <a:ahLst/>
              <a:cxnLst>
                <a:cxn ang="0">
                  <a:pos x="0" y="182"/>
                </a:cxn>
                <a:cxn ang="0">
                  <a:pos x="190" y="0"/>
                </a:cxn>
                <a:cxn ang="0">
                  <a:pos x="281" y="0"/>
                </a:cxn>
              </a:cxnLst>
              <a:rect l="0" t="0" r="r" b="b"/>
              <a:pathLst>
                <a:path w="281" h="182">
                  <a:moveTo>
                    <a:pt x="0" y="182"/>
                  </a:moveTo>
                  <a:lnTo>
                    <a:pt x="190" y="0"/>
                  </a:lnTo>
                  <a:lnTo>
                    <a:pt x="281" y="0"/>
                  </a:lnTo>
                </a:path>
              </a:pathLst>
            </a:custGeom>
            <a:noFill/>
            <a:ln w="6350"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4017" name="Freeform 161"/>
            <p:cNvSpPr>
              <a:spLocks/>
            </p:cNvSpPr>
            <p:nvPr/>
          </p:nvSpPr>
          <p:spPr bwMode="auto">
            <a:xfrm>
              <a:off x="3943" y="1915"/>
              <a:ext cx="244" cy="173"/>
            </a:xfrm>
            <a:custGeom>
              <a:avLst/>
              <a:gdLst/>
              <a:ahLst/>
              <a:cxnLst>
                <a:cxn ang="0">
                  <a:pos x="0" y="182"/>
                </a:cxn>
                <a:cxn ang="0">
                  <a:pos x="190" y="0"/>
                </a:cxn>
                <a:cxn ang="0">
                  <a:pos x="281" y="0"/>
                </a:cxn>
              </a:cxnLst>
              <a:rect l="0" t="0" r="r" b="b"/>
              <a:pathLst>
                <a:path w="281" h="182">
                  <a:moveTo>
                    <a:pt x="0" y="182"/>
                  </a:moveTo>
                  <a:lnTo>
                    <a:pt x="190" y="0"/>
                  </a:lnTo>
                  <a:lnTo>
                    <a:pt x="281" y="0"/>
                  </a:lnTo>
                </a:path>
              </a:pathLst>
            </a:custGeom>
            <a:noFill/>
            <a:ln w="6350"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4018" name="Freeform 162"/>
            <p:cNvSpPr>
              <a:spLocks/>
            </p:cNvSpPr>
            <p:nvPr/>
          </p:nvSpPr>
          <p:spPr bwMode="auto">
            <a:xfrm>
              <a:off x="3859" y="1637"/>
              <a:ext cx="331" cy="211"/>
            </a:xfrm>
            <a:custGeom>
              <a:avLst/>
              <a:gdLst/>
              <a:ahLst/>
              <a:cxnLst>
                <a:cxn ang="0">
                  <a:pos x="0" y="211"/>
                </a:cxn>
                <a:cxn ang="0">
                  <a:pos x="352" y="0"/>
                </a:cxn>
                <a:cxn ang="0">
                  <a:pos x="516" y="0"/>
                </a:cxn>
              </a:cxnLst>
              <a:rect l="0" t="0" r="r" b="b"/>
              <a:pathLst>
                <a:path w="516" h="211">
                  <a:moveTo>
                    <a:pt x="0" y="211"/>
                  </a:moveTo>
                  <a:lnTo>
                    <a:pt x="352" y="0"/>
                  </a:lnTo>
                  <a:lnTo>
                    <a:pt x="516" y="0"/>
                  </a:lnTo>
                </a:path>
              </a:pathLst>
            </a:custGeom>
            <a:noFill/>
            <a:ln w="6350"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4019" name="Freeform 163"/>
            <p:cNvSpPr>
              <a:spLocks/>
            </p:cNvSpPr>
            <p:nvPr/>
          </p:nvSpPr>
          <p:spPr bwMode="auto">
            <a:xfrm>
              <a:off x="3953" y="1323"/>
              <a:ext cx="280" cy="156"/>
            </a:xfrm>
            <a:custGeom>
              <a:avLst/>
              <a:gdLst/>
              <a:ahLst/>
              <a:cxnLst>
                <a:cxn ang="0">
                  <a:pos x="0" y="182"/>
                </a:cxn>
                <a:cxn ang="0">
                  <a:pos x="190" y="0"/>
                </a:cxn>
                <a:cxn ang="0">
                  <a:pos x="281" y="0"/>
                </a:cxn>
              </a:cxnLst>
              <a:rect l="0" t="0" r="r" b="b"/>
              <a:pathLst>
                <a:path w="281" h="182">
                  <a:moveTo>
                    <a:pt x="0" y="182"/>
                  </a:moveTo>
                  <a:lnTo>
                    <a:pt x="190" y="0"/>
                  </a:lnTo>
                  <a:lnTo>
                    <a:pt x="281" y="0"/>
                  </a:lnTo>
                </a:path>
              </a:pathLst>
            </a:custGeom>
            <a:noFill/>
            <a:ln w="6350"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4020" name="Freeform 164"/>
            <p:cNvSpPr>
              <a:spLocks/>
            </p:cNvSpPr>
            <p:nvPr/>
          </p:nvSpPr>
          <p:spPr bwMode="auto">
            <a:xfrm>
              <a:off x="3828" y="919"/>
              <a:ext cx="280" cy="156"/>
            </a:xfrm>
            <a:custGeom>
              <a:avLst/>
              <a:gdLst/>
              <a:ahLst/>
              <a:cxnLst>
                <a:cxn ang="0">
                  <a:pos x="0" y="182"/>
                </a:cxn>
                <a:cxn ang="0">
                  <a:pos x="190" y="0"/>
                </a:cxn>
                <a:cxn ang="0">
                  <a:pos x="281" y="0"/>
                </a:cxn>
              </a:cxnLst>
              <a:rect l="0" t="0" r="r" b="b"/>
              <a:pathLst>
                <a:path w="281" h="182">
                  <a:moveTo>
                    <a:pt x="0" y="182"/>
                  </a:moveTo>
                  <a:lnTo>
                    <a:pt x="190" y="0"/>
                  </a:lnTo>
                  <a:lnTo>
                    <a:pt x="281" y="0"/>
                  </a:lnTo>
                </a:path>
              </a:pathLst>
            </a:custGeom>
            <a:noFill/>
            <a:ln w="6350"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4021" name="Freeform 165"/>
            <p:cNvSpPr>
              <a:spLocks/>
            </p:cNvSpPr>
            <p:nvPr/>
          </p:nvSpPr>
          <p:spPr bwMode="auto">
            <a:xfrm>
              <a:off x="3759" y="1456"/>
              <a:ext cx="561" cy="310"/>
            </a:xfrm>
            <a:custGeom>
              <a:avLst/>
              <a:gdLst/>
              <a:ahLst/>
              <a:cxnLst>
                <a:cxn ang="0">
                  <a:pos x="0" y="182"/>
                </a:cxn>
                <a:cxn ang="0">
                  <a:pos x="190" y="0"/>
                </a:cxn>
                <a:cxn ang="0">
                  <a:pos x="281" y="0"/>
                </a:cxn>
              </a:cxnLst>
              <a:rect l="0" t="0" r="r" b="b"/>
              <a:pathLst>
                <a:path w="281" h="182">
                  <a:moveTo>
                    <a:pt x="0" y="182"/>
                  </a:moveTo>
                  <a:lnTo>
                    <a:pt x="190" y="0"/>
                  </a:lnTo>
                  <a:lnTo>
                    <a:pt x="281" y="0"/>
                  </a:lnTo>
                </a:path>
              </a:pathLst>
            </a:custGeom>
            <a:noFill/>
            <a:ln w="6350"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634026" name="Freeform 170"/>
            <p:cNvSpPr>
              <a:spLocks/>
            </p:cNvSpPr>
            <p:nvPr/>
          </p:nvSpPr>
          <p:spPr bwMode="auto">
            <a:xfrm flipH="1" flipV="1">
              <a:off x="3211" y="3272"/>
              <a:ext cx="304" cy="101"/>
            </a:xfrm>
            <a:custGeom>
              <a:avLst/>
              <a:gdLst/>
              <a:ahLst/>
              <a:cxnLst>
                <a:cxn ang="0">
                  <a:pos x="0" y="182"/>
                </a:cxn>
                <a:cxn ang="0">
                  <a:pos x="190" y="0"/>
                </a:cxn>
                <a:cxn ang="0">
                  <a:pos x="281" y="0"/>
                </a:cxn>
              </a:cxnLst>
              <a:rect l="0" t="0" r="r" b="b"/>
              <a:pathLst>
                <a:path w="281" h="182">
                  <a:moveTo>
                    <a:pt x="0" y="182"/>
                  </a:moveTo>
                  <a:lnTo>
                    <a:pt x="190" y="0"/>
                  </a:lnTo>
                  <a:lnTo>
                    <a:pt x="281" y="0"/>
                  </a:lnTo>
                </a:path>
              </a:pathLst>
            </a:custGeom>
            <a:noFill/>
            <a:ln w="6350" cmpd="sng">
              <a:solidFill>
                <a:schemeClr val="tx1"/>
              </a:solidFill>
              <a:round/>
              <a:headEnd/>
              <a:tailEnd/>
            </a:ln>
            <a:effectLst/>
          </p:spPr>
          <p:txBody>
            <a:bodyPr wrap="none" anchor="ctr"/>
            <a:lstStyle/>
            <a:p>
              <a:pPr>
                <a:defRPr/>
              </a:pPr>
              <a:endParaRPr lang="en-US" sz="1400">
                <a:effectLst>
                  <a:outerShdw blurRad="38100" dist="38100" dir="2700000" algn="tl">
                    <a:srgbClr val="000000">
                      <a:alpha val="43137"/>
                    </a:srgbClr>
                  </a:outerShdw>
                </a:effectLst>
                <a:latin typeface="Trebuchet MS" pitchFamily="34" charset="0"/>
              </a:endParaRPr>
            </a:p>
          </p:txBody>
        </p:sp>
        <p:sp>
          <p:nvSpPr>
            <p:cNvPr id="30768" name="Text Box 171"/>
            <p:cNvSpPr txBox="1">
              <a:spLocks noChangeArrowheads="1"/>
            </p:cNvSpPr>
            <p:nvPr/>
          </p:nvSpPr>
          <p:spPr bwMode="auto">
            <a:xfrm>
              <a:off x="2307" y="3274"/>
              <a:ext cx="917" cy="259"/>
            </a:xfrm>
            <a:prstGeom prst="rect">
              <a:avLst/>
            </a:prstGeom>
            <a:noFill/>
            <a:ln w="9525">
              <a:noFill/>
              <a:miter lim="800000"/>
              <a:headEnd/>
              <a:tailEnd/>
            </a:ln>
          </p:spPr>
          <p:txBody>
            <a:bodyPr>
              <a:spAutoFit/>
            </a:bodyPr>
            <a:lstStyle/>
            <a:p>
              <a:pPr algn="r"/>
              <a:r>
                <a:rPr lang="en-US" altLang="zh-TW" sz="1400" i="0">
                  <a:latin typeface="Trebuchet MS" pitchFamily="34" charset="0"/>
                </a:rPr>
                <a:t>Objective lens</a:t>
              </a:r>
            </a:p>
          </p:txBody>
        </p:sp>
      </p:grpSp>
      <p:sp>
        <p:nvSpPr>
          <p:cNvPr id="634030" name="Text Box 174"/>
          <p:cNvSpPr txBox="1">
            <a:spLocks noChangeArrowheads="1"/>
          </p:cNvSpPr>
          <p:nvPr/>
        </p:nvSpPr>
        <p:spPr bwMode="auto">
          <a:xfrm>
            <a:off x="3952507" y="1"/>
            <a:ext cx="5191495" cy="276999"/>
          </a:xfrm>
          <a:prstGeom prst="rect">
            <a:avLst/>
          </a:prstGeom>
          <a:solidFill>
            <a:schemeClr val="bg1"/>
          </a:solidFill>
          <a:ln w="9525">
            <a:noFill/>
            <a:miter lim="800000"/>
            <a:headEnd/>
            <a:tailEnd/>
          </a:ln>
          <a:effectLst/>
        </p:spPr>
        <p:txBody>
          <a:bodyPr wrap="square">
            <a:spAutoFit/>
          </a:bodyPr>
          <a:lstStyle/>
          <a:p>
            <a:pPr>
              <a:spcBef>
                <a:spcPct val="50000"/>
              </a:spcBef>
              <a:defRPr/>
            </a:pPr>
            <a:r>
              <a:rPr lang="en-US" sz="1200" dirty="0">
                <a:latin typeface="Trebuchet MS" pitchFamily="34" charset="0"/>
                <a:hlinkClick r:id="rId8"/>
              </a:rPr>
              <a:t>Ref: http://en.wikipedia.org/wiki/Scanning_electron_microscope</a:t>
            </a:r>
            <a:endParaRPr lang="en-US" sz="1200" dirty="0">
              <a:latin typeface="Trebuchet MS" pitchFamily="34" charset="0"/>
            </a:endParaRPr>
          </a:p>
        </p:txBody>
      </p:sp>
      <p:sp>
        <p:nvSpPr>
          <p:cNvPr id="135" name="Rectangle 79"/>
          <p:cNvSpPr>
            <a:spLocks noChangeArrowheads="1"/>
          </p:cNvSpPr>
          <p:nvPr/>
        </p:nvSpPr>
        <p:spPr bwMode="auto">
          <a:xfrm>
            <a:off x="2" y="0"/>
            <a:ext cx="2821563" cy="386464"/>
          </a:xfrm>
          <a:prstGeom prst="rect">
            <a:avLst/>
          </a:prstGeom>
          <a:noFill/>
          <a:ln w="9525">
            <a:noFill/>
            <a:miter lim="800000"/>
            <a:headEnd/>
            <a:tailEnd/>
          </a:ln>
        </p:spPr>
        <p:txBody>
          <a:bodyPr wrap="none" lIns="77925" tIns="38963" rIns="77925" bIns="38963">
            <a:spAutoFit/>
          </a:bodyPr>
          <a:lstStyle/>
          <a:p>
            <a:r>
              <a:rPr lang="en-GB" altLang="zh-TW" sz="2000" dirty="0">
                <a:ea typeface="新細明體" charset="-120"/>
              </a:rPr>
              <a:t>How </a:t>
            </a:r>
            <a:r>
              <a:rPr lang="en-GB" altLang="zh-TW" sz="2000" dirty="0" smtClean="0">
                <a:ea typeface="新細明體" charset="-120"/>
              </a:rPr>
              <a:t>does SEM work?</a:t>
            </a:r>
            <a:endParaRPr lang="zh-TW" altLang="en-US" sz="2000" dirty="0">
              <a:ea typeface="新細明體" charset="-120"/>
            </a:endParaRPr>
          </a:p>
        </p:txBody>
      </p:sp>
      <p:sp>
        <p:nvSpPr>
          <p:cNvPr id="134" name="Rectangle 133"/>
          <p:cNvSpPr/>
          <p:nvPr/>
        </p:nvSpPr>
        <p:spPr bwMode="auto">
          <a:xfrm>
            <a:off x="548684" y="3556313"/>
            <a:ext cx="2926048" cy="457195"/>
          </a:xfrm>
          <a:prstGeom prst="rect">
            <a:avLst/>
          </a:prstGeom>
          <a:noFill/>
          <a:ln w="57150" cap="flat" cmpd="sng" algn="ctr">
            <a:solidFill>
              <a:srgbClr val="00B05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50631" y="3112295"/>
            <a:ext cx="3955074" cy="1322785"/>
            <a:chOff x="68" y="2183"/>
            <a:chExt cx="2699" cy="1111"/>
          </a:xfrm>
        </p:grpSpPr>
        <p:pic>
          <p:nvPicPr>
            <p:cNvPr id="8261" name="Picture 3" descr="Er2Ti2O7"/>
            <p:cNvPicPr>
              <a:picLocks noChangeAspect="1" noChangeArrowheads="1"/>
            </p:cNvPicPr>
            <p:nvPr/>
          </p:nvPicPr>
          <p:blipFill>
            <a:blip r:embed="rId2" cstate="print"/>
            <a:srcRect l="26033" t="20807" r="20845" b="12546"/>
            <a:stretch>
              <a:fillRect/>
            </a:stretch>
          </p:blipFill>
          <p:spPr bwMode="auto">
            <a:xfrm>
              <a:off x="68" y="2205"/>
              <a:ext cx="1157" cy="1089"/>
            </a:xfrm>
            <a:prstGeom prst="rect">
              <a:avLst/>
            </a:prstGeom>
            <a:noFill/>
            <a:ln w="9525">
              <a:noFill/>
              <a:miter lim="800000"/>
              <a:headEnd/>
              <a:tailEnd/>
            </a:ln>
          </p:spPr>
        </p:pic>
        <p:sp>
          <p:nvSpPr>
            <p:cNvPr id="8262" name="Line 4"/>
            <p:cNvSpPr>
              <a:spLocks noChangeShapeType="1"/>
            </p:cNvSpPr>
            <p:nvPr/>
          </p:nvSpPr>
          <p:spPr bwMode="auto">
            <a:xfrm flipH="1">
              <a:off x="884" y="2183"/>
              <a:ext cx="817" cy="431"/>
            </a:xfrm>
            <a:prstGeom prst="line">
              <a:avLst/>
            </a:prstGeom>
            <a:noFill/>
            <a:ln w="25400">
              <a:solidFill>
                <a:schemeClr val="accent2"/>
              </a:solidFill>
              <a:round/>
              <a:headEnd/>
              <a:tailEnd/>
            </a:ln>
          </p:spPr>
          <p:txBody>
            <a:bodyPr/>
            <a:lstStyle/>
            <a:p>
              <a:endParaRPr lang="en-US"/>
            </a:p>
          </p:txBody>
        </p:sp>
        <p:sp>
          <p:nvSpPr>
            <p:cNvPr id="8263" name="Line 5"/>
            <p:cNvSpPr>
              <a:spLocks noChangeShapeType="1"/>
            </p:cNvSpPr>
            <p:nvPr/>
          </p:nvSpPr>
          <p:spPr bwMode="auto">
            <a:xfrm flipH="1" flipV="1">
              <a:off x="884" y="2727"/>
              <a:ext cx="817" cy="567"/>
            </a:xfrm>
            <a:prstGeom prst="line">
              <a:avLst/>
            </a:prstGeom>
            <a:noFill/>
            <a:ln w="25400">
              <a:solidFill>
                <a:schemeClr val="accent2"/>
              </a:solidFill>
              <a:round/>
              <a:headEnd/>
              <a:tailEnd/>
            </a:ln>
          </p:spPr>
          <p:txBody>
            <a:bodyPr/>
            <a:lstStyle/>
            <a:p>
              <a:endParaRPr lang="en-US"/>
            </a:p>
          </p:txBody>
        </p:sp>
        <p:sp>
          <p:nvSpPr>
            <p:cNvPr id="8264" name="Rectangle 6"/>
            <p:cNvSpPr>
              <a:spLocks noChangeArrowheads="1"/>
            </p:cNvSpPr>
            <p:nvPr/>
          </p:nvSpPr>
          <p:spPr bwMode="auto">
            <a:xfrm>
              <a:off x="771" y="2614"/>
              <a:ext cx="113" cy="114"/>
            </a:xfrm>
            <a:prstGeom prst="rect">
              <a:avLst/>
            </a:prstGeom>
            <a:noFill/>
            <a:ln w="25400">
              <a:solidFill>
                <a:schemeClr val="accent2"/>
              </a:solidFill>
              <a:miter lim="800000"/>
              <a:headEnd/>
              <a:tailEnd/>
            </a:ln>
          </p:spPr>
          <p:txBody>
            <a:bodyPr wrap="none" anchor="ctr"/>
            <a:lstStyle/>
            <a:p>
              <a:endParaRPr lang="zh-TW" altLang="en-US">
                <a:ea typeface="新細明體" charset="-120"/>
              </a:endParaRPr>
            </a:p>
          </p:txBody>
        </p:sp>
        <p:sp>
          <p:nvSpPr>
            <p:cNvPr id="8265" name="Rectangle 7"/>
            <p:cNvSpPr>
              <a:spLocks noChangeArrowheads="1"/>
            </p:cNvSpPr>
            <p:nvPr/>
          </p:nvSpPr>
          <p:spPr bwMode="auto">
            <a:xfrm>
              <a:off x="1701" y="2183"/>
              <a:ext cx="1066" cy="1111"/>
            </a:xfrm>
            <a:prstGeom prst="rect">
              <a:avLst/>
            </a:prstGeom>
            <a:solidFill>
              <a:srgbClr val="FF00FF"/>
            </a:solidFill>
            <a:ln w="9525">
              <a:noFill/>
              <a:miter lim="800000"/>
              <a:headEnd/>
              <a:tailEnd/>
            </a:ln>
          </p:spPr>
          <p:txBody>
            <a:bodyPr wrap="none" anchor="ctr"/>
            <a:lstStyle/>
            <a:p>
              <a:endParaRPr lang="zh-TW" altLang="en-US">
                <a:ea typeface="新細明體" charset="-120"/>
              </a:endParaRPr>
            </a:p>
          </p:txBody>
        </p:sp>
        <p:sp>
          <p:nvSpPr>
            <p:cNvPr id="8266" name="Line 8"/>
            <p:cNvSpPr>
              <a:spLocks noChangeShapeType="1"/>
            </p:cNvSpPr>
            <p:nvPr/>
          </p:nvSpPr>
          <p:spPr bwMode="auto">
            <a:xfrm>
              <a:off x="1882" y="2183"/>
              <a:ext cx="0" cy="1111"/>
            </a:xfrm>
            <a:prstGeom prst="line">
              <a:avLst/>
            </a:prstGeom>
            <a:noFill/>
            <a:ln w="15875">
              <a:solidFill>
                <a:schemeClr val="tx1"/>
              </a:solidFill>
              <a:round/>
              <a:headEnd/>
              <a:tailEnd/>
            </a:ln>
          </p:spPr>
          <p:txBody>
            <a:bodyPr/>
            <a:lstStyle/>
            <a:p>
              <a:endParaRPr lang="en-US"/>
            </a:p>
          </p:txBody>
        </p:sp>
        <p:sp>
          <p:nvSpPr>
            <p:cNvPr id="8267" name="Line 9"/>
            <p:cNvSpPr>
              <a:spLocks noChangeShapeType="1"/>
            </p:cNvSpPr>
            <p:nvPr/>
          </p:nvSpPr>
          <p:spPr bwMode="auto">
            <a:xfrm>
              <a:off x="2064" y="2183"/>
              <a:ext cx="0" cy="1111"/>
            </a:xfrm>
            <a:prstGeom prst="line">
              <a:avLst/>
            </a:prstGeom>
            <a:noFill/>
            <a:ln w="15875">
              <a:solidFill>
                <a:schemeClr val="tx1"/>
              </a:solidFill>
              <a:round/>
              <a:headEnd/>
              <a:tailEnd/>
            </a:ln>
          </p:spPr>
          <p:txBody>
            <a:bodyPr/>
            <a:lstStyle/>
            <a:p>
              <a:endParaRPr lang="en-US"/>
            </a:p>
          </p:txBody>
        </p:sp>
        <p:sp>
          <p:nvSpPr>
            <p:cNvPr id="8268" name="Line 10"/>
            <p:cNvSpPr>
              <a:spLocks noChangeShapeType="1"/>
            </p:cNvSpPr>
            <p:nvPr/>
          </p:nvSpPr>
          <p:spPr bwMode="auto">
            <a:xfrm>
              <a:off x="2245" y="2183"/>
              <a:ext cx="0" cy="1111"/>
            </a:xfrm>
            <a:prstGeom prst="line">
              <a:avLst/>
            </a:prstGeom>
            <a:noFill/>
            <a:ln w="15875">
              <a:solidFill>
                <a:schemeClr val="tx1"/>
              </a:solidFill>
              <a:round/>
              <a:headEnd/>
              <a:tailEnd/>
            </a:ln>
          </p:spPr>
          <p:txBody>
            <a:bodyPr/>
            <a:lstStyle/>
            <a:p>
              <a:endParaRPr lang="en-US"/>
            </a:p>
          </p:txBody>
        </p:sp>
        <p:sp>
          <p:nvSpPr>
            <p:cNvPr id="8269" name="Line 11"/>
            <p:cNvSpPr>
              <a:spLocks noChangeShapeType="1"/>
            </p:cNvSpPr>
            <p:nvPr/>
          </p:nvSpPr>
          <p:spPr bwMode="auto">
            <a:xfrm>
              <a:off x="2426" y="2183"/>
              <a:ext cx="0" cy="1111"/>
            </a:xfrm>
            <a:prstGeom prst="line">
              <a:avLst/>
            </a:prstGeom>
            <a:noFill/>
            <a:ln w="15875">
              <a:solidFill>
                <a:schemeClr val="tx1"/>
              </a:solidFill>
              <a:round/>
              <a:headEnd/>
              <a:tailEnd/>
            </a:ln>
          </p:spPr>
          <p:txBody>
            <a:bodyPr/>
            <a:lstStyle/>
            <a:p>
              <a:endParaRPr lang="en-US"/>
            </a:p>
          </p:txBody>
        </p:sp>
        <p:sp>
          <p:nvSpPr>
            <p:cNvPr id="8270" name="Line 12"/>
            <p:cNvSpPr>
              <a:spLocks noChangeShapeType="1"/>
            </p:cNvSpPr>
            <p:nvPr/>
          </p:nvSpPr>
          <p:spPr bwMode="auto">
            <a:xfrm>
              <a:off x="2608" y="2183"/>
              <a:ext cx="0" cy="1111"/>
            </a:xfrm>
            <a:prstGeom prst="line">
              <a:avLst/>
            </a:prstGeom>
            <a:noFill/>
            <a:ln w="15875">
              <a:solidFill>
                <a:schemeClr val="tx1"/>
              </a:solidFill>
              <a:round/>
              <a:headEnd/>
              <a:tailEnd/>
            </a:ln>
          </p:spPr>
          <p:txBody>
            <a:bodyPr/>
            <a:lstStyle/>
            <a:p>
              <a:endParaRPr lang="en-US"/>
            </a:p>
          </p:txBody>
        </p:sp>
        <p:sp>
          <p:nvSpPr>
            <p:cNvPr id="8271" name="Line 13"/>
            <p:cNvSpPr>
              <a:spLocks noChangeShapeType="1"/>
            </p:cNvSpPr>
            <p:nvPr/>
          </p:nvSpPr>
          <p:spPr bwMode="auto">
            <a:xfrm flipH="1">
              <a:off x="1701" y="2341"/>
              <a:ext cx="1066" cy="0"/>
            </a:xfrm>
            <a:prstGeom prst="line">
              <a:avLst/>
            </a:prstGeom>
            <a:noFill/>
            <a:ln w="15875">
              <a:solidFill>
                <a:schemeClr val="tx1"/>
              </a:solidFill>
              <a:round/>
              <a:headEnd/>
              <a:tailEnd/>
            </a:ln>
          </p:spPr>
          <p:txBody>
            <a:bodyPr/>
            <a:lstStyle/>
            <a:p>
              <a:endParaRPr lang="en-US"/>
            </a:p>
          </p:txBody>
        </p:sp>
        <p:sp>
          <p:nvSpPr>
            <p:cNvPr id="8272" name="Line 14"/>
            <p:cNvSpPr>
              <a:spLocks noChangeShapeType="1"/>
            </p:cNvSpPr>
            <p:nvPr/>
          </p:nvSpPr>
          <p:spPr bwMode="auto">
            <a:xfrm flipH="1">
              <a:off x="1701" y="2500"/>
              <a:ext cx="1066" cy="0"/>
            </a:xfrm>
            <a:prstGeom prst="line">
              <a:avLst/>
            </a:prstGeom>
            <a:noFill/>
            <a:ln w="15875">
              <a:solidFill>
                <a:schemeClr val="tx1"/>
              </a:solidFill>
              <a:round/>
              <a:headEnd/>
              <a:tailEnd/>
            </a:ln>
          </p:spPr>
          <p:txBody>
            <a:bodyPr/>
            <a:lstStyle/>
            <a:p>
              <a:endParaRPr lang="en-US"/>
            </a:p>
          </p:txBody>
        </p:sp>
        <p:sp>
          <p:nvSpPr>
            <p:cNvPr id="8273" name="Line 15"/>
            <p:cNvSpPr>
              <a:spLocks noChangeShapeType="1"/>
            </p:cNvSpPr>
            <p:nvPr/>
          </p:nvSpPr>
          <p:spPr bwMode="auto">
            <a:xfrm flipH="1">
              <a:off x="1701" y="2659"/>
              <a:ext cx="1066" cy="0"/>
            </a:xfrm>
            <a:prstGeom prst="line">
              <a:avLst/>
            </a:prstGeom>
            <a:noFill/>
            <a:ln w="15875">
              <a:solidFill>
                <a:schemeClr val="tx1"/>
              </a:solidFill>
              <a:round/>
              <a:headEnd/>
              <a:tailEnd/>
            </a:ln>
          </p:spPr>
          <p:txBody>
            <a:bodyPr/>
            <a:lstStyle/>
            <a:p>
              <a:endParaRPr lang="en-US"/>
            </a:p>
          </p:txBody>
        </p:sp>
        <p:sp>
          <p:nvSpPr>
            <p:cNvPr id="8274" name="Line 16"/>
            <p:cNvSpPr>
              <a:spLocks noChangeShapeType="1"/>
            </p:cNvSpPr>
            <p:nvPr/>
          </p:nvSpPr>
          <p:spPr bwMode="auto">
            <a:xfrm flipH="1">
              <a:off x="1701" y="2818"/>
              <a:ext cx="1066" cy="0"/>
            </a:xfrm>
            <a:prstGeom prst="line">
              <a:avLst/>
            </a:prstGeom>
            <a:noFill/>
            <a:ln w="15875">
              <a:solidFill>
                <a:schemeClr val="tx1"/>
              </a:solidFill>
              <a:round/>
              <a:headEnd/>
              <a:tailEnd/>
            </a:ln>
          </p:spPr>
          <p:txBody>
            <a:bodyPr/>
            <a:lstStyle/>
            <a:p>
              <a:endParaRPr lang="en-US"/>
            </a:p>
          </p:txBody>
        </p:sp>
        <p:sp>
          <p:nvSpPr>
            <p:cNvPr id="8275" name="Line 17"/>
            <p:cNvSpPr>
              <a:spLocks noChangeShapeType="1"/>
            </p:cNvSpPr>
            <p:nvPr/>
          </p:nvSpPr>
          <p:spPr bwMode="auto">
            <a:xfrm flipH="1">
              <a:off x="1701" y="2976"/>
              <a:ext cx="1066" cy="0"/>
            </a:xfrm>
            <a:prstGeom prst="line">
              <a:avLst/>
            </a:prstGeom>
            <a:noFill/>
            <a:ln w="15875">
              <a:solidFill>
                <a:schemeClr val="tx1"/>
              </a:solidFill>
              <a:round/>
              <a:headEnd/>
              <a:tailEnd/>
            </a:ln>
          </p:spPr>
          <p:txBody>
            <a:bodyPr/>
            <a:lstStyle/>
            <a:p>
              <a:endParaRPr lang="en-US"/>
            </a:p>
          </p:txBody>
        </p:sp>
        <p:sp>
          <p:nvSpPr>
            <p:cNvPr id="8276" name="Line 18"/>
            <p:cNvSpPr>
              <a:spLocks noChangeShapeType="1"/>
            </p:cNvSpPr>
            <p:nvPr/>
          </p:nvSpPr>
          <p:spPr bwMode="auto">
            <a:xfrm flipH="1">
              <a:off x="1701" y="3135"/>
              <a:ext cx="1066" cy="0"/>
            </a:xfrm>
            <a:prstGeom prst="line">
              <a:avLst/>
            </a:prstGeom>
            <a:noFill/>
            <a:ln w="15875">
              <a:solidFill>
                <a:schemeClr val="tx1"/>
              </a:solidFill>
              <a:round/>
              <a:headEnd/>
              <a:tailEnd/>
            </a:ln>
          </p:spPr>
          <p:txBody>
            <a:bodyPr/>
            <a:lstStyle/>
            <a:p>
              <a:endParaRPr lang="en-US"/>
            </a:p>
          </p:txBody>
        </p:sp>
      </p:grpSp>
      <p:grpSp>
        <p:nvGrpSpPr>
          <p:cNvPr id="3" name="Group 24"/>
          <p:cNvGrpSpPr>
            <a:grpSpLocks/>
          </p:cNvGrpSpPr>
          <p:nvPr/>
        </p:nvGrpSpPr>
        <p:grpSpPr bwMode="auto">
          <a:xfrm>
            <a:off x="3109548" y="2356248"/>
            <a:ext cx="665285" cy="890588"/>
            <a:chOff x="1746" y="1956"/>
            <a:chExt cx="454" cy="748"/>
          </a:xfrm>
        </p:grpSpPr>
        <p:sp>
          <p:nvSpPr>
            <p:cNvPr id="8259" name="Line 25"/>
            <p:cNvSpPr>
              <a:spLocks noChangeShapeType="1"/>
            </p:cNvSpPr>
            <p:nvPr/>
          </p:nvSpPr>
          <p:spPr bwMode="auto">
            <a:xfrm flipH="1">
              <a:off x="1791" y="1956"/>
              <a:ext cx="409" cy="703"/>
            </a:xfrm>
            <a:prstGeom prst="line">
              <a:avLst/>
            </a:prstGeom>
            <a:noFill/>
            <a:ln w="19050" cap="rnd">
              <a:solidFill>
                <a:schemeClr val="tx1"/>
              </a:solidFill>
              <a:prstDash val="sysDot"/>
              <a:round/>
              <a:headEnd/>
              <a:tailEnd/>
            </a:ln>
          </p:spPr>
          <p:txBody>
            <a:bodyPr/>
            <a:lstStyle/>
            <a:p>
              <a:endParaRPr lang="en-US"/>
            </a:p>
          </p:txBody>
        </p:sp>
        <p:sp>
          <p:nvSpPr>
            <p:cNvPr id="8260" name="Oval 26"/>
            <p:cNvSpPr>
              <a:spLocks noChangeArrowheads="1"/>
            </p:cNvSpPr>
            <p:nvPr/>
          </p:nvSpPr>
          <p:spPr bwMode="auto">
            <a:xfrm>
              <a:off x="1746" y="2627"/>
              <a:ext cx="77" cy="77"/>
            </a:xfrm>
            <a:prstGeom prst="ellipse">
              <a:avLst/>
            </a:prstGeom>
            <a:solidFill>
              <a:schemeClr val="accent2"/>
            </a:solidFill>
            <a:ln w="9525">
              <a:solidFill>
                <a:schemeClr val="tx1"/>
              </a:solidFill>
              <a:round/>
              <a:headEnd/>
              <a:tailEnd/>
            </a:ln>
          </p:spPr>
          <p:txBody>
            <a:bodyPr wrap="none" anchor="ctr"/>
            <a:lstStyle/>
            <a:p>
              <a:endParaRPr lang="zh-TW" altLang="en-US">
                <a:ea typeface="新細明體" charset="-120"/>
              </a:endParaRPr>
            </a:p>
          </p:txBody>
        </p:sp>
      </p:grpSp>
      <p:grpSp>
        <p:nvGrpSpPr>
          <p:cNvPr id="4" name="Group 27"/>
          <p:cNvGrpSpPr>
            <a:grpSpLocks/>
          </p:cNvGrpSpPr>
          <p:nvPr/>
        </p:nvGrpSpPr>
        <p:grpSpPr bwMode="auto">
          <a:xfrm>
            <a:off x="3374781" y="2356248"/>
            <a:ext cx="432288" cy="890588"/>
            <a:chOff x="1927" y="1956"/>
            <a:chExt cx="295" cy="748"/>
          </a:xfrm>
        </p:grpSpPr>
        <p:sp>
          <p:nvSpPr>
            <p:cNvPr id="8257" name="Line 28"/>
            <p:cNvSpPr>
              <a:spLocks noChangeShapeType="1"/>
            </p:cNvSpPr>
            <p:nvPr/>
          </p:nvSpPr>
          <p:spPr bwMode="auto">
            <a:xfrm flipH="1">
              <a:off x="1972" y="1956"/>
              <a:ext cx="250" cy="703"/>
            </a:xfrm>
            <a:prstGeom prst="line">
              <a:avLst/>
            </a:prstGeom>
            <a:noFill/>
            <a:ln w="19050" cap="rnd">
              <a:solidFill>
                <a:schemeClr val="tx1"/>
              </a:solidFill>
              <a:prstDash val="sysDot"/>
              <a:round/>
              <a:headEnd/>
              <a:tailEnd/>
            </a:ln>
          </p:spPr>
          <p:txBody>
            <a:bodyPr/>
            <a:lstStyle/>
            <a:p>
              <a:endParaRPr lang="en-US"/>
            </a:p>
          </p:txBody>
        </p:sp>
        <p:sp>
          <p:nvSpPr>
            <p:cNvPr id="8258" name="Oval 29"/>
            <p:cNvSpPr>
              <a:spLocks noChangeArrowheads="1"/>
            </p:cNvSpPr>
            <p:nvPr/>
          </p:nvSpPr>
          <p:spPr bwMode="auto">
            <a:xfrm>
              <a:off x="1927" y="2627"/>
              <a:ext cx="77" cy="77"/>
            </a:xfrm>
            <a:prstGeom prst="ellipse">
              <a:avLst/>
            </a:prstGeom>
            <a:solidFill>
              <a:schemeClr val="accent2"/>
            </a:solidFill>
            <a:ln w="9525">
              <a:solidFill>
                <a:schemeClr val="tx1"/>
              </a:solidFill>
              <a:round/>
              <a:headEnd/>
              <a:tailEnd/>
            </a:ln>
          </p:spPr>
          <p:txBody>
            <a:bodyPr wrap="none" anchor="ctr"/>
            <a:lstStyle/>
            <a:p>
              <a:endParaRPr lang="zh-TW" altLang="en-US">
                <a:ea typeface="新細明體" charset="-120"/>
              </a:endParaRPr>
            </a:p>
          </p:txBody>
        </p:sp>
      </p:grpSp>
      <p:grpSp>
        <p:nvGrpSpPr>
          <p:cNvPr id="5" name="Group 30"/>
          <p:cNvGrpSpPr>
            <a:grpSpLocks/>
          </p:cNvGrpSpPr>
          <p:nvPr/>
        </p:nvGrpSpPr>
        <p:grpSpPr bwMode="auto">
          <a:xfrm>
            <a:off x="3641482" y="2356249"/>
            <a:ext cx="165588" cy="901303"/>
            <a:chOff x="2109" y="1956"/>
            <a:chExt cx="113" cy="757"/>
          </a:xfrm>
        </p:grpSpPr>
        <p:sp>
          <p:nvSpPr>
            <p:cNvPr id="8255" name="Oval 31"/>
            <p:cNvSpPr>
              <a:spLocks noChangeArrowheads="1"/>
            </p:cNvSpPr>
            <p:nvPr/>
          </p:nvSpPr>
          <p:spPr bwMode="auto">
            <a:xfrm>
              <a:off x="2109" y="2636"/>
              <a:ext cx="77" cy="77"/>
            </a:xfrm>
            <a:prstGeom prst="ellipse">
              <a:avLst/>
            </a:prstGeom>
            <a:solidFill>
              <a:schemeClr val="accent2"/>
            </a:solidFill>
            <a:ln w="9525">
              <a:solidFill>
                <a:schemeClr val="tx1"/>
              </a:solidFill>
              <a:round/>
              <a:headEnd/>
              <a:tailEnd/>
            </a:ln>
          </p:spPr>
          <p:txBody>
            <a:bodyPr wrap="none" anchor="ctr"/>
            <a:lstStyle/>
            <a:p>
              <a:endParaRPr lang="zh-TW" altLang="en-US">
                <a:ea typeface="新細明體" charset="-120"/>
              </a:endParaRPr>
            </a:p>
          </p:txBody>
        </p:sp>
        <p:sp>
          <p:nvSpPr>
            <p:cNvPr id="8256" name="Line 32"/>
            <p:cNvSpPr>
              <a:spLocks noChangeShapeType="1"/>
            </p:cNvSpPr>
            <p:nvPr/>
          </p:nvSpPr>
          <p:spPr bwMode="auto">
            <a:xfrm flipH="1">
              <a:off x="2154" y="1956"/>
              <a:ext cx="68" cy="680"/>
            </a:xfrm>
            <a:prstGeom prst="line">
              <a:avLst/>
            </a:prstGeom>
            <a:noFill/>
            <a:ln w="19050" cap="rnd">
              <a:solidFill>
                <a:schemeClr val="tx1"/>
              </a:solidFill>
              <a:prstDash val="sysDot"/>
              <a:round/>
              <a:headEnd/>
              <a:tailEnd/>
            </a:ln>
          </p:spPr>
          <p:txBody>
            <a:bodyPr/>
            <a:lstStyle/>
            <a:p>
              <a:endParaRPr lang="en-US"/>
            </a:p>
          </p:txBody>
        </p:sp>
      </p:grpSp>
      <p:grpSp>
        <p:nvGrpSpPr>
          <p:cNvPr id="6" name="Group 33"/>
          <p:cNvGrpSpPr>
            <a:grpSpLocks/>
          </p:cNvGrpSpPr>
          <p:nvPr/>
        </p:nvGrpSpPr>
        <p:grpSpPr bwMode="auto">
          <a:xfrm>
            <a:off x="3840776" y="2356249"/>
            <a:ext cx="178777" cy="901303"/>
            <a:chOff x="2245" y="1956"/>
            <a:chExt cx="122" cy="757"/>
          </a:xfrm>
        </p:grpSpPr>
        <p:sp>
          <p:nvSpPr>
            <p:cNvPr id="8253" name="Oval 34"/>
            <p:cNvSpPr>
              <a:spLocks noChangeArrowheads="1"/>
            </p:cNvSpPr>
            <p:nvPr/>
          </p:nvSpPr>
          <p:spPr bwMode="auto">
            <a:xfrm>
              <a:off x="2290" y="2636"/>
              <a:ext cx="77" cy="77"/>
            </a:xfrm>
            <a:prstGeom prst="ellipse">
              <a:avLst/>
            </a:prstGeom>
            <a:solidFill>
              <a:schemeClr val="accent2"/>
            </a:solidFill>
            <a:ln w="9525">
              <a:solidFill>
                <a:schemeClr val="tx1"/>
              </a:solidFill>
              <a:round/>
              <a:headEnd/>
              <a:tailEnd/>
            </a:ln>
          </p:spPr>
          <p:txBody>
            <a:bodyPr wrap="none" anchor="ctr"/>
            <a:lstStyle/>
            <a:p>
              <a:endParaRPr lang="zh-TW" altLang="en-US">
                <a:ea typeface="新細明體" charset="-120"/>
              </a:endParaRPr>
            </a:p>
          </p:txBody>
        </p:sp>
        <p:sp>
          <p:nvSpPr>
            <p:cNvPr id="8254" name="Line 35"/>
            <p:cNvSpPr>
              <a:spLocks noChangeShapeType="1"/>
            </p:cNvSpPr>
            <p:nvPr/>
          </p:nvSpPr>
          <p:spPr bwMode="auto">
            <a:xfrm>
              <a:off x="2245" y="1956"/>
              <a:ext cx="91" cy="680"/>
            </a:xfrm>
            <a:prstGeom prst="line">
              <a:avLst/>
            </a:prstGeom>
            <a:noFill/>
            <a:ln w="19050" cap="rnd">
              <a:solidFill>
                <a:schemeClr val="tx1"/>
              </a:solidFill>
              <a:prstDash val="sysDot"/>
              <a:round/>
              <a:headEnd/>
              <a:tailEnd/>
            </a:ln>
          </p:spPr>
          <p:txBody>
            <a:bodyPr/>
            <a:lstStyle/>
            <a:p>
              <a:endParaRPr lang="en-US"/>
            </a:p>
          </p:txBody>
        </p:sp>
      </p:grpSp>
      <p:grpSp>
        <p:nvGrpSpPr>
          <p:cNvPr id="7" name="Group 36"/>
          <p:cNvGrpSpPr>
            <a:grpSpLocks/>
          </p:cNvGrpSpPr>
          <p:nvPr/>
        </p:nvGrpSpPr>
        <p:grpSpPr bwMode="auto">
          <a:xfrm>
            <a:off x="3840776" y="2356249"/>
            <a:ext cx="445477" cy="901303"/>
            <a:chOff x="2245" y="1956"/>
            <a:chExt cx="304" cy="757"/>
          </a:xfrm>
        </p:grpSpPr>
        <p:sp>
          <p:nvSpPr>
            <p:cNvPr id="8251" name="Oval 37"/>
            <p:cNvSpPr>
              <a:spLocks noChangeArrowheads="1"/>
            </p:cNvSpPr>
            <p:nvPr/>
          </p:nvSpPr>
          <p:spPr bwMode="auto">
            <a:xfrm>
              <a:off x="2472" y="2636"/>
              <a:ext cx="77" cy="77"/>
            </a:xfrm>
            <a:prstGeom prst="ellipse">
              <a:avLst/>
            </a:prstGeom>
            <a:solidFill>
              <a:schemeClr val="accent2"/>
            </a:solidFill>
            <a:ln w="9525">
              <a:solidFill>
                <a:schemeClr val="tx1"/>
              </a:solidFill>
              <a:round/>
              <a:headEnd/>
              <a:tailEnd/>
            </a:ln>
          </p:spPr>
          <p:txBody>
            <a:bodyPr wrap="none" anchor="ctr"/>
            <a:lstStyle/>
            <a:p>
              <a:endParaRPr lang="zh-TW" altLang="en-US">
                <a:ea typeface="新細明體" charset="-120"/>
              </a:endParaRPr>
            </a:p>
          </p:txBody>
        </p:sp>
        <p:sp>
          <p:nvSpPr>
            <p:cNvPr id="8252" name="Line 38"/>
            <p:cNvSpPr>
              <a:spLocks noChangeShapeType="1"/>
            </p:cNvSpPr>
            <p:nvPr/>
          </p:nvSpPr>
          <p:spPr bwMode="auto">
            <a:xfrm>
              <a:off x="2245" y="1956"/>
              <a:ext cx="272" cy="680"/>
            </a:xfrm>
            <a:prstGeom prst="line">
              <a:avLst/>
            </a:prstGeom>
            <a:noFill/>
            <a:ln w="19050" cap="rnd">
              <a:solidFill>
                <a:schemeClr val="tx1"/>
              </a:solidFill>
              <a:prstDash val="sysDot"/>
              <a:round/>
              <a:headEnd/>
              <a:tailEnd/>
            </a:ln>
          </p:spPr>
          <p:txBody>
            <a:bodyPr/>
            <a:lstStyle/>
            <a:p>
              <a:endParaRPr lang="en-US"/>
            </a:p>
          </p:txBody>
        </p:sp>
      </p:grpSp>
      <p:grpSp>
        <p:nvGrpSpPr>
          <p:cNvPr id="8" name="Group 39"/>
          <p:cNvGrpSpPr>
            <a:grpSpLocks/>
          </p:cNvGrpSpPr>
          <p:nvPr/>
        </p:nvGrpSpPr>
        <p:grpSpPr bwMode="auto">
          <a:xfrm>
            <a:off x="3840776" y="2356249"/>
            <a:ext cx="710711" cy="901303"/>
            <a:chOff x="2245" y="1956"/>
            <a:chExt cx="485" cy="757"/>
          </a:xfrm>
        </p:grpSpPr>
        <p:sp>
          <p:nvSpPr>
            <p:cNvPr id="8249" name="Oval 40"/>
            <p:cNvSpPr>
              <a:spLocks noChangeArrowheads="1"/>
            </p:cNvSpPr>
            <p:nvPr/>
          </p:nvSpPr>
          <p:spPr bwMode="auto">
            <a:xfrm>
              <a:off x="2653" y="2636"/>
              <a:ext cx="77" cy="77"/>
            </a:xfrm>
            <a:prstGeom prst="ellipse">
              <a:avLst/>
            </a:prstGeom>
            <a:solidFill>
              <a:schemeClr val="accent2"/>
            </a:solidFill>
            <a:ln w="9525">
              <a:solidFill>
                <a:schemeClr val="tx1"/>
              </a:solidFill>
              <a:round/>
              <a:headEnd/>
              <a:tailEnd/>
            </a:ln>
          </p:spPr>
          <p:txBody>
            <a:bodyPr wrap="none" anchor="ctr"/>
            <a:lstStyle/>
            <a:p>
              <a:endParaRPr lang="zh-TW" altLang="en-US">
                <a:ea typeface="新細明體" charset="-120"/>
              </a:endParaRPr>
            </a:p>
          </p:txBody>
        </p:sp>
        <p:sp>
          <p:nvSpPr>
            <p:cNvPr id="8250" name="Line 41"/>
            <p:cNvSpPr>
              <a:spLocks noChangeShapeType="1"/>
            </p:cNvSpPr>
            <p:nvPr/>
          </p:nvSpPr>
          <p:spPr bwMode="auto">
            <a:xfrm>
              <a:off x="2245" y="1956"/>
              <a:ext cx="454" cy="680"/>
            </a:xfrm>
            <a:prstGeom prst="line">
              <a:avLst/>
            </a:prstGeom>
            <a:noFill/>
            <a:ln w="19050" cap="rnd">
              <a:solidFill>
                <a:schemeClr val="tx1"/>
              </a:solidFill>
              <a:prstDash val="sysDot"/>
              <a:round/>
              <a:headEnd/>
              <a:tailEnd/>
            </a:ln>
          </p:spPr>
          <p:txBody>
            <a:bodyPr/>
            <a:lstStyle/>
            <a:p>
              <a:endParaRPr lang="en-US"/>
            </a:p>
          </p:txBody>
        </p:sp>
      </p:grpSp>
      <p:grpSp>
        <p:nvGrpSpPr>
          <p:cNvPr id="9" name="Group 42"/>
          <p:cNvGrpSpPr>
            <a:grpSpLocks/>
          </p:cNvGrpSpPr>
          <p:nvPr/>
        </p:nvGrpSpPr>
        <p:grpSpPr bwMode="auto">
          <a:xfrm>
            <a:off x="3109548" y="2356248"/>
            <a:ext cx="665285" cy="1090613"/>
            <a:chOff x="1746" y="1956"/>
            <a:chExt cx="454" cy="916"/>
          </a:xfrm>
        </p:grpSpPr>
        <p:sp>
          <p:nvSpPr>
            <p:cNvPr id="8247" name="Oval 43"/>
            <p:cNvSpPr>
              <a:spLocks noChangeArrowheads="1"/>
            </p:cNvSpPr>
            <p:nvPr/>
          </p:nvSpPr>
          <p:spPr bwMode="auto">
            <a:xfrm>
              <a:off x="1746" y="2795"/>
              <a:ext cx="77" cy="77"/>
            </a:xfrm>
            <a:prstGeom prst="ellipse">
              <a:avLst/>
            </a:prstGeom>
            <a:solidFill>
              <a:schemeClr val="accent2"/>
            </a:solidFill>
            <a:ln w="9525">
              <a:solidFill>
                <a:schemeClr val="tx1"/>
              </a:solidFill>
              <a:round/>
              <a:headEnd/>
              <a:tailEnd/>
            </a:ln>
          </p:spPr>
          <p:txBody>
            <a:bodyPr wrap="none" anchor="ctr"/>
            <a:lstStyle/>
            <a:p>
              <a:endParaRPr lang="zh-TW" altLang="en-US">
                <a:ea typeface="新細明體" charset="-120"/>
              </a:endParaRPr>
            </a:p>
          </p:txBody>
        </p:sp>
        <p:sp>
          <p:nvSpPr>
            <p:cNvPr id="8248" name="Line 44"/>
            <p:cNvSpPr>
              <a:spLocks noChangeShapeType="1"/>
            </p:cNvSpPr>
            <p:nvPr/>
          </p:nvSpPr>
          <p:spPr bwMode="auto">
            <a:xfrm flipH="1">
              <a:off x="1791" y="1956"/>
              <a:ext cx="409" cy="839"/>
            </a:xfrm>
            <a:prstGeom prst="line">
              <a:avLst/>
            </a:prstGeom>
            <a:noFill/>
            <a:ln w="19050" cap="rnd">
              <a:solidFill>
                <a:schemeClr val="tx1"/>
              </a:solidFill>
              <a:prstDash val="sysDot"/>
              <a:round/>
              <a:headEnd/>
              <a:tailEnd/>
            </a:ln>
          </p:spPr>
          <p:txBody>
            <a:bodyPr/>
            <a:lstStyle/>
            <a:p>
              <a:endParaRPr lang="en-US"/>
            </a:p>
          </p:txBody>
        </p:sp>
      </p:grpSp>
      <p:grpSp>
        <p:nvGrpSpPr>
          <p:cNvPr id="10" name="Group 45"/>
          <p:cNvGrpSpPr>
            <a:grpSpLocks/>
          </p:cNvGrpSpPr>
          <p:nvPr/>
        </p:nvGrpSpPr>
        <p:grpSpPr bwMode="auto">
          <a:xfrm>
            <a:off x="3374781" y="2356248"/>
            <a:ext cx="432288" cy="1090613"/>
            <a:chOff x="1927" y="1956"/>
            <a:chExt cx="295" cy="916"/>
          </a:xfrm>
        </p:grpSpPr>
        <p:sp>
          <p:nvSpPr>
            <p:cNvPr id="8245" name="Oval 46"/>
            <p:cNvSpPr>
              <a:spLocks noChangeArrowheads="1"/>
            </p:cNvSpPr>
            <p:nvPr/>
          </p:nvSpPr>
          <p:spPr bwMode="auto">
            <a:xfrm>
              <a:off x="1927" y="2795"/>
              <a:ext cx="77" cy="77"/>
            </a:xfrm>
            <a:prstGeom prst="ellipse">
              <a:avLst/>
            </a:prstGeom>
            <a:solidFill>
              <a:schemeClr val="accent2"/>
            </a:solidFill>
            <a:ln w="9525">
              <a:solidFill>
                <a:schemeClr val="tx1"/>
              </a:solidFill>
              <a:round/>
              <a:headEnd/>
              <a:tailEnd/>
            </a:ln>
          </p:spPr>
          <p:txBody>
            <a:bodyPr wrap="none" anchor="ctr"/>
            <a:lstStyle/>
            <a:p>
              <a:endParaRPr lang="zh-TW" altLang="en-US">
                <a:ea typeface="新細明體" charset="-120"/>
              </a:endParaRPr>
            </a:p>
          </p:txBody>
        </p:sp>
        <p:sp>
          <p:nvSpPr>
            <p:cNvPr id="8246" name="Line 47"/>
            <p:cNvSpPr>
              <a:spLocks noChangeShapeType="1"/>
            </p:cNvSpPr>
            <p:nvPr/>
          </p:nvSpPr>
          <p:spPr bwMode="auto">
            <a:xfrm flipH="1">
              <a:off x="1973" y="1956"/>
              <a:ext cx="249" cy="839"/>
            </a:xfrm>
            <a:prstGeom prst="line">
              <a:avLst/>
            </a:prstGeom>
            <a:noFill/>
            <a:ln w="19050" cap="rnd">
              <a:solidFill>
                <a:schemeClr val="tx1"/>
              </a:solidFill>
              <a:prstDash val="sysDot"/>
              <a:round/>
              <a:headEnd/>
              <a:tailEnd/>
            </a:ln>
          </p:spPr>
          <p:txBody>
            <a:bodyPr/>
            <a:lstStyle/>
            <a:p>
              <a:endParaRPr lang="en-US"/>
            </a:p>
          </p:txBody>
        </p:sp>
      </p:grpSp>
      <p:sp>
        <p:nvSpPr>
          <p:cNvPr id="8203" name="AutoShape 48"/>
          <p:cNvSpPr>
            <a:spLocks noChangeArrowheads="1"/>
          </p:cNvSpPr>
          <p:nvPr/>
        </p:nvSpPr>
        <p:spPr bwMode="auto">
          <a:xfrm rot="2943560">
            <a:off x="5641915" y="2262921"/>
            <a:ext cx="242888" cy="322385"/>
          </a:xfrm>
          <a:prstGeom prst="can">
            <a:avLst>
              <a:gd name="adj" fmla="val 26961"/>
            </a:avLst>
          </a:prstGeom>
          <a:solidFill>
            <a:schemeClr val="accent2"/>
          </a:solidFill>
          <a:ln w="9525">
            <a:solidFill>
              <a:schemeClr val="tx1"/>
            </a:solidFill>
            <a:round/>
            <a:headEnd/>
            <a:tailEnd/>
          </a:ln>
        </p:spPr>
        <p:txBody>
          <a:bodyPr wrap="none" lIns="77925" tIns="38963" rIns="77925" bIns="38963" anchor="ctr"/>
          <a:lstStyle/>
          <a:p>
            <a:endParaRPr lang="zh-TW" altLang="en-US">
              <a:ea typeface="新細明體" charset="-120"/>
            </a:endParaRPr>
          </a:p>
        </p:txBody>
      </p:sp>
      <p:sp>
        <p:nvSpPr>
          <p:cNvPr id="182321" name="Arc 49"/>
          <p:cNvSpPr>
            <a:spLocks/>
          </p:cNvSpPr>
          <p:nvPr/>
        </p:nvSpPr>
        <p:spPr bwMode="auto">
          <a:xfrm rot="11465626" flipV="1">
            <a:off x="3238502" y="2327674"/>
            <a:ext cx="2293327" cy="945356"/>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chemeClr val="tx1"/>
            </a:solidFill>
            <a:prstDash val="dash"/>
            <a:round/>
            <a:headEnd/>
            <a:tailEnd/>
          </a:ln>
        </p:spPr>
        <p:txBody>
          <a:bodyPr wrap="none" lIns="77925" tIns="38963" rIns="77925" bIns="38963" anchor="ctr"/>
          <a:lstStyle/>
          <a:p>
            <a:endParaRPr lang="en-US"/>
          </a:p>
        </p:txBody>
      </p:sp>
      <p:grpSp>
        <p:nvGrpSpPr>
          <p:cNvPr id="11" name="Group 50"/>
          <p:cNvGrpSpPr>
            <a:grpSpLocks/>
          </p:cNvGrpSpPr>
          <p:nvPr/>
        </p:nvGrpSpPr>
        <p:grpSpPr bwMode="auto">
          <a:xfrm>
            <a:off x="6666036" y="3139679"/>
            <a:ext cx="1562100" cy="1322784"/>
            <a:chOff x="4354" y="2659"/>
            <a:chExt cx="1066" cy="1111"/>
          </a:xfrm>
        </p:grpSpPr>
        <p:sp>
          <p:nvSpPr>
            <p:cNvPr id="8233" name="Rectangle 51"/>
            <p:cNvSpPr>
              <a:spLocks noChangeArrowheads="1"/>
            </p:cNvSpPr>
            <p:nvPr/>
          </p:nvSpPr>
          <p:spPr bwMode="auto">
            <a:xfrm>
              <a:off x="4354" y="2659"/>
              <a:ext cx="1066" cy="1111"/>
            </a:xfrm>
            <a:prstGeom prst="rect">
              <a:avLst/>
            </a:prstGeom>
            <a:solidFill>
              <a:schemeClr val="bg1"/>
            </a:solidFill>
            <a:ln w="9525">
              <a:solidFill>
                <a:schemeClr val="tx1"/>
              </a:solidFill>
              <a:miter lim="800000"/>
              <a:headEnd/>
              <a:tailEnd/>
            </a:ln>
          </p:spPr>
          <p:txBody>
            <a:bodyPr wrap="none" anchor="ctr"/>
            <a:lstStyle/>
            <a:p>
              <a:endParaRPr lang="zh-TW" altLang="en-US">
                <a:ea typeface="新細明體" charset="-120"/>
              </a:endParaRPr>
            </a:p>
          </p:txBody>
        </p:sp>
        <p:sp>
          <p:nvSpPr>
            <p:cNvPr id="8234" name="Line 52"/>
            <p:cNvSpPr>
              <a:spLocks noChangeShapeType="1"/>
            </p:cNvSpPr>
            <p:nvPr/>
          </p:nvSpPr>
          <p:spPr bwMode="auto">
            <a:xfrm>
              <a:off x="4535" y="2659"/>
              <a:ext cx="0" cy="1111"/>
            </a:xfrm>
            <a:prstGeom prst="line">
              <a:avLst/>
            </a:prstGeom>
            <a:noFill/>
            <a:ln w="15875">
              <a:solidFill>
                <a:schemeClr val="tx1"/>
              </a:solidFill>
              <a:round/>
              <a:headEnd/>
              <a:tailEnd/>
            </a:ln>
          </p:spPr>
          <p:txBody>
            <a:bodyPr/>
            <a:lstStyle/>
            <a:p>
              <a:endParaRPr lang="en-US"/>
            </a:p>
          </p:txBody>
        </p:sp>
        <p:sp>
          <p:nvSpPr>
            <p:cNvPr id="8235" name="Line 53"/>
            <p:cNvSpPr>
              <a:spLocks noChangeShapeType="1"/>
            </p:cNvSpPr>
            <p:nvPr/>
          </p:nvSpPr>
          <p:spPr bwMode="auto">
            <a:xfrm>
              <a:off x="4717" y="2659"/>
              <a:ext cx="0" cy="1111"/>
            </a:xfrm>
            <a:prstGeom prst="line">
              <a:avLst/>
            </a:prstGeom>
            <a:noFill/>
            <a:ln w="15875">
              <a:solidFill>
                <a:schemeClr val="tx1"/>
              </a:solidFill>
              <a:round/>
              <a:headEnd/>
              <a:tailEnd/>
            </a:ln>
          </p:spPr>
          <p:txBody>
            <a:bodyPr/>
            <a:lstStyle/>
            <a:p>
              <a:endParaRPr lang="en-US"/>
            </a:p>
          </p:txBody>
        </p:sp>
        <p:sp>
          <p:nvSpPr>
            <p:cNvPr id="8236" name="Line 54"/>
            <p:cNvSpPr>
              <a:spLocks noChangeShapeType="1"/>
            </p:cNvSpPr>
            <p:nvPr/>
          </p:nvSpPr>
          <p:spPr bwMode="auto">
            <a:xfrm>
              <a:off x="4898" y="2659"/>
              <a:ext cx="0" cy="1111"/>
            </a:xfrm>
            <a:prstGeom prst="line">
              <a:avLst/>
            </a:prstGeom>
            <a:noFill/>
            <a:ln w="15875">
              <a:solidFill>
                <a:schemeClr val="tx1"/>
              </a:solidFill>
              <a:round/>
              <a:headEnd/>
              <a:tailEnd/>
            </a:ln>
          </p:spPr>
          <p:txBody>
            <a:bodyPr/>
            <a:lstStyle/>
            <a:p>
              <a:endParaRPr lang="en-US"/>
            </a:p>
          </p:txBody>
        </p:sp>
        <p:sp>
          <p:nvSpPr>
            <p:cNvPr id="8237" name="Line 55"/>
            <p:cNvSpPr>
              <a:spLocks noChangeShapeType="1"/>
            </p:cNvSpPr>
            <p:nvPr/>
          </p:nvSpPr>
          <p:spPr bwMode="auto">
            <a:xfrm>
              <a:off x="5079" y="2659"/>
              <a:ext cx="0" cy="1111"/>
            </a:xfrm>
            <a:prstGeom prst="line">
              <a:avLst/>
            </a:prstGeom>
            <a:noFill/>
            <a:ln w="15875">
              <a:solidFill>
                <a:schemeClr val="tx1"/>
              </a:solidFill>
              <a:round/>
              <a:headEnd/>
              <a:tailEnd/>
            </a:ln>
          </p:spPr>
          <p:txBody>
            <a:bodyPr/>
            <a:lstStyle/>
            <a:p>
              <a:endParaRPr lang="en-US"/>
            </a:p>
          </p:txBody>
        </p:sp>
        <p:sp>
          <p:nvSpPr>
            <p:cNvPr id="8238" name="Line 56"/>
            <p:cNvSpPr>
              <a:spLocks noChangeShapeType="1"/>
            </p:cNvSpPr>
            <p:nvPr/>
          </p:nvSpPr>
          <p:spPr bwMode="auto">
            <a:xfrm>
              <a:off x="5261" y="2659"/>
              <a:ext cx="0" cy="1111"/>
            </a:xfrm>
            <a:prstGeom prst="line">
              <a:avLst/>
            </a:prstGeom>
            <a:noFill/>
            <a:ln w="15875">
              <a:solidFill>
                <a:schemeClr val="tx1"/>
              </a:solidFill>
              <a:round/>
              <a:headEnd/>
              <a:tailEnd/>
            </a:ln>
          </p:spPr>
          <p:txBody>
            <a:bodyPr/>
            <a:lstStyle/>
            <a:p>
              <a:endParaRPr lang="en-US"/>
            </a:p>
          </p:txBody>
        </p:sp>
        <p:sp>
          <p:nvSpPr>
            <p:cNvPr id="8239" name="Line 57"/>
            <p:cNvSpPr>
              <a:spLocks noChangeShapeType="1"/>
            </p:cNvSpPr>
            <p:nvPr/>
          </p:nvSpPr>
          <p:spPr bwMode="auto">
            <a:xfrm flipH="1">
              <a:off x="4354" y="2817"/>
              <a:ext cx="1066" cy="0"/>
            </a:xfrm>
            <a:prstGeom prst="line">
              <a:avLst/>
            </a:prstGeom>
            <a:noFill/>
            <a:ln w="15875">
              <a:solidFill>
                <a:schemeClr val="tx1"/>
              </a:solidFill>
              <a:round/>
              <a:headEnd/>
              <a:tailEnd/>
            </a:ln>
          </p:spPr>
          <p:txBody>
            <a:bodyPr/>
            <a:lstStyle/>
            <a:p>
              <a:endParaRPr lang="en-US"/>
            </a:p>
          </p:txBody>
        </p:sp>
        <p:sp>
          <p:nvSpPr>
            <p:cNvPr id="8240" name="Line 58"/>
            <p:cNvSpPr>
              <a:spLocks noChangeShapeType="1"/>
            </p:cNvSpPr>
            <p:nvPr/>
          </p:nvSpPr>
          <p:spPr bwMode="auto">
            <a:xfrm flipH="1">
              <a:off x="4354" y="2976"/>
              <a:ext cx="1066" cy="0"/>
            </a:xfrm>
            <a:prstGeom prst="line">
              <a:avLst/>
            </a:prstGeom>
            <a:noFill/>
            <a:ln w="15875">
              <a:solidFill>
                <a:schemeClr val="tx1"/>
              </a:solidFill>
              <a:round/>
              <a:headEnd/>
              <a:tailEnd/>
            </a:ln>
          </p:spPr>
          <p:txBody>
            <a:bodyPr/>
            <a:lstStyle/>
            <a:p>
              <a:endParaRPr lang="en-US"/>
            </a:p>
          </p:txBody>
        </p:sp>
        <p:sp>
          <p:nvSpPr>
            <p:cNvPr id="8241" name="Line 59"/>
            <p:cNvSpPr>
              <a:spLocks noChangeShapeType="1"/>
            </p:cNvSpPr>
            <p:nvPr/>
          </p:nvSpPr>
          <p:spPr bwMode="auto">
            <a:xfrm flipH="1">
              <a:off x="4354" y="3135"/>
              <a:ext cx="1066" cy="0"/>
            </a:xfrm>
            <a:prstGeom prst="line">
              <a:avLst/>
            </a:prstGeom>
            <a:noFill/>
            <a:ln w="15875">
              <a:solidFill>
                <a:schemeClr val="tx1"/>
              </a:solidFill>
              <a:round/>
              <a:headEnd/>
              <a:tailEnd/>
            </a:ln>
          </p:spPr>
          <p:txBody>
            <a:bodyPr/>
            <a:lstStyle/>
            <a:p>
              <a:endParaRPr lang="en-US"/>
            </a:p>
          </p:txBody>
        </p:sp>
        <p:sp>
          <p:nvSpPr>
            <p:cNvPr id="8242" name="Line 60"/>
            <p:cNvSpPr>
              <a:spLocks noChangeShapeType="1"/>
            </p:cNvSpPr>
            <p:nvPr/>
          </p:nvSpPr>
          <p:spPr bwMode="auto">
            <a:xfrm flipH="1">
              <a:off x="4354" y="3294"/>
              <a:ext cx="1066" cy="0"/>
            </a:xfrm>
            <a:prstGeom prst="line">
              <a:avLst/>
            </a:prstGeom>
            <a:noFill/>
            <a:ln w="15875">
              <a:solidFill>
                <a:schemeClr val="tx1"/>
              </a:solidFill>
              <a:round/>
              <a:headEnd/>
              <a:tailEnd/>
            </a:ln>
          </p:spPr>
          <p:txBody>
            <a:bodyPr/>
            <a:lstStyle/>
            <a:p>
              <a:endParaRPr lang="en-US"/>
            </a:p>
          </p:txBody>
        </p:sp>
        <p:sp>
          <p:nvSpPr>
            <p:cNvPr id="8243" name="Line 61"/>
            <p:cNvSpPr>
              <a:spLocks noChangeShapeType="1"/>
            </p:cNvSpPr>
            <p:nvPr/>
          </p:nvSpPr>
          <p:spPr bwMode="auto">
            <a:xfrm flipH="1">
              <a:off x="4354" y="3452"/>
              <a:ext cx="1066" cy="0"/>
            </a:xfrm>
            <a:prstGeom prst="line">
              <a:avLst/>
            </a:prstGeom>
            <a:noFill/>
            <a:ln w="15875">
              <a:solidFill>
                <a:schemeClr val="tx1"/>
              </a:solidFill>
              <a:round/>
              <a:headEnd/>
              <a:tailEnd/>
            </a:ln>
          </p:spPr>
          <p:txBody>
            <a:bodyPr/>
            <a:lstStyle/>
            <a:p>
              <a:endParaRPr lang="en-US"/>
            </a:p>
          </p:txBody>
        </p:sp>
        <p:sp>
          <p:nvSpPr>
            <p:cNvPr id="8244" name="Line 62"/>
            <p:cNvSpPr>
              <a:spLocks noChangeShapeType="1"/>
            </p:cNvSpPr>
            <p:nvPr/>
          </p:nvSpPr>
          <p:spPr bwMode="auto">
            <a:xfrm flipH="1">
              <a:off x="4354" y="3611"/>
              <a:ext cx="1066" cy="0"/>
            </a:xfrm>
            <a:prstGeom prst="line">
              <a:avLst/>
            </a:prstGeom>
            <a:noFill/>
            <a:ln w="15875">
              <a:solidFill>
                <a:schemeClr val="tx1"/>
              </a:solidFill>
              <a:round/>
              <a:headEnd/>
              <a:tailEnd/>
            </a:ln>
          </p:spPr>
          <p:txBody>
            <a:bodyPr/>
            <a:lstStyle/>
            <a:p>
              <a:endParaRPr lang="en-US"/>
            </a:p>
          </p:txBody>
        </p:sp>
      </p:grpSp>
      <p:sp>
        <p:nvSpPr>
          <p:cNvPr id="182335" name="Rectangle 63"/>
          <p:cNvSpPr>
            <a:spLocks noChangeArrowheads="1"/>
          </p:cNvSpPr>
          <p:nvPr/>
        </p:nvSpPr>
        <p:spPr bwMode="auto">
          <a:xfrm>
            <a:off x="6666036" y="3138489"/>
            <a:ext cx="259373" cy="189310"/>
          </a:xfrm>
          <a:prstGeom prst="rect">
            <a:avLst/>
          </a:prstGeom>
          <a:solidFill>
            <a:schemeClr val="bg2"/>
          </a:solidFill>
          <a:ln w="9525">
            <a:solidFill>
              <a:schemeClr val="tx1"/>
            </a:solidFill>
            <a:miter lim="800000"/>
            <a:headEnd/>
            <a:tailEnd/>
          </a:ln>
        </p:spPr>
        <p:txBody>
          <a:bodyPr wrap="none" lIns="77925" tIns="38963" rIns="77925" bIns="38963" anchor="ctr"/>
          <a:lstStyle/>
          <a:p>
            <a:endParaRPr lang="zh-TW" altLang="en-US">
              <a:ea typeface="新細明體" charset="-120"/>
            </a:endParaRPr>
          </a:p>
        </p:txBody>
      </p:sp>
      <p:sp>
        <p:nvSpPr>
          <p:cNvPr id="182336" name="AutoShape 64"/>
          <p:cNvSpPr>
            <a:spLocks noChangeArrowheads="1"/>
          </p:cNvSpPr>
          <p:nvPr/>
        </p:nvSpPr>
        <p:spPr bwMode="auto">
          <a:xfrm>
            <a:off x="5967046" y="1140619"/>
            <a:ext cx="1828800" cy="457200"/>
          </a:xfrm>
          <a:prstGeom prst="wedgeRoundRectCallout">
            <a:avLst>
              <a:gd name="adj1" fmla="val -54088"/>
              <a:gd name="adj2" fmla="val 211718"/>
              <a:gd name="adj3" fmla="val 16667"/>
            </a:avLst>
          </a:prstGeom>
          <a:noFill/>
          <a:ln w="9525">
            <a:solidFill>
              <a:schemeClr val="tx1"/>
            </a:solidFill>
            <a:miter lim="800000"/>
            <a:headEnd/>
            <a:tailEnd/>
          </a:ln>
        </p:spPr>
        <p:txBody>
          <a:bodyPr lIns="77925" tIns="38963" rIns="77925" bIns="38963"/>
          <a:lstStyle/>
          <a:p>
            <a:pPr algn="ctr"/>
            <a:r>
              <a:rPr lang="en-GB" altLang="zh-TW" dirty="0" smtClean="0">
                <a:ea typeface="新細明體" charset="-120"/>
              </a:rPr>
              <a:t>228 </a:t>
            </a:r>
            <a:r>
              <a:rPr lang="en-GB" altLang="zh-TW" dirty="0">
                <a:ea typeface="新細明體" charset="-120"/>
              </a:rPr>
              <a:t>electrons!</a:t>
            </a:r>
          </a:p>
        </p:txBody>
      </p:sp>
      <p:sp>
        <p:nvSpPr>
          <p:cNvPr id="8208" name="Text Box 65"/>
          <p:cNvSpPr txBox="1">
            <a:spLocks noChangeArrowheads="1"/>
          </p:cNvSpPr>
          <p:nvPr/>
        </p:nvSpPr>
        <p:spPr bwMode="auto">
          <a:xfrm>
            <a:off x="6998679" y="2738438"/>
            <a:ext cx="862693" cy="371075"/>
          </a:xfrm>
          <a:prstGeom prst="rect">
            <a:avLst/>
          </a:prstGeom>
          <a:noFill/>
          <a:ln w="9525">
            <a:noFill/>
            <a:miter lim="800000"/>
            <a:headEnd/>
            <a:tailEnd/>
          </a:ln>
        </p:spPr>
        <p:txBody>
          <a:bodyPr wrap="none" lIns="77925" tIns="38963" rIns="77925" bIns="38963">
            <a:spAutoFit/>
          </a:bodyPr>
          <a:lstStyle/>
          <a:p>
            <a:r>
              <a:rPr lang="en-GB" altLang="zh-TW" sz="1900" dirty="0">
                <a:ea typeface="新細明體" charset="-120"/>
              </a:rPr>
              <a:t>Image</a:t>
            </a:r>
          </a:p>
        </p:txBody>
      </p:sp>
      <p:sp>
        <p:nvSpPr>
          <p:cNvPr id="8209" name="Text Box 66"/>
          <p:cNvSpPr txBox="1">
            <a:spLocks noChangeArrowheads="1"/>
          </p:cNvSpPr>
          <p:nvPr/>
        </p:nvSpPr>
        <p:spPr bwMode="auto">
          <a:xfrm>
            <a:off x="4737591" y="1846661"/>
            <a:ext cx="1149631" cy="371075"/>
          </a:xfrm>
          <a:prstGeom prst="rect">
            <a:avLst/>
          </a:prstGeom>
          <a:noFill/>
          <a:ln w="9525">
            <a:noFill/>
            <a:miter lim="800000"/>
            <a:headEnd/>
            <a:tailEnd/>
          </a:ln>
        </p:spPr>
        <p:txBody>
          <a:bodyPr wrap="none" lIns="77925" tIns="38963" rIns="77925" bIns="38963">
            <a:spAutoFit/>
          </a:bodyPr>
          <a:lstStyle/>
          <a:p>
            <a:r>
              <a:rPr lang="en-GB" altLang="zh-TW" sz="1900" dirty="0">
                <a:ea typeface="新細明體" charset="-120"/>
              </a:rPr>
              <a:t>Detector</a:t>
            </a:r>
          </a:p>
        </p:txBody>
      </p:sp>
      <p:sp>
        <p:nvSpPr>
          <p:cNvPr id="8210" name="Text Box 67"/>
          <p:cNvSpPr txBox="1">
            <a:spLocks noChangeArrowheads="1"/>
          </p:cNvSpPr>
          <p:nvPr/>
        </p:nvSpPr>
        <p:spPr bwMode="auto">
          <a:xfrm>
            <a:off x="3043607" y="465536"/>
            <a:ext cx="1648165" cy="371075"/>
          </a:xfrm>
          <a:prstGeom prst="rect">
            <a:avLst/>
          </a:prstGeom>
          <a:noFill/>
          <a:ln w="9525">
            <a:noFill/>
            <a:miter lim="800000"/>
            <a:headEnd/>
            <a:tailEnd/>
          </a:ln>
        </p:spPr>
        <p:txBody>
          <a:bodyPr wrap="none" lIns="77925" tIns="38963" rIns="77925" bIns="38963">
            <a:spAutoFit/>
          </a:bodyPr>
          <a:lstStyle/>
          <a:p>
            <a:r>
              <a:rPr lang="en-GB" altLang="zh-TW" sz="1900" dirty="0">
                <a:ea typeface="新細明體" charset="-120"/>
              </a:rPr>
              <a:t>Electron gun</a:t>
            </a:r>
          </a:p>
        </p:txBody>
      </p:sp>
      <p:sp>
        <p:nvSpPr>
          <p:cNvPr id="182340" name="Arc 68"/>
          <p:cNvSpPr>
            <a:spLocks/>
          </p:cNvSpPr>
          <p:nvPr/>
        </p:nvSpPr>
        <p:spPr bwMode="auto">
          <a:xfrm rot="11465626" flipV="1">
            <a:off x="3515458" y="2357438"/>
            <a:ext cx="1951892" cy="99536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chemeClr val="tx1"/>
            </a:solidFill>
            <a:prstDash val="dash"/>
            <a:round/>
            <a:headEnd/>
            <a:tailEnd/>
          </a:ln>
        </p:spPr>
        <p:txBody>
          <a:bodyPr wrap="none" lIns="77925" tIns="38963" rIns="77925" bIns="38963" anchor="ctr"/>
          <a:lstStyle/>
          <a:p>
            <a:endParaRPr lang="en-US"/>
          </a:p>
        </p:txBody>
      </p:sp>
      <p:sp>
        <p:nvSpPr>
          <p:cNvPr id="182341" name="AutoShape 69"/>
          <p:cNvSpPr>
            <a:spLocks noChangeArrowheads="1"/>
          </p:cNvSpPr>
          <p:nvPr/>
        </p:nvSpPr>
        <p:spPr bwMode="auto">
          <a:xfrm>
            <a:off x="5943585" y="1108726"/>
            <a:ext cx="1828800" cy="457200"/>
          </a:xfrm>
          <a:prstGeom prst="wedgeRoundRectCallout">
            <a:avLst>
              <a:gd name="adj1" fmla="val -54088"/>
              <a:gd name="adj2" fmla="val 211718"/>
              <a:gd name="adj3" fmla="val 16667"/>
            </a:avLst>
          </a:prstGeom>
          <a:noFill/>
          <a:ln w="9525">
            <a:solidFill>
              <a:schemeClr val="tx1"/>
            </a:solidFill>
            <a:miter lim="800000"/>
            <a:headEnd/>
            <a:tailEnd/>
          </a:ln>
        </p:spPr>
        <p:txBody>
          <a:bodyPr lIns="77925" tIns="38963" rIns="77925" bIns="38963"/>
          <a:lstStyle/>
          <a:p>
            <a:pPr algn="ctr"/>
            <a:r>
              <a:rPr lang="en-GB" altLang="zh-TW" dirty="0" smtClean="0">
                <a:ea typeface="新細明體" charset="-120"/>
              </a:rPr>
              <a:t>156 </a:t>
            </a:r>
            <a:r>
              <a:rPr lang="en-GB" altLang="zh-TW" dirty="0">
                <a:ea typeface="新細明體" charset="-120"/>
              </a:rPr>
              <a:t>electrons!</a:t>
            </a:r>
          </a:p>
        </p:txBody>
      </p:sp>
      <p:sp>
        <p:nvSpPr>
          <p:cNvPr id="182342" name="Rectangle 70"/>
          <p:cNvSpPr>
            <a:spLocks noChangeArrowheads="1"/>
          </p:cNvSpPr>
          <p:nvPr/>
        </p:nvSpPr>
        <p:spPr bwMode="auto">
          <a:xfrm>
            <a:off x="6931269" y="3139679"/>
            <a:ext cx="259374" cy="189309"/>
          </a:xfrm>
          <a:prstGeom prst="rect">
            <a:avLst/>
          </a:prstGeom>
          <a:solidFill>
            <a:srgbClr val="C0C0C0"/>
          </a:solidFill>
          <a:ln w="9525">
            <a:solidFill>
              <a:schemeClr val="tx1"/>
            </a:solidFill>
            <a:miter lim="800000"/>
            <a:headEnd/>
            <a:tailEnd/>
          </a:ln>
        </p:spPr>
        <p:txBody>
          <a:bodyPr wrap="none" lIns="77925" tIns="38963" rIns="77925" bIns="38963" anchor="ctr"/>
          <a:lstStyle/>
          <a:p>
            <a:endParaRPr lang="zh-TW" altLang="en-US">
              <a:ea typeface="新細明體" charset="-120"/>
            </a:endParaRPr>
          </a:p>
        </p:txBody>
      </p:sp>
      <p:sp>
        <p:nvSpPr>
          <p:cNvPr id="182343" name="Rectangle 71"/>
          <p:cNvSpPr>
            <a:spLocks noChangeArrowheads="1"/>
          </p:cNvSpPr>
          <p:nvPr/>
        </p:nvSpPr>
        <p:spPr bwMode="auto">
          <a:xfrm>
            <a:off x="7203831" y="3139679"/>
            <a:ext cx="259374" cy="189309"/>
          </a:xfrm>
          <a:prstGeom prst="rect">
            <a:avLst/>
          </a:prstGeom>
          <a:solidFill>
            <a:srgbClr val="777777"/>
          </a:solidFill>
          <a:ln w="9525">
            <a:solidFill>
              <a:schemeClr val="tx1"/>
            </a:solidFill>
            <a:miter lim="800000"/>
            <a:headEnd/>
            <a:tailEnd/>
          </a:ln>
        </p:spPr>
        <p:txBody>
          <a:bodyPr wrap="none" lIns="77925" tIns="38963" rIns="77925" bIns="38963" anchor="ctr"/>
          <a:lstStyle/>
          <a:p>
            <a:endParaRPr lang="zh-TW" altLang="en-US">
              <a:ea typeface="新細明體" charset="-120"/>
            </a:endParaRPr>
          </a:p>
        </p:txBody>
      </p:sp>
      <p:sp>
        <p:nvSpPr>
          <p:cNvPr id="182344" name="Rectangle 72"/>
          <p:cNvSpPr>
            <a:spLocks noChangeArrowheads="1"/>
          </p:cNvSpPr>
          <p:nvPr/>
        </p:nvSpPr>
        <p:spPr bwMode="auto">
          <a:xfrm>
            <a:off x="7728438" y="3139679"/>
            <a:ext cx="259374" cy="189309"/>
          </a:xfrm>
          <a:prstGeom prst="rect">
            <a:avLst/>
          </a:prstGeom>
          <a:solidFill>
            <a:srgbClr val="C0C0C0"/>
          </a:solidFill>
          <a:ln w="9525">
            <a:solidFill>
              <a:schemeClr val="tx1"/>
            </a:solidFill>
            <a:miter lim="800000"/>
            <a:headEnd/>
            <a:tailEnd/>
          </a:ln>
        </p:spPr>
        <p:txBody>
          <a:bodyPr wrap="none" lIns="77925" tIns="38963" rIns="77925" bIns="38963" anchor="ctr"/>
          <a:lstStyle/>
          <a:p>
            <a:endParaRPr lang="zh-TW" altLang="en-US">
              <a:ea typeface="新細明體" charset="-120"/>
            </a:endParaRPr>
          </a:p>
        </p:txBody>
      </p:sp>
      <p:sp>
        <p:nvSpPr>
          <p:cNvPr id="182345" name="Rectangle 73"/>
          <p:cNvSpPr>
            <a:spLocks noChangeArrowheads="1"/>
          </p:cNvSpPr>
          <p:nvPr/>
        </p:nvSpPr>
        <p:spPr bwMode="auto">
          <a:xfrm>
            <a:off x="8001003" y="3139679"/>
            <a:ext cx="227135" cy="189309"/>
          </a:xfrm>
          <a:prstGeom prst="rect">
            <a:avLst/>
          </a:prstGeom>
          <a:solidFill>
            <a:srgbClr val="000000"/>
          </a:solidFill>
          <a:ln w="9525">
            <a:solidFill>
              <a:schemeClr val="tx1"/>
            </a:solidFill>
            <a:miter lim="800000"/>
            <a:headEnd/>
            <a:tailEnd/>
          </a:ln>
        </p:spPr>
        <p:txBody>
          <a:bodyPr wrap="none" lIns="77925" tIns="38963" rIns="77925" bIns="38963" anchor="ctr"/>
          <a:lstStyle/>
          <a:p>
            <a:endParaRPr lang="zh-TW" altLang="en-US">
              <a:ea typeface="新細明體" charset="-120"/>
            </a:endParaRPr>
          </a:p>
        </p:txBody>
      </p:sp>
      <p:sp>
        <p:nvSpPr>
          <p:cNvPr id="182346" name="Rectangle 74"/>
          <p:cNvSpPr>
            <a:spLocks noChangeArrowheads="1"/>
          </p:cNvSpPr>
          <p:nvPr/>
        </p:nvSpPr>
        <p:spPr bwMode="auto">
          <a:xfrm>
            <a:off x="6666036" y="3327797"/>
            <a:ext cx="259373" cy="189309"/>
          </a:xfrm>
          <a:prstGeom prst="rect">
            <a:avLst/>
          </a:prstGeom>
          <a:solidFill>
            <a:srgbClr val="C0C0C0"/>
          </a:solidFill>
          <a:ln w="9525">
            <a:solidFill>
              <a:schemeClr val="tx1"/>
            </a:solidFill>
            <a:miter lim="800000"/>
            <a:headEnd/>
            <a:tailEnd/>
          </a:ln>
        </p:spPr>
        <p:txBody>
          <a:bodyPr wrap="none" lIns="77925" tIns="38963" rIns="77925" bIns="38963" anchor="ctr"/>
          <a:lstStyle/>
          <a:p>
            <a:endParaRPr lang="zh-TW" altLang="en-US">
              <a:ea typeface="新細明體" charset="-120"/>
            </a:endParaRPr>
          </a:p>
        </p:txBody>
      </p:sp>
      <p:sp>
        <p:nvSpPr>
          <p:cNvPr id="182347" name="Rectangle 75"/>
          <p:cNvSpPr>
            <a:spLocks noChangeArrowheads="1"/>
          </p:cNvSpPr>
          <p:nvPr/>
        </p:nvSpPr>
        <p:spPr bwMode="auto">
          <a:xfrm>
            <a:off x="6931269" y="3327797"/>
            <a:ext cx="259374" cy="189309"/>
          </a:xfrm>
          <a:prstGeom prst="rect">
            <a:avLst/>
          </a:prstGeom>
          <a:solidFill>
            <a:srgbClr val="777777"/>
          </a:solidFill>
          <a:ln w="9525">
            <a:solidFill>
              <a:schemeClr val="tx1"/>
            </a:solidFill>
            <a:miter lim="800000"/>
            <a:headEnd/>
            <a:tailEnd/>
          </a:ln>
        </p:spPr>
        <p:txBody>
          <a:bodyPr wrap="none" lIns="77925" tIns="38963" rIns="77925" bIns="38963" anchor="ctr"/>
          <a:lstStyle/>
          <a:p>
            <a:endParaRPr lang="zh-TW" altLang="en-US">
              <a:ea typeface="新細明體" charset="-120"/>
            </a:endParaRPr>
          </a:p>
        </p:txBody>
      </p:sp>
      <p:pic>
        <p:nvPicPr>
          <p:cNvPr id="8219" name="Picture 76"/>
          <p:cNvPicPr>
            <a:picLocks noChangeAspect="1" noChangeArrowheads="1"/>
          </p:cNvPicPr>
          <p:nvPr/>
        </p:nvPicPr>
        <p:blipFill>
          <a:blip r:embed="rId3" cstate="print"/>
          <a:srcRect/>
          <a:stretch>
            <a:fillRect/>
          </a:stretch>
        </p:blipFill>
        <p:spPr bwMode="auto">
          <a:xfrm>
            <a:off x="6865329" y="1410892"/>
            <a:ext cx="1688123" cy="1137047"/>
          </a:xfrm>
          <a:prstGeom prst="rect">
            <a:avLst/>
          </a:prstGeom>
          <a:noFill/>
          <a:ln w="9525">
            <a:noFill/>
            <a:miter lim="800000"/>
            <a:headEnd/>
            <a:tailEnd/>
          </a:ln>
        </p:spPr>
      </p:pic>
      <p:sp>
        <p:nvSpPr>
          <p:cNvPr id="8220" name="Line 77"/>
          <p:cNvSpPr>
            <a:spLocks noChangeShapeType="1"/>
          </p:cNvSpPr>
          <p:nvPr/>
        </p:nvSpPr>
        <p:spPr bwMode="auto">
          <a:xfrm flipV="1">
            <a:off x="6068159" y="2356248"/>
            <a:ext cx="597877" cy="79772"/>
          </a:xfrm>
          <a:prstGeom prst="line">
            <a:avLst/>
          </a:prstGeom>
          <a:noFill/>
          <a:ln w="25400">
            <a:solidFill>
              <a:schemeClr val="tx1"/>
            </a:solidFill>
            <a:round/>
            <a:headEnd/>
            <a:tailEnd type="arrow" w="med" len="med"/>
          </a:ln>
        </p:spPr>
        <p:txBody>
          <a:bodyPr lIns="77925" tIns="38963" rIns="77925" bIns="38963"/>
          <a:lstStyle/>
          <a:p>
            <a:endParaRPr lang="en-US"/>
          </a:p>
        </p:txBody>
      </p:sp>
      <p:sp>
        <p:nvSpPr>
          <p:cNvPr id="8221" name="Line 78"/>
          <p:cNvSpPr>
            <a:spLocks noChangeShapeType="1"/>
          </p:cNvSpPr>
          <p:nvPr/>
        </p:nvSpPr>
        <p:spPr bwMode="auto">
          <a:xfrm flipH="1">
            <a:off x="7861789" y="2437211"/>
            <a:ext cx="99646" cy="513159"/>
          </a:xfrm>
          <a:prstGeom prst="line">
            <a:avLst/>
          </a:prstGeom>
          <a:noFill/>
          <a:ln w="25400">
            <a:solidFill>
              <a:schemeClr val="tx1"/>
            </a:solidFill>
            <a:round/>
            <a:headEnd/>
            <a:tailEnd type="arrow" w="med" len="med"/>
          </a:ln>
        </p:spPr>
        <p:txBody>
          <a:bodyPr lIns="77925" tIns="38963" rIns="77925" bIns="38963"/>
          <a:lstStyle/>
          <a:p>
            <a:endParaRPr lang="en-US"/>
          </a:p>
        </p:txBody>
      </p:sp>
      <p:sp>
        <p:nvSpPr>
          <p:cNvPr id="8222" name="Rectangle 79"/>
          <p:cNvSpPr>
            <a:spLocks noChangeArrowheads="1"/>
          </p:cNvSpPr>
          <p:nvPr/>
        </p:nvSpPr>
        <p:spPr bwMode="auto">
          <a:xfrm>
            <a:off x="0" y="0"/>
            <a:ext cx="3916414" cy="386464"/>
          </a:xfrm>
          <a:prstGeom prst="rect">
            <a:avLst/>
          </a:prstGeom>
          <a:noFill/>
          <a:ln w="9525">
            <a:noFill/>
            <a:miter lim="800000"/>
            <a:headEnd/>
            <a:tailEnd/>
          </a:ln>
        </p:spPr>
        <p:txBody>
          <a:bodyPr wrap="none" lIns="77925" tIns="38963" rIns="77925" bIns="38963">
            <a:spAutoFit/>
          </a:bodyPr>
          <a:lstStyle/>
          <a:p>
            <a:r>
              <a:rPr lang="en-GB" altLang="zh-TW" sz="2000" dirty="0">
                <a:ea typeface="新細明體" charset="-120"/>
              </a:rPr>
              <a:t>How do we get an SEM image?</a:t>
            </a:r>
            <a:endParaRPr lang="zh-TW" altLang="en-US" sz="2000" dirty="0">
              <a:ea typeface="新細明體" charset="-120"/>
            </a:endParaRPr>
          </a:p>
        </p:txBody>
      </p:sp>
      <p:grpSp>
        <p:nvGrpSpPr>
          <p:cNvPr id="12" name="Group 81"/>
          <p:cNvGrpSpPr>
            <a:grpSpLocks/>
          </p:cNvGrpSpPr>
          <p:nvPr/>
        </p:nvGrpSpPr>
        <p:grpSpPr bwMode="auto">
          <a:xfrm>
            <a:off x="3508133" y="1059657"/>
            <a:ext cx="665285" cy="701279"/>
            <a:chOff x="2394" y="1253"/>
            <a:chExt cx="454" cy="589"/>
          </a:xfrm>
        </p:grpSpPr>
        <p:grpSp>
          <p:nvGrpSpPr>
            <p:cNvPr id="13" name="Group 19"/>
            <p:cNvGrpSpPr>
              <a:grpSpLocks/>
            </p:cNvGrpSpPr>
            <p:nvPr/>
          </p:nvGrpSpPr>
          <p:grpSpPr bwMode="auto">
            <a:xfrm>
              <a:off x="2394" y="1253"/>
              <a:ext cx="454" cy="489"/>
              <a:chOff x="2109" y="1412"/>
              <a:chExt cx="227" cy="716"/>
            </a:xfrm>
          </p:grpSpPr>
          <p:sp>
            <p:nvSpPr>
              <p:cNvPr id="8229" name="Rectangle 20"/>
              <p:cNvSpPr>
                <a:spLocks noChangeArrowheads="1"/>
              </p:cNvSpPr>
              <p:nvPr/>
            </p:nvSpPr>
            <p:spPr bwMode="auto">
              <a:xfrm>
                <a:off x="2109" y="1412"/>
                <a:ext cx="227" cy="522"/>
              </a:xfrm>
              <a:prstGeom prst="rect">
                <a:avLst/>
              </a:prstGeom>
              <a:solidFill>
                <a:srgbClr val="339966"/>
              </a:solidFill>
              <a:ln w="9525">
                <a:solidFill>
                  <a:schemeClr val="tx1"/>
                </a:solidFill>
                <a:miter lim="800000"/>
                <a:headEnd/>
                <a:tailEnd/>
              </a:ln>
            </p:spPr>
            <p:txBody>
              <a:bodyPr wrap="none" anchor="ctr"/>
              <a:lstStyle/>
              <a:p>
                <a:endParaRPr lang="zh-TW" altLang="en-US">
                  <a:ea typeface="新細明體" charset="-120"/>
                </a:endParaRPr>
              </a:p>
            </p:txBody>
          </p:sp>
          <p:sp>
            <p:nvSpPr>
              <p:cNvPr id="8230" name="Line 21"/>
              <p:cNvSpPr>
                <a:spLocks noChangeShapeType="1"/>
              </p:cNvSpPr>
              <p:nvPr/>
            </p:nvSpPr>
            <p:spPr bwMode="auto">
              <a:xfrm>
                <a:off x="2109" y="1933"/>
                <a:ext cx="91" cy="159"/>
              </a:xfrm>
              <a:prstGeom prst="line">
                <a:avLst/>
              </a:prstGeom>
              <a:noFill/>
              <a:ln w="9525">
                <a:solidFill>
                  <a:schemeClr val="tx1"/>
                </a:solidFill>
                <a:round/>
                <a:headEnd/>
                <a:tailEnd/>
              </a:ln>
            </p:spPr>
            <p:txBody>
              <a:bodyPr/>
              <a:lstStyle/>
              <a:p>
                <a:endParaRPr lang="en-US"/>
              </a:p>
            </p:txBody>
          </p:sp>
          <p:sp>
            <p:nvSpPr>
              <p:cNvPr id="8231" name="Line 22"/>
              <p:cNvSpPr>
                <a:spLocks noChangeShapeType="1"/>
              </p:cNvSpPr>
              <p:nvPr/>
            </p:nvSpPr>
            <p:spPr bwMode="auto">
              <a:xfrm flipH="1">
                <a:off x="2245" y="1933"/>
                <a:ext cx="91" cy="159"/>
              </a:xfrm>
              <a:prstGeom prst="line">
                <a:avLst/>
              </a:prstGeom>
              <a:noFill/>
              <a:ln w="9525">
                <a:solidFill>
                  <a:schemeClr val="tx1"/>
                </a:solidFill>
                <a:round/>
                <a:headEnd/>
                <a:tailEnd/>
              </a:ln>
            </p:spPr>
            <p:txBody>
              <a:bodyPr/>
              <a:lstStyle/>
              <a:p>
                <a:endParaRPr lang="en-US"/>
              </a:p>
            </p:txBody>
          </p:sp>
          <p:sp>
            <p:nvSpPr>
              <p:cNvPr id="8232" name="Oval 23"/>
              <p:cNvSpPr>
                <a:spLocks noChangeArrowheads="1"/>
              </p:cNvSpPr>
              <p:nvPr/>
            </p:nvSpPr>
            <p:spPr bwMode="auto">
              <a:xfrm flipH="1" flipV="1">
                <a:off x="2194" y="2069"/>
                <a:ext cx="59" cy="59"/>
              </a:xfrm>
              <a:prstGeom prst="ellipse">
                <a:avLst/>
              </a:prstGeom>
              <a:solidFill>
                <a:schemeClr val="accent2"/>
              </a:solidFill>
              <a:ln w="9525">
                <a:solidFill>
                  <a:schemeClr val="tx1"/>
                </a:solidFill>
                <a:round/>
                <a:headEnd/>
                <a:tailEnd/>
              </a:ln>
            </p:spPr>
            <p:txBody>
              <a:bodyPr wrap="none" anchor="ctr"/>
              <a:lstStyle/>
              <a:p>
                <a:endParaRPr lang="zh-TW" altLang="en-US">
                  <a:ea typeface="新細明體" charset="-120"/>
                </a:endParaRPr>
              </a:p>
            </p:txBody>
          </p:sp>
        </p:grpSp>
        <p:sp>
          <p:nvSpPr>
            <p:cNvPr id="8228" name="Line 80"/>
            <p:cNvSpPr>
              <a:spLocks noChangeShapeType="1"/>
            </p:cNvSpPr>
            <p:nvPr/>
          </p:nvSpPr>
          <p:spPr bwMode="auto">
            <a:xfrm>
              <a:off x="2621" y="1706"/>
              <a:ext cx="0" cy="136"/>
            </a:xfrm>
            <a:prstGeom prst="line">
              <a:avLst/>
            </a:prstGeom>
            <a:noFill/>
            <a:ln w="28575">
              <a:solidFill>
                <a:schemeClr val="tx1"/>
              </a:solidFill>
              <a:round/>
              <a:headEnd/>
              <a:tailEnd/>
            </a:ln>
          </p:spPr>
          <p:txBody>
            <a:bodyPr/>
            <a:lstStyle/>
            <a:p>
              <a:endParaRPr lang="en-US"/>
            </a:p>
          </p:txBody>
        </p:sp>
      </p:grpSp>
      <p:sp>
        <p:nvSpPr>
          <p:cNvPr id="8224" name="AutoShape 82"/>
          <p:cNvSpPr>
            <a:spLocks noChangeArrowheads="1"/>
          </p:cNvSpPr>
          <p:nvPr/>
        </p:nvSpPr>
        <p:spPr bwMode="auto">
          <a:xfrm rot="5400000">
            <a:off x="3858267" y="2093486"/>
            <a:ext cx="431006" cy="199292"/>
          </a:xfrm>
          <a:prstGeom prst="flowChartInputOutput">
            <a:avLst/>
          </a:prstGeom>
          <a:solidFill>
            <a:schemeClr val="accent1"/>
          </a:solidFill>
          <a:ln w="9525">
            <a:solidFill>
              <a:schemeClr val="tx1"/>
            </a:solidFill>
            <a:miter lim="800000"/>
            <a:headEnd/>
            <a:tailEnd/>
          </a:ln>
        </p:spPr>
        <p:txBody>
          <a:bodyPr wrap="none" lIns="77925" tIns="38963" rIns="77925" bIns="38963" anchor="ctr"/>
          <a:lstStyle/>
          <a:p>
            <a:endParaRPr lang="zh-TW" altLang="en-US">
              <a:ea typeface="新細明體" charset="-120"/>
            </a:endParaRPr>
          </a:p>
        </p:txBody>
      </p:sp>
      <p:sp>
        <p:nvSpPr>
          <p:cNvPr id="8225" name="AutoShape 83"/>
          <p:cNvSpPr>
            <a:spLocks noChangeArrowheads="1"/>
          </p:cNvSpPr>
          <p:nvPr/>
        </p:nvSpPr>
        <p:spPr bwMode="auto">
          <a:xfrm rot="5400000">
            <a:off x="3326332" y="2093486"/>
            <a:ext cx="431006" cy="199292"/>
          </a:xfrm>
          <a:prstGeom prst="flowChartInputOutput">
            <a:avLst/>
          </a:prstGeom>
          <a:solidFill>
            <a:schemeClr val="accent1"/>
          </a:solidFill>
          <a:ln w="9525">
            <a:solidFill>
              <a:schemeClr val="tx1"/>
            </a:solidFill>
            <a:miter lim="800000"/>
            <a:headEnd/>
            <a:tailEnd/>
          </a:ln>
        </p:spPr>
        <p:txBody>
          <a:bodyPr wrap="none" lIns="77925" tIns="38963" rIns="77925" bIns="38963" anchor="ctr"/>
          <a:lstStyle/>
          <a:p>
            <a:endParaRPr lang="zh-TW" altLang="en-US">
              <a:ea typeface="新細明體" charset="-120"/>
            </a:endParaRPr>
          </a:p>
        </p:txBody>
      </p:sp>
      <p:sp>
        <p:nvSpPr>
          <p:cNvPr id="8226" name="Line 84"/>
          <p:cNvSpPr>
            <a:spLocks noChangeShapeType="1"/>
          </p:cNvSpPr>
          <p:nvPr/>
        </p:nvSpPr>
        <p:spPr bwMode="auto">
          <a:xfrm>
            <a:off x="3840774" y="1815705"/>
            <a:ext cx="0" cy="540544"/>
          </a:xfrm>
          <a:prstGeom prst="line">
            <a:avLst/>
          </a:prstGeom>
          <a:noFill/>
          <a:ln w="38100">
            <a:solidFill>
              <a:schemeClr val="tx1"/>
            </a:solidFill>
            <a:prstDash val="sysDot"/>
            <a:round/>
            <a:headEnd/>
            <a:tailEnd/>
          </a:ln>
        </p:spPr>
        <p:txBody>
          <a:bodyPr lIns="77925" tIns="38963" rIns="77925" bIns="38963"/>
          <a:lstStyle/>
          <a:p>
            <a:endParaRPr lang="en-US"/>
          </a:p>
        </p:txBody>
      </p:sp>
      <p:sp>
        <p:nvSpPr>
          <p:cNvPr id="85" name="Text Box 66"/>
          <p:cNvSpPr txBox="1">
            <a:spLocks noChangeArrowheads="1"/>
          </p:cNvSpPr>
          <p:nvPr/>
        </p:nvSpPr>
        <p:spPr bwMode="auto">
          <a:xfrm>
            <a:off x="2194586" y="2023117"/>
            <a:ext cx="1216957" cy="371075"/>
          </a:xfrm>
          <a:prstGeom prst="rect">
            <a:avLst/>
          </a:prstGeom>
          <a:noFill/>
          <a:ln w="9525">
            <a:noFill/>
            <a:miter lim="800000"/>
            <a:headEnd/>
            <a:tailEnd/>
          </a:ln>
        </p:spPr>
        <p:txBody>
          <a:bodyPr wrap="none" lIns="77925" tIns="38963" rIns="77925" bIns="38963">
            <a:spAutoFit/>
          </a:bodyPr>
          <a:lstStyle/>
          <a:p>
            <a:r>
              <a:rPr lang="en-GB" altLang="zh-TW" sz="1900" dirty="0" smtClean="0">
                <a:ea typeface="新細明體" charset="-120"/>
              </a:rPr>
              <a:t>Deflector</a:t>
            </a:r>
            <a:endParaRPr lang="en-GB" altLang="zh-TW" sz="1900" dirty="0">
              <a:ea typeface="新細明體"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23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23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23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8232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233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23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23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23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82341"/>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234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23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8234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8234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8234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9"/>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10"/>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82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321" grpId="0" animBg="1"/>
      <p:bldP spid="182321" grpId="1" animBg="1"/>
      <p:bldP spid="182335" grpId="0" animBg="1"/>
      <p:bldP spid="182336" grpId="0" animBg="1"/>
      <p:bldP spid="182336" grpId="1" animBg="1"/>
      <p:bldP spid="182340" grpId="0" animBg="1"/>
      <p:bldP spid="182340" grpId="1" animBg="1"/>
      <p:bldP spid="182341" grpId="0" animBg="1"/>
      <p:bldP spid="182341" grpId="1" animBg="1"/>
      <p:bldP spid="182342" grpId="0" animBg="1"/>
      <p:bldP spid="182343" grpId="0" animBg="1"/>
      <p:bldP spid="182344" grpId="0" animBg="1"/>
      <p:bldP spid="182345" grpId="0" animBg="1"/>
      <p:bldP spid="182346" grpId="0" animBg="1"/>
      <p:bldP spid="18234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6"/>
          <p:cNvPicPr>
            <a:picLocks noChangeAspect="1" noChangeArrowheads="1"/>
          </p:cNvPicPr>
          <p:nvPr/>
        </p:nvPicPr>
        <p:blipFill>
          <a:blip r:embed="rId2" cstate="print"/>
          <a:srcRect/>
          <a:stretch>
            <a:fillRect/>
          </a:stretch>
        </p:blipFill>
        <p:spPr bwMode="auto">
          <a:xfrm>
            <a:off x="3043605" y="667943"/>
            <a:ext cx="5782408" cy="3526631"/>
          </a:xfrm>
          <a:prstGeom prst="rect">
            <a:avLst/>
          </a:prstGeom>
          <a:noFill/>
          <a:ln w="9525">
            <a:noFill/>
            <a:miter lim="800000"/>
            <a:headEnd/>
            <a:tailEnd/>
          </a:ln>
        </p:spPr>
      </p:pic>
      <p:sp>
        <p:nvSpPr>
          <p:cNvPr id="9219" name="Text Box 3"/>
          <p:cNvSpPr txBox="1">
            <a:spLocks noChangeArrowheads="1"/>
          </p:cNvSpPr>
          <p:nvPr/>
        </p:nvSpPr>
        <p:spPr bwMode="auto">
          <a:xfrm>
            <a:off x="2244969" y="4695826"/>
            <a:ext cx="4740293" cy="294131"/>
          </a:xfrm>
          <a:prstGeom prst="rect">
            <a:avLst/>
          </a:prstGeom>
          <a:noFill/>
          <a:ln w="9525">
            <a:noFill/>
            <a:miter lim="800000"/>
            <a:headEnd/>
            <a:tailEnd/>
          </a:ln>
        </p:spPr>
        <p:txBody>
          <a:bodyPr wrap="none" lIns="77925" tIns="38963" rIns="77925" bIns="38963">
            <a:spAutoFit/>
          </a:bodyPr>
          <a:lstStyle/>
          <a:p>
            <a:r>
              <a:rPr kumimoji="1" lang="en-US" altLang="zh-TW" sz="1400" i="1" dirty="0">
                <a:latin typeface="Times New Roman" pitchFamily="18" charset="0"/>
                <a:ea typeface="新細明體" charset="-120"/>
              </a:rPr>
              <a:t>Diffusion of incident electrons (after </a:t>
            </a:r>
            <a:r>
              <a:rPr kumimoji="1" lang="en-US" altLang="zh-TW" sz="1400" i="1" dirty="0" err="1">
                <a:latin typeface="Times New Roman" pitchFamily="18" charset="0"/>
                <a:ea typeface="新細明體" charset="-120"/>
              </a:rPr>
              <a:t>Duncumb</a:t>
            </a:r>
            <a:r>
              <a:rPr kumimoji="1" lang="en-US" altLang="zh-TW" sz="1400" i="1" dirty="0">
                <a:latin typeface="Times New Roman" pitchFamily="18" charset="0"/>
                <a:ea typeface="新細明體" charset="-120"/>
              </a:rPr>
              <a:t> and </a:t>
            </a:r>
            <a:r>
              <a:rPr kumimoji="1" lang="en-US" altLang="zh-TW" sz="1400" i="1" dirty="0" err="1">
                <a:latin typeface="Times New Roman" pitchFamily="18" charset="0"/>
                <a:ea typeface="新細明體" charset="-120"/>
              </a:rPr>
              <a:t>Schields</a:t>
            </a:r>
            <a:r>
              <a:rPr kumimoji="1" lang="en-US" altLang="zh-TW" sz="1400" i="1" dirty="0">
                <a:latin typeface="Times New Roman" pitchFamily="18" charset="0"/>
                <a:ea typeface="新細明體" charset="-120"/>
              </a:rPr>
              <a:t>)</a:t>
            </a:r>
            <a:r>
              <a:rPr kumimoji="1" lang="en-US" altLang="zh-TW" sz="1400" dirty="0">
                <a:latin typeface="Times New Roman" pitchFamily="18" charset="0"/>
                <a:ea typeface="新細明體" charset="-120"/>
              </a:rPr>
              <a:t> </a:t>
            </a:r>
          </a:p>
        </p:txBody>
      </p:sp>
      <p:sp>
        <p:nvSpPr>
          <p:cNvPr id="9220" name="Text Box 7"/>
          <p:cNvSpPr txBox="1">
            <a:spLocks noChangeArrowheads="1"/>
          </p:cNvSpPr>
          <p:nvPr/>
        </p:nvSpPr>
        <p:spPr bwMode="auto">
          <a:xfrm>
            <a:off x="317991" y="1059657"/>
            <a:ext cx="2910241" cy="355686"/>
          </a:xfrm>
          <a:prstGeom prst="rect">
            <a:avLst/>
          </a:prstGeom>
          <a:noFill/>
          <a:ln w="9525">
            <a:noFill/>
            <a:miter lim="800000"/>
            <a:headEnd/>
            <a:tailEnd/>
          </a:ln>
        </p:spPr>
        <p:txBody>
          <a:bodyPr wrap="none" lIns="77925" tIns="38963" rIns="77925" bIns="38963">
            <a:spAutoFit/>
          </a:bodyPr>
          <a:lstStyle/>
          <a:p>
            <a:r>
              <a:rPr lang="en-US" altLang="zh-TW" b="1">
                <a:ea typeface="新細明體" charset="-120"/>
              </a:rPr>
              <a:t>Low acceleration Voltage</a:t>
            </a:r>
          </a:p>
        </p:txBody>
      </p:sp>
      <p:sp>
        <p:nvSpPr>
          <p:cNvPr id="9221" name="Text Box 8"/>
          <p:cNvSpPr txBox="1">
            <a:spLocks noChangeArrowheads="1"/>
          </p:cNvSpPr>
          <p:nvPr/>
        </p:nvSpPr>
        <p:spPr bwMode="auto">
          <a:xfrm>
            <a:off x="317989" y="2675335"/>
            <a:ext cx="2961538" cy="355686"/>
          </a:xfrm>
          <a:prstGeom prst="rect">
            <a:avLst/>
          </a:prstGeom>
          <a:noFill/>
          <a:ln w="9525">
            <a:noFill/>
            <a:miter lim="800000"/>
            <a:headEnd/>
            <a:tailEnd/>
          </a:ln>
        </p:spPr>
        <p:txBody>
          <a:bodyPr wrap="none" lIns="77925" tIns="38963" rIns="77925" bIns="38963">
            <a:spAutoFit/>
          </a:bodyPr>
          <a:lstStyle/>
          <a:p>
            <a:r>
              <a:rPr lang="en-US" altLang="zh-TW" b="1">
                <a:ea typeface="新細明體" charset="-120"/>
              </a:rPr>
              <a:t>High acceleration Voltage</a:t>
            </a:r>
          </a:p>
        </p:txBody>
      </p:sp>
      <p:sp>
        <p:nvSpPr>
          <p:cNvPr id="9222" name="Text Box 9"/>
          <p:cNvSpPr txBox="1">
            <a:spLocks noChangeArrowheads="1"/>
          </p:cNvSpPr>
          <p:nvPr/>
        </p:nvSpPr>
        <p:spPr bwMode="auto">
          <a:xfrm>
            <a:off x="3376246" y="4300538"/>
            <a:ext cx="2337456" cy="355686"/>
          </a:xfrm>
          <a:prstGeom prst="rect">
            <a:avLst/>
          </a:prstGeom>
          <a:noFill/>
          <a:ln w="9525">
            <a:noFill/>
            <a:miter lim="800000"/>
            <a:headEnd/>
            <a:tailEnd/>
          </a:ln>
        </p:spPr>
        <p:txBody>
          <a:bodyPr wrap="none" lIns="77925" tIns="38963" rIns="77925" bIns="38963">
            <a:spAutoFit/>
          </a:bodyPr>
          <a:lstStyle/>
          <a:p>
            <a:r>
              <a:rPr lang="en-US" altLang="zh-TW" b="1">
                <a:ea typeface="新細明體" charset="-120"/>
              </a:rPr>
              <a:t>Low atomic number</a:t>
            </a:r>
          </a:p>
        </p:txBody>
      </p:sp>
      <p:sp>
        <p:nvSpPr>
          <p:cNvPr id="9223" name="Text Box 10"/>
          <p:cNvSpPr txBox="1">
            <a:spLocks noChangeArrowheads="1"/>
          </p:cNvSpPr>
          <p:nvPr/>
        </p:nvSpPr>
        <p:spPr bwMode="auto">
          <a:xfrm>
            <a:off x="6299689" y="4300538"/>
            <a:ext cx="2388752" cy="355686"/>
          </a:xfrm>
          <a:prstGeom prst="rect">
            <a:avLst/>
          </a:prstGeom>
          <a:noFill/>
          <a:ln w="9525">
            <a:noFill/>
            <a:miter lim="800000"/>
            <a:headEnd/>
            <a:tailEnd/>
          </a:ln>
        </p:spPr>
        <p:txBody>
          <a:bodyPr wrap="none" lIns="77925" tIns="38963" rIns="77925" bIns="38963">
            <a:spAutoFit/>
          </a:bodyPr>
          <a:lstStyle/>
          <a:p>
            <a:r>
              <a:rPr lang="en-US" altLang="zh-TW" b="1">
                <a:ea typeface="新細明體" charset="-120"/>
              </a:rPr>
              <a:t>High atomic number</a:t>
            </a:r>
          </a:p>
        </p:txBody>
      </p:sp>
      <p:sp>
        <p:nvSpPr>
          <p:cNvPr id="9224" name="Line 11"/>
          <p:cNvSpPr>
            <a:spLocks noChangeShapeType="1"/>
          </p:cNvSpPr>
          <p:nvPr/>
        </p:nvSpPr>
        <p:spPr bwMode="auto">
          <a:xfrm>
            <a:off x="252049" y="2139554"/>
            <a:ext cx="8707315" cy="0"/>
          </a:xfrm>
          <a:prstGeom prst="line">
            <a:avLst/>
          </a:prstGeom>
          <a:noFill/>
          <a:ln w="38100">
            <a:solidFill>
              <a:srgbClr val="0000FF"/>
            </a:solidFill>
            <a:prstDash val="dash"/>
            <a:round/>
            <a:headEnd/>
            <a:tailEnd/>
          </a:ln>
        </p:spPr>
        <p:txBody>
          <a:bodyPr lIns="77925" tIns="38963" rIns="77925" bIns="38963"/>
          <a:lstStyle/>
          <a:p>
            <a:endParaRPr lang="en-US"/>
          </a:p>
        </p:txBody>
      </p:sp>
      <p:sp>
        <p:nvSpPr>
          <p:cNvPr id="9225" name="Line 12"/>
          <p:cNvSpPr>
            <a:spLocks noChangeShapeType="1"/>
          </p:cNvSpPr>
          <p:nvPr/>
        </p:nvSpPr>
        <p:spPr bwMode="auto">
          <a:xfrm>
            <a:off x="5901104" y="573883"/>
            <a:ext cx="0" cy="4104085"/>
          </a:xfrm>
          <a:prstGeom prst="line">
            <a:avLst/>
          </a:prstGeom>
          <a:noFill/>
          <a:ln w="38100">
            <a:solidFill>
              <a:srgbClr val="0000FF"/>
            </a:solidFill>
            <a:prstDash val="dash"/>
            <a:round/>
            <a:headEnd/>
            <a:tailEnd/>
          </a:ln>
        </p:spPr>
        <p:txBody>
          <a:bodyPr lIns="77925" tIns="38963" rIns="77925" bIns="38963"/>
          <a:lstStyle/>
          <a:p>
            <a:endParaRPr lang="en-US"/>
          </a:p>
        </p:txBody>
      </p:sp>
      <p:sp>
        <p:nvSpPr>
          <p:cNvPr id="167940" name="Rectangle 4"/>
          <p:cNvSpPr>
            <a:spLocks noChangeArrowheads="1"/>
          </p:cNvSpPr>
          <p:nvPr/>
        </p:nvSpPr>
        <p:spPr bwMode="auto">
          <a:xfrm>
            <a:off x="3175491" y="627461"/>
            <a:ext cx="2592265" cy="3618309"/>
          </a:xfrm>
          <a:prstGeom prst="rect">
            <a:avLst/>
          </a:prstGeom>
          <a:noFill/>
          <a:ln w="57150">
            <a:solidFill>
              <a:srgbClr val="FF0000"/>
            </a:solidFill>
            <a:miter lim="800000"/>
            <a:headEnd/>
            <a:tailEnd/>
          </a:ln>
        </p:spPr>
        <p:txBody>
          <a:bodyPr wrap="none" lIns="77925" tIns="38963" rIns="77925" bIns="38963" anchor="ctr"/>
          <a:lstStyle/>
          <a:p>
            <a:endParaRPr lang="zh-TW" altLang="en-US">
              <a:ea typeface="新細明體" charset="-120"/>
            </a:endParaRPr>
          </a:p>
        </p:txBody>
      </p:sp>
      <p:sp>
        <p:nvSpPr>
          <p:cNvPr id="167941" name="Rectangle 5"/>
          <p:cNvSpPr>
            <a:spLocks noChangeArrowheads="1"/>
          </p:cNvSpPr>
          <p:nvPr/>
        </p:nvSpPr>
        <p:spPr bwMode="auto">
          <a:xfrm>
            <a:off x="6034454" y="627461"/>
            <a:ext cx="2658208" cy="3618309"/>
          </a:xfrm>
          <a:prstGeom prst="rect">
            <a:avLst/>
          </a:prstGeom>
          <a:noFill/>
          <a:ln w="57150">
            <a:solidFill>
              <a:srgbClr val="FF0000"/>
            </a:solidFill>
            <a:miter lim="800000"/>
            <a:headEnd/>
            <a:tailEnd/>
          </a:ln>
        </p:spPr>
        <p:txBody>
          <a:bodyPr wrap="none" lIns="77925" tIns="38963" rIns="77925" bIns="38963" anchor="ctr"/>
          <a:lstStyle/>
          <a:p>
            <a:endParaRPr lang="zh-TW" altLang="en-US">
              <a:ea typeface="新細明體" charset="-120"/>
            </a:endParaRPr>
          </a:p>
        </p:txBody>
      </p:sp>
      <p:sp>
        <p:nvSpPr>
          <p:cNvPr id="9228" name="Text Box 13"/>
          <p:cNvSpPr txBox="1">
            <a:spLocks noChangeArrowheads="1"/>
          </p:cNvSpPr>
          <p:nvPr/>
        </p:nvSpPr>
        <p:spPr bwMode="auto">
          <a:xfrm>
            <a:off x="0" y="0"/>
            <a:ext cx="2445050" cy="386464"/>
          </a:xfrm>
          <a:prstGeom prst="rect">
            <a:avLst/>
          </a:prstGeom>
          <a:noFill/>
          <a:ln w="9525">
            <a:noFill/>
            <a:miter lim="800000"/>
            <a:headEnd/>
            <a:tailEnd/>
          </a:ln>
        </p:spPr>
        <p:txBody>
          <a:bodyPr wrap="none" lIns="77925" tIns="38963" rIns="77925" bIns="38963">
            <a:spAutoFit/>
          </a:bodyPr>
          <a:lstStyle/>
          <a:p>
            <a:r>
              <a:rPr lang="en-US" altLang="zh-TW" sz="2000" dirty="0">
                <a:ea typeface="新細明體" charset="-120"/>
              </a:rPr>
              <a:t>Interaction Volume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7941"/>
                                        </p:tgtEl>
                                        <p:attrNameLst>
                                          <p:attrName>style.visibility</p:attrName>
                                        </p:attrNameLst>
                                      </p:cBhvr>
                                      <p:to>
                                        <p:strVal val="visible"/>
                                      </p:to>
                                    </p:set>
                                    <p:animEffect transition="in" filter="fade">
                                      <p:cBhvr>
                                        <p:cTn id="7" dur="500"/>
                                        <p:tgtEl>
                                          <p:spTgt spid="1679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7940"/>
                                        </p:tgtEl>
                                        <p:attrNameLst>
                                          <p:attrName>style.visibility</p:attrName>
                                        </p:attrNameLst>
                                      </p:cBhvr>
                                      <p:to>
                                        <p:strVal val="visible"/>
                                      </p:to>
                                    </p:set>
                                    <p:animEffect transition="in" filter="fade">
                                      <p:cBhvr>
                                        <p:cTn id="10" dur="500"/>
                                        <p:tgtEl>
                                          <p:spTgt spid="167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0" grpId="0" animBg="1"/>
      <p:bldP spid="16794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rot="5400000">
            <a:off x="4014350" y="341205"/>
            <a:ext cx="4354116" cy="5250473"/>
          </a:xfrm>
          <a:prstGeom prst="rect">
            <a:avLst/>
          </a:prstGeom>
          <a:noFill/>
          <a:ln w="9525">
            <a:noFill/>
            <a:miter lim="800000"/>
            <a:headEnd/>
            <a:tailEnd/>
          </a:ln>
        </p:spPr>
      </p:pic>
      <p:sp>
        <p:nvSpPr>
          <p:cNvPr id="3" name="Text Box 3"/>
          <p:cNvSpPr txBox="1">
            <a:spLocks noChangeArrowheads="1"/>
          </p:cNvSpPr>
          <p:nvPr/>
        </p:nvSpPr>
        <p:spPr bwMode="auto">
          <a:xfrm>
            <a:off x="0" y="0"/>
            <a:ext cx="3810616" cy="386464"/>
          </a:xfrm>
          <a:prstGeom prst="rect">
            <a:avLst/>
          </a:prstGeom>
          <a:noFill/>
          <a:ln w="9525">
            <a:noFill/>
            <a:miter lim="800000"/>
            <a:headEnd/>
            <a:tailEnd/>
          </a:ln>
        </p:spPr>
        <p:txBody>
          <a:bodyPr wrap="none" lIns="77925" tIns="38963" rIns="77925" bIns="38963">
            <a:spAutoFit/>
          </a:bodyPr>
          <a:lstStyle/>
          <a:p>
            <a:r>
              <a:rPr lang="en-US" altLang="zh-CN" sz="2000" dirty="0" smtClean="0">
                <a:latin typeface="Trebuchet MS" pitchFamily="34" charset="0"/>
                <a:ea typeface="宋体" pitchFamily="2" charset="-122"/>
              </a:rPr>
              <a:t>Landing Energy vs. SEM image </a:t>
            </a:r>
            <a:endParaRPr lang="en-US" altLang="zh-TW" sz="2000" dirty="0">
              <a:ea typeface="新細明體" charset="-120"/>
            </a:endParaRPr>
          </a:p>
        </p:txBody>
      </p:sp>
      <p:sp>
        <p:nvSpPr>
          <p:cNvPr id="4" name="Text Box 3"/>
          <p:cNvSpPr txBox="1">
            <a:spLocks noChangeArrowheads="1"/>
          </p:cNvSpPr>
          <p:nvPr/>
        </p:nvSpPr>
        <p:spPr bwMode="auto">
          <a:xfrm>
            <a:off x="2" y="1291605"/>
            <a:ext cx="3200415" cy="1309793"/>
          </a:xfrm>
          <a:prstGeom prst="rect">
            <a:avLst/>
          </a:prstGeom>
          <a:noFill/>
          <a:ln w="9525">
            <a:noFill/>
            <a:miter lim="800000"/>
            <a:headEnd/>
            <a:tailEnd/>
          </a:ln>
        </p:spPr>
        <p:txBody>
          <a:bodyPr wrap="square" lIns="77925" tIns="38963" rIns="77925" bIns="38963">
            <a:spAutoFit/>
          </a:bodyPr>
          <a:lstStyle/>
          <a:p>
            <a:pPr marL="457200" indent="-457200">
              <a:buAutoNum type="arabicPeriod"/>
            </a:pPr>
            <a:r>
              <a:rPr lang="en-US" altLang="zh-CN" sz="2000" dirty="0" smtClean="0">
                <a:latin typeface="Trebuchet MS" pitchFamily="34" charset="0"/>
                <a:ea typeface="宋体" pitchFamily="2" charset="-122"/>
              </a:rPr>
              <a:t>Lower LE: Clear Surface information</a:t>
            </a:r>
          </a:p>
          <a:p>
            <a:pPr marL="457200" indent="-457200">
              <a:buAutoNum type="arabicPeriod"/>
            </a:pPr>
            <a:r>
              <a:rPr lang="en-US" altLang="zh-TW" sz="2000" dirty="0" smtClean="0">
                <a:latin typeface="Trebuchet MS" pitchFamily="34" charset="0"/>
                <a:ea typeface="宋体" pitchFamily="2" charset="-122"/>
              </a:rPr>
              <a:t>Higher LE: More material contrast</a:t>
            </a:r>
            <a:endParaRPr lang="en-US" altLang="zh-TW" sz="2000" dirty="0">
              <a:ea typeface="新細明體" charset="-12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915866" y="411956"/>
            <a:ext cx="7244862" cy="4582716"/>
          </a:xfrm>
          <a:prstGeom prst="rect">
            <a:avLst/>
          </a:prstGeom>
          <a:noFill/>
          <a:ln w="9525">
            <a:noFill/>
            <a:miter lim="800000"/>
            <a:headEnd/>
            <a:tailEnd/>
          </a:ln>
        </p:spPr>
      </p:pic>
      <p:sp>
        <p:nvSpPr>
          <p:cNvPr id="11267" name="Text Box 3"/>
          <p:cNvSpPr txBox="1">
            <a:spLocks noChangeArrowheads="1"/>
          </p:cNvSpPr>
          <p:nvPr/>
        </p:nvSpPr>
        <p:spPr bwMode="auto">
          <a:xfrm>
            <a:off x="0" y="0"/>
            <a:ext cx="2445050" cy="386464"/>
          </a:xfrm>
          <a:prstGeom prst="rect">
            <a:avLst/>
          </a:prstGeom>
          <a:noFill/>
          <a:ln w="9525">
            <a:noFill/>
            <a:miter lim="800000"/>
            <a:headEnd/>
            <a:tailEnd/>
          </a:ln>
        </p:spPr>
        <p:txBody>
          <a:bodyPr wrap="none" lIns="77925" tIns="38963" rIns="77925" bIns="38963">
            <a:spAutoFit/>
          </a:bodyPr>
          <a:lstStyle/>
          <a:p>
            <a:r>
              <a:rPr lang="en-US" altLang="zh-TW" sz="2000" dirty="0">
                <a:ea typeface="新細明體" charset="-120"/>
              </a:rPr>
              <a:t>Interaction Volume</a:t>
            </a:r>
          </a:p>
        </p:txBody>
      </p:sp>
      <p:sp>
        <p:nvSpPr>
          <p:cNvPr id="153604" name="Rectangle 4"/>
          <p:cNvSpPr>
            <a:spLocks noChangeArrowheads="1"/>
          </p:cNvSpPr>
          <p:nvPr/>
        </p:nvSpPr>
        <p:spPr bwMode="auto">
          <a:xfrm>
            <a:off x="5701814" y="1762126"/>
            <a:ext cx="2327031" cy="431006"/>
          </a:xfrm>
          <a:prstGeom prst="rect">
            <a:avLst/>
          </a:prstGeom>
          <a:noFill/>
          <a:ln w="76200">
            <a:solidFill>
              <a:srgbClr val="FF0000"/>
            </a:solidFill>
            <a:miter lim="800000"/>
            <a:headEnd/>
            <a:tailEnd/>
          </a:ln>
        </p:spPr>
        <p:txBody>
          <a:bodyPr wrap="none" lIns="77925" tIns="38963" rIns="77925" bIns="38963" anchor="ctr"/>
          <a:lstStyle/>
          <a:p>
            <a:endParaRPr lang="zh-TW" altLang="en-US">
              <a:ea typeface="新細明體" charset="-120"/>
            </a:endParaRPr>
          </a:p>
        </p:txBody>
      </p:sp>
      <p:sp>
        <p:nvSpPr>
          <p:cNvPr id="153605" name="Rectangle 5"/>
          <p:cNvSpPr>
            <a:spLocks noChangeArrowheads="1"/>
          </p:cNvSpPr>
          <p:nvPr/>
        </p:nvSpPr>
        <p:spPr bwMode="auto">
          <a:xfrm>
            <a:off x="5835161" y="2463405"/>
            <a:ext cx="2327031" cy="431006"/>
          </a:xfrm>
          <a:prstGeom prst="rect">
            <a:avLst/>
          </a:prstGeom>
          <a:noFill/>
          <a:ln w="76200">
            <a:solidFill>
              <a:srgbClr val="FF0000"/>
            </a:solidFill>
            <a:miter lim="800000"/>
            <a:headEnd/>
            <a:tailEnd/>
          </a:ln>
        </p:spPr>
        <p:txBody>
          <a:bodyPr wrap="none" lIns="77925" tIns="38963" rIns="77925" bIns="38963" anchor="ctr"/>
          <a:lstStyle/>
          <a:p>
            <a:endParaRPr lang="zh-TW" altLang="en-US">
              <a:ea typeface="新細明體"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604"/>
                                        </p:tgtEl>
                                        <p:attrNameLst>
                                          <p:attrName>style.visibility</p:attrName>
                                        </p:attrNameLst>
                                      </p:cBhvr>
                                      <p:to>
                                        <p:strVal val="visible"/>
                                      </p:to>
                                    </p:set>
                                    <p:animEffect transition="in" filter="fade">
                                      <p:cBhvr>
                                        <p:cTn id="7" dur="500"/>
                                        <p:tgtEl>
                                          <p:spTgt spid="153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3605"/>
                                        </p:tgtEl>
                                        <p:attrNameLst>
                                          <p:attrName>style.visibility</p:attrName>
                                        </p:attrNameLst>
                                      </p:cBhvr>
                                      <p:to>
                                        <p:strVal val="visible"/>
                                      </p:to>
                                    </p:set>
                                    <p:animEffect transition="in" filter="fade">
                                      <p:cBhvr>
                                        <p:cTn id="12" dur="500"/>
                                        <p:tgtEl>
                                          <p:spTgt spid="153605"/>
                                        </p:tgtEl>
                                      </p:cBhvr>
                                    </p:animEffect>
                                  </p:childTnLst>
                                </p:cTn>
                              </p:par>
                            </p:childTnLst>
                          </p:cTn>
                        </p:par>
                      </p:childTnLst>
                    </p:cTn>
                  </p:par>
                  <p:par>
                    <p:cTn id="13" fill="hold">
                      <p:stCondLst>
                        <p:cond delay="indefinite"/>
                      </p:stCondLst>
                      <p:childTnLst>
                        <p:par>
                          <p:cTn id="14" fill="hold">
                            <p:stCondLst>
                              <p:cond delay="0"/>
                            </p:stCondLst>
                            <p:childTnLst>
                              <p:par>
                                <p:cTn id="15" presetID="35" presetClass="emph" presetSubtype="0" fill="hold" grpId="1" nodeType="clickEffect">
                                  <p:stCondLst>
                                    <p:cond delay="0"/>
                                  </p:stCondLst>
                                  <p:childTnLst>
                                    <p:anim calcmode="discrete" valueType="str">
                                      <p:cBhvr>
                                        <p:cTn id="16" dur="500" fill="hold"/>
                                        <p:tgtEl>
                                          <p:spTgt spid="153604"/>
                                        </p:tgtEl>
                                        <p:attrNameLst>
                                          <p:attrName>style.visibility</p:attrName>
                                        </p:attrNameLst>
                                      </p:cBhvr>
                                      <p:tavLst>
                                        <p:tav tm="0">
                                          <p:val>
                                            <p:strVal val="hidden"/>
                                          </p:val>
                                        </p:tav>
                                        <p:tav tm="50000">
                                          <p:val>
                                            <p:strVal val="visible"/>
                                          </p:val>
                                        </p:tav>
                                      </p:tavLst>
                                    </p:anim>
                                  </p:childTnLst>
                                </p:cTn>
                              </p:par>
                              <p:par>
                                <p:cTn id="17" presetID="35" presetClass="emph" presetSubtype="0" fill="hold" grpId="1" nodeType="withEffect">
                                  <p:stCondLst>
                                    <p:cond delay="0"/>
                                  </p:stCondLst>
                                  <p:childTnLst>
                                    <p:anim calcmode="discrete" valueType="str">
                                      <p:cBhvr>
                                        <p:cTn id="18" dur="500" fill="hold"/>
                                        <p:tgtEl>
                                          <p:spTgt spid="15360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4" grpId="0" animBg="1"/>
      <p:bldP spid="153604" grpId="1" animBg="1"/>
      <p:bldP spid="153605" grpId="0" animBg="1"/>
      <p:bldP spid="153605"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252046" y="1221582"/>
          <a:ext cx="5502520" cy="3205163"/>
        </p:xfrm>
        <a:graphic>
          <a:graphicData uri="http://schemas.openxmlformats.org/presentationml/2006/ole">
            <p:oleObj spid="_x0000_s1150978" r:id="rId3" imgW="4327802" imgH="3383000" progId="">
              <p:embed/>
            </p:oleObj>
          </a:graphicData>
        </a:graphic>
      </p:graphicFrame>
      <p:sp>
        <p:nvSpPr>
          <p:cNvPr id="1027" name="Rectangle 3"/>
          <p:cNvSpPr>
            <a:spLocks noChangeArrowheads="1"/>
          </p:cNvSpPr>
          <p:nvPr/>
        </p:nvSpPr>
        <p:spPr bwMode="auto">
          <a:xfrm>
            <a:off x="1" y="1"/>
            <a:ext cx="7829550" cy="371075"/>
          </a:xfrm>
          <a:prstGeom prst="rect">
            <a:avLst/>
          </a:prstGeom>
          <a:noFill/>
          <a:ln w="9525">
            <a:noFill/>
            <a:miter lim="800000"/>
            <a:headEnd/>
            <a:tailEnd/>
          </a:ln>
        </p:spPr>
        <p:txBody>
          <a:bodyPr lIns="77925" tIns="38963" rIns="77925" bIns="38963">
            <a:spAutoFit/>
          </a:bodyPr>
          <a:lstStyle/>
          <a:p>
            <a:r>
              <a:rPr lang="en-US" altLang="zh-TW" sz="1900" dirty="0">
                <a:ea typeface="新細明體" charset="-120"/>
              </a:rPr>
              <a:t>Energy spectrum of the electrons emitted from a specimen</a:t>
            </a:r>
          </a:p>
        </p:txBody>
      </p:sp>
      <p:grpSp>
        <p:nvGrpSpPr>
          <p:cNvPr id="2" name="Group 4"/>
          <p:cNvGrpSpPr>
            <a:grpSpLocks/>
          </p:cNvGrpSpPr>
          <p:nvPr/>
        </p:nvGrpSpPr>
        <p:grpSpPr bwMode="auto">
          <a:xfrm>
            <a:off x="5502521" y="1491854"/>
            <a:ext cx="3667858" cy="2824163"/>
            <a:chOff x="3800" y="1253"/>
            <a:chExt cx="2503" cy="2372"/>
          </a:xfrm>
        </p:grpSpPr>
        <p:sp>
          <p:nvSpPr>
            <p:cNvPr id="1029" name="Line 5"/>
            <p:cNvSpPr>
              <a:spLocks noChangeShapeType="1"/>
            </p:cNvSpPr>
            <p:nvPr/>
          </p:nvSpPr>
          <p:spPr bwMode="auto">
            <a:xfrm>
              <a:off x="5000" y="1478"/>
              <a:ext cx="10" cy="1613"/>
            </a:xfrm>
            <a:prstGeom prst="line">
              <a:avLst/>
            </a:prstGeom>
            <a:noFill/>
            <a:ln w="63500" cap="rnd">
              <a:solidFill>
                <a:schemeClr val="accent2"/>
              </a:solidFill>
              <a:prstDash val="sysDot"/>
              <a:round/>
              <a:headEnd/>
              <a:tailEnd type="arrow" w="med" len="med"/>
            </a:ln>
          </p:spPr>
          <p:txBody>
            <a:bodyPr/>
            <a:lstStyle/>
            <a:p>
              <a:endParaRPr lang="en-US"/>
            </a:p>
          </p:txBody>
        </p:sp>
        <p:sp>
          <p:nvSpPr>
            <p:cNvPr id="1030" name="Text Box 6"/>
            <p:cNvSpPr txBox="1">
              <a:spLocks noChangeArrowheads="1"/>
            </p:cNvSpPr>
            <p:nvPr/>
          </p:nvSpPr>
          <p:spPr bwMode="auto">
            <a:xfrm>
              <a:off x="4526" y="1253"/>
              <a:ext cx="926" cy="207"/>
            </a:xfrm>
            <a:prstGeom prst="rect">
              <a:avLst/>
            </a:prstGeom>
            <a:noFill/>
            <a:ln w="9525">
              <a:noFill/>
              <a:miter lim="800000"/>
              <a:headEnd/>
              <a:tailEnd/>
            </a:ln>
          </p:spPr>
          <p:txBody>
            <a:bodyPr wrap="none">
              <a:spAutoFit/>
            </a:bodyPr>
            <a:lstStyle/>
            <a:p>
              <a:r>
                <a:rPr lang="en-GB" altLang="zh-TW" sz="1000" dirty="0">
                  <a:ea typeface="新細明體" charset="-120"/>
                </a:rPr>
                <a:t>Incoming electrons</a:t>
              </a:r>
            </a:p>
          </p:txBody>
        </p:sp>
        <p:sp>
          <p:nvSpPr>
            <p:cNvPr id="1031" name="Line 7"/>
            <p:cNvSpPr>
              <a:spLocks noChangeShapeType="1"/>
            </p:cNvSpPr>
            <p:nvPr/>
          </p:nvSpPr>
          <p:spPr bwMode="auto">
            <a:xfrm flipV="1">
              <a:off x="5010" y="1919"/>
              <a:ext cx="344" cy="1218"/>
            </a:xfrm>
            <a:prstGeom prst="line">
              <a:avLst/>
            </a:prstGeom>
            <a:noFill/>
            <a:ln w="50800" cap="rnd">
              <a:solidFill>
                <a:schemeClr val="tx1"/>
              </a:solidFill>
              <a:prstDash val="sysDot"/>
              <a:round/>
              <a:headEnd/>
              <a:tailEnd type="arrow" w="med" len="med"/>
            </a:ln>
          </p:spPr>
          <p:txBody>
            <a:bodyPr/>
            <a:lstStyle/>
            <a:p>
              <a:endParaRPr lang="en-US"/>
            </a:p>
          </p:txBody>
        </p:sp>
        <p:sp>
          <p:nvSpPr>
            <p:cNvPr id="1032" name="Line 8"/>
            <p:cNvSpPr>
              <a:spLocks noChangeShapeType="1"/>
            </p:cNvSpPr>
            <p:nvPr/>
          </p:nvSpPr>
          <p:spPr bwMode="auto">
            <a:xfrm flipH="1" flipV="1">
              <a:off x="4100" y="1752"/>
              <a:ext cx="890" cy="1355"/>
            </a:xfrm>
            <a:prstGeom prst="line">
              <a:avLst/>
            </a:prstGeom>
            <a:noFill/>
            <a:ln w="50800" cap="rnd">
              <a:solidFill>
                <a:schemeClr val="tx1"/>
              </a:solidFill>
              <a:prstDash val="sysDot"/>
              <a:round/>
              <a:headEnd/>
              <a:tailEnd type="arrow" w="med" len="med"/>
            </a:ln>
          </p:spPr>
          <p:txBody>
            <a:bodyPr/>
            <a:lstStyle/>
            <a:p>
              <a:endParaRPr lang="en-US"/>
            </a:p>
          </p:txBody>
        </p:sp>
        <p:sp>
          <p:nvSpPr>
            <p:cNvPr id="1033" name="Line 9"/>
            <p:cNvSpPr>
              <a:spLocks noChangeShapeType="1"/>
            </p:cNvSpPr>
            <p:nvPr/>
          </p:nvSpPr>
          <p:spPr bwMode="auto">
            <a:xfrm flipH="1" flipV="1">
              <a:off x="4655" y="2224"/>
              <a:ext cx="335" cy="853"/>
            </a:xfrm>
            <a:prstGeom prst="line">
              <a:avLst/>
            </a:prstGeom>
            <a:noFill/>
            <a:ln w="50800" cap="rnd">
              <a:solidFill>
                <a:schemeClr val="tx1"/>
              </a:solidFill>
              <a:prstDash val="sysDot"/>
              <a:round/>
              <a:headEnd/>
              <a:tailEnd type="arrow" w="med" len="med"/>
            </a:ln>
          </p:spPr>
          <p:txBody>
            <a:bodyPr/>
            <a:lstStyle/>
            <a:p>
              <a:endParaRPr lang="en-US"/>
            </a:p>
          </p:txBody>
        </p:sp>
        <p:sp>
          <p:nvSpPr>
            <p:cNvPr id="1034" name="Text Box 10"/>
            <p:cNvSpPr txBox="1">
              <a:spLocks noChangeArrowheads="1"/>
            </p:cNvSpPr>
            <p:nvPr/>
          </p:nvSpPr>
          <p:spPr bwMode="auto">
            <a:xfrm>
              <a:off x="3800" y="1556"/>
              <a:ext cx="983" cy="207"/>
            </a:xfrm>
            <a:prstGeom prst="rect">
              <a:avLst/>
            </a:prstGeom>
            <a:noFill/>
            <a:ln w="9525">
              <a:noFill/>
              <a:miter lim="800000"/>
              <a:headEnd/>
              <a:tailEnd/>
            </a:ln>
          </p:spPr>
          <p:txBody>
            <a:bodyPr wrap="none">
              <a:spAutoFit/>
            </a:bodyPr>
            <a:lstStyle/>
            <a:p>
              <a:r>
                <a:rPr lang="en-GB" altLang="zh-TW" sz="1000" dirty="0">
                  <a:ea typeface="新細明體" charset="-120"/>
                </a:rPr>
                <a:t>Secondary electrons</a:t>
              </a:r>
            </a:p>
          </p:txBody>
        </p:sp>
        <p:sp>
          <p:nvSpPr>
            <p:cNvPr id="1035" name="Text Box 11"/>
            <p:cNvSpPr txBox="1">
              <a:spLocks noChangeArrowheads="1"/>
            </p:cNvSpPr>
            <p:nvPr/>
          </p:nvSpPr>
          <p:spPr bwMode="auto">
            <a:xfrm>
              <a:off x="4254" y="1953"/>
              <a:ext cx="721" cy="336"/>
            </a:xfrm>
            <a:prstGeom prst="rect">
              <a:avLst/>
            </a:prstGeom>
            <a:noFill/>
            <a:ln w="9525">
              <a:noFill/>
              <a:miter lim="800000"/>
              <a:headEnd/>
              <a:tailEnd/>
            </a:ln>
          </p:spPr>
          <p:txBody>
            <a:bodyPr wrap="none">
              <a:spAutoFit/>
            </a:bodyPr>
            <a:lstStyle/>
            <a:p>
              <a:pPr algn="ctr"/>
              <a:r>
                <a:rPr lang="en-GB" altLang="zh-TW" sz="1000" dirty="0">
                  <a:ea typeface="新細明體" charset="-120"/>
                </a:rPr>
                <a:t>Backscattered</a:t>
              </a:r>
            </a:p>
            <a:p>
              <a:pPr algn="ctr"/>
              <a:r>
                <a:rPr lang="en-GB" altLang="zh-TW" sz="1000" dirty="0">
                  <a:ea typeface="新細明體" charset="-120"/>
                </a:rPr>
                <a:t> electrons</a:t>
              </a:r>
            </a:p>
          </p:txBody>
        </p:sp>
        <p:sp>
          <p:nvSpPr>
            <p:cNvPr id="1036" name="Text Box 12"/>
            <p:cNvSpPr txBox="1">
              <a:spLocks noChangeArrowheads="1"/>
            </p:cNvSpPr>
            <p:nvPr/>
          </p:nvSpPr>
          <p:spPr bwMode="auto">
            <a:xfrm>
              <a:off x="5143" y="1815"/>
              <a:ext cx="790" cy="207"/>
            </a:xfrm>
            <a:prstGeom prst="rect">
              <a:avLst/>
            </a:prstGeom>
            <a:noFill/>
            <a:ln w="9525">
              <a:noFill/>
              <a:miter lim="800000"/>
              <a:headEnd/>
              <a:tailEnd/>
            </a:ln>
          </p:spPr>
          <p:txBody>
            <a:bodyPr wrap="none">
              <a:spAutoFit/>
            </a:bodyPr>
            <a:lstStyle/>
            <a:p>
              <a:r>
                <a:rPr lang="en-GB" altLang="zh-TW" sz="1000" dirty="0">
                  <a:ea typeface="新細明體" charset="-120"/>
                </a:rPr>
                <a:t>Auger electrons</a:t>
              </a:r>
            </a:p>
          </p:txBody>
        </p:sp>
        <p:sp>
          <p:nvSpPr>
            <p:cNvPr id="1037" name="Freeform 13"/>
            <p:cNvSpPr>
              <a:spLocks/>
            </p:cNvSpPr>
            <p:nvPr/>
          </p:nvSpPr>
          <p:spPr bwMode="auto">
            <a:xfrm>
              <a:off x="5062" y="2474"/>
              <a:ext cx="318" cy="614"/>
            </a:xfrm>
            <a:custGeom>
              <a:avLst/>
              <a:gdLst>
                <a:gd name="T0" fmla="*/ 0 w 752"/>
                <a:gd name="T1" fmla="*/ 269 h 914"/>
                <a:gd name="T2" fmla="*/ 13 w 752"/>
                <a:gd name="T3" fmla="*/ 267 h 914"/>
                <a:gd name="T4" fmla="*/ 7 w 752"/>
                <a:gd name="T5" fmla="*/ 208 h 914"/>
                <a:gd name="T6" fmla="*/ 23 w 752"/>
                <a:gd name="T7" fmla="*/ 204 h 914"/>
                <a:gd name="T8" fmla="*/ 17 w 752"/>
                <a:gd name="T9" fmla="*/ 138 h 914"/>
                <a:gd name="T10" fmla="*/ 33 w 752"/>
                <a:gd name="T11" fmla="*/ 138 h 914"/>
                <a:gd name="T12" fmla="*/ 25 w 752"/>
                <a:gd name="T13" fmla="*/ 69 h 914"/>
                <a:gd name="T14" fmla="*/ 44 w 752"/>
                <a:gd name="T15" fmla="*/ 78 h 914"/>
                <a:gd name="T16" fmla="*/ 37 w 752"/>
                <a:gd name="T17" fmla="*/ 12 h 914"/>
                <a:gd name="T18" fmla="*/ 57 w 752"/>
                <a:gd name="T19" fmla="*/ 5 h 9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2"/>
                <a:gd name="T31" fmla="*/ 0 h 914"/>
                <a:gd name="T32" fmla="*/ 752 w 752"/>
                <a:gd name="T33" fmla="*/ 914 h 9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2" h="914">
                  <a:moveTo>
                    <a:pt x="0" y="888"/>
                  </a:moveTo>
                  <a:cubicBezTo>
                    <a:pt x="27" y="887"/>
                    <a:pt x="153" y="914"/>
                    <a:pt x="168" y="880"/>
                  </a:cubicBezTo>
                  <a:cubicBezTo>
                    <a:pt x="183" y="846"/>
                    <a:pt x="67" y="722"/>
                    <a:pt x="90" y="687"/>
                  </a:cubicBezTo>
                  <a:cubicBezTo>
                    <a:pt x="113" y="652"/>
                    <a:pt x="281" y="710"/>
                    <a:pt x="304" y="672"/>
                  </a:cubicBezTo>
                  <a:cubicBezTo>
                    <a:pt x="327" y="634"/>
                    <a:pt x="203" y="492"/>
                    <a:pt x="226" y="456"/>
                  </a:cubicBezTo>
                  <a:cubicBezTo>
                    <a:pt x="249" y="420"/>
                    <a:pt x="421" y="494"/>
                    <a:pt x="440" y="456"/>
                  </a:cubicBezTo>
                  <a:cubicBezTo>
                    <a:pt x="459" y="418"/>
                    <a:pt x="315" y="260"/>
                    <a:pt x="339" y="227"/>
                  </a:cubicBezTo>
                  <a:cubicBezTo>
                    <a:pt x="363" y="194"/>
                    <a:pt x="559" y="287"/>
                    <a:pt x="584" y="256"/>
                  </a:cubicBezTo>
                  <a:cubicBezTo>
                    <a:pt x="609" y="225"/>
                    <a:pt x="460" y="80"/>
                    <a:pt x="488" y="40"/>
                  </a:cubicBezTo>
                  <a:cubicBezTo>
                    <a:pt x="516" y="0"/>
                    <a:pt x="697" y="21"/>
                    <a:pt x="752" y="16"/>
                  </a:cubicBezTo>
                </a:path>
              </a:pathLst>
            </a:custGeom>
            <a:noFill/>
            <a:ln w="25400">
              <a:solidFill>
                <a:schemeClr val="tx1"/>
              </a:solidFill>
              <a:round/>
              <a:headEnd/>
              <a:tailEnd type="arrow" w="med" len="med"/>
            </a:ln>
          </p:spPr>
          <p:txBody>
            <a:bodyPr/>
            <a:lstStyle/>
            <a:p>
              <a:endParaRPr lang="en-US"/>
            </a:p>
          </p:txBody>
        </p:sp>
        <p:sp>
          <p:nvSpPr>
            <p:cNvPr id="1038" name="Text Box 14"/>
            <p:cNvSpPr txBox="1">
              <a:spLocks noChangeArrowheads="1"/>
            </p:cNvSpPr>
            <p:nvPr/>
          </p:nvSpPr>
          <p:spPr bwMode="auto">
            <a:xfrm>
              <a:off x="5207" y="2296"/>
              <a:ext cx="392" cy="207"/>
            </a:xfrm>
            <a:prstGeom prst="rect">
              <a:avLst/>
            </a:prstGeom>
            <a:noFill/>
            <a:ln w="9525">
              <a:noFill/>
              <a:miter lim="800000"/>
              <a:headEnd/>
              <a:tailEnd/>
            </a:ln>
          </p:spPr>
          <p:txBody>
            <a:bodyPr wrap="none">
              <a:spAutoFit/>
            </a:bodyPr>
            <a:lstStyle/>
            <a:p>
              <a:r>
                <a:rPr lang="en-GB" altLang="zh-TW" sz="1000" dirty="0">
                  <a:ea typeface="新細明體" charset="-120"/>
                </a:rPr>
                <a:t>X-rays</a:t>
              </a:r>
            </a:p>
          </p:txBody>
        </p:sp>
        <p:sp>
          <p:nvSpPr>
            <p:cNvPr id="1039" name="Freeform 15"/>
            <p:cNvSpPr>
              <a:spLocks/>
            </p:cNvSpPr>
            <p:nvPr/>
          </p:nvSpPr>
          <p:spPr bwMode="auto">
            <a:xfrm>
              <a:off x="5180" y="2296"/>
              <a:ext cx="616" cy="796"/>
            </a:xfrm>
            <a:custGeom>
              <a:avLst/>
              <a:gdLst>
                <a:gd name="T0" fmla="*/ 7 w 1160"/>
                <a:gd name="T1" fmla="*/ 347 h 1206"/>
                <a:gd name="T2" fmla="*/ 6 w 1160"/>
                <a:gd name="T3" fmla="*/ 312 h 1206"/>
                <a:gd name="T4" fmla="*/ 43 w 1160"/>
                <a:gd name="T5" fmla="*/ 315 h 1206"/>
                <a:gd name="T6" fmla="*/ 36 w 1160"/>
                <a:gd name="T7" fmla="*/ 241 h 1206"/>
                <a:gd name="T8" fmla="*/ 74 w 1160"/>
                <a:gd name="T9" fmla="*/ 253 h 1206"/>
                <a:gd name="T10" fmla="*/ 62 w 1160"/>
                <a:gd name="T11" fmla="*/ 179 h 1206"/>
                <a:gd name="T12" fmla="*/ 106 w 1160"/>
                <a:gd name="T13" fmla="*/ 172 h 1206"/>
                <a:gd name="T14" fmla="*/ 92 w 1160"/>
                <a:gd name="T15" fmla="*/ 94 h 1206"/>
                <a:gd name="T16" fmla="*/ 135 w 1160"/>
                <a:gd name="T17" fmla="*/ 89 h 1206"/>
                <a:gd name="T18" fmla="*/ 124 w 1160"/>
                <a:gd name="T19" fmla="*/ 13 h 1206"/>
                <a:gd name="T20" fmla="*/ 174 w 1160"/>
                <a:gd name="T21" fmla="*/ 9 h 12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60"/>
                <a:gd name="T34" fmla="*/ 0 h 1206"/>
                <a:gd name="T35" fmla="*/ 1160 w 1160"/>
                <a:gd name="T36" fmla="*/ 1206 h 120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60" h="1206">
                  <a:moveTo>
                    <a:pt x="48" y="1206"/>
                  </a:moveTo>
                  <a:cubicBezTo>
                    <a:pt x="47" y="1186"/>
                    <a:pt x="0" y="1105"/>
                    <a:pt x="40" y="1086"/>
                  </a:cubicBezTo>
                  <a:cubicBezTo>
                    <a:pt x="80" y="1067"/>
                    <a:pt x="255" y="1135"/>
                    <a:pt x="288" y="1094"/>
                  </a:cubicBezTo>
                  <a:cubicBezTo>
                    <a:pt x="321" y="1053"/>
                    <a:pt x="205" y="874"/>
                    <a:pt x="240" y="838"/>
                  </a:cubicBezTo>
                  <a:cubicBezTo>
                    <a:pt x="275" y="802"/>
                    <a:pt x="467" y="914"/>
                    <a:pt x="496" y="878"/>
                  </a:cubicBezTo>
                  <a:cubicBezTo>
                    <a:pt x="525" y="842"/>
                    <a:pt x="381" y="669"/>
                    <a:pt x="416" y="622"/>
                  </a:cubicBezTo>
                  <a:cubicBezTo>
                    <a:pt x="451" y="575"/>
                    <a:pt x="671" y="647"/>
                    <a:pt x="704" y="598"/>
                  </a:cubicBezTo>
                  <a:cubicBezTo>
                    <a:pt x="737" y="549"/>
                    <a:pt x="583" y="374"/>
                    <a:pt x="616" y="326"/>
                  </a:cubicBezTo>
                  <a:cubicBezTo>
                    <a:pt x="649" y="278"/>
                    <a:pt x="869" y="357"/>
                    <a:pt x="904" y="310"/>
                  </a:cubicBezTo>
                  <a:cubicBezTo>
                    <a:pt x="939" y="263"/>
                    <a:pt x="782" y="92"/>
                    <a:pt x="824" y="46"/>
                  </a:cubicBezTo>
                  <a:cubicBezTo>
                    <a:pt x="866" y="0"/>
                    <a:pt x="1104" y="33"/>
                    <a:pt x="1160" y="30"/>
                  </a:cubicBezTo>
                </a:path>
              </a:pathLst>
            </a:custGeom>
            <a:noFill/>
            <a:ln w="25400">
              <a:solidFill>
                <a:schemeClr val="tx1"/>
              </a:solidFill>
              <a:round/>
              <a:headEnd/>
              <a:tailEnd type="arrow" w="med" len="med"/>
            </a:ln>
          </p:spPr>
          <p:txBody>
            <a:bodyPr/>
            <a:lstStyle/>
            <a:p>
              <a:endParaRPr lang="en-US"/>
            </a:p>
          </p:txBody>
        </p:sp>
        <p:sp>
          <p:nvSpPr>
            <p:cNvPr id="1040" name="Text Box 16"/>
            <p:cNvSpPr txBox="1">
              <a:spLocks noChangeArrowheads="1"/>
            </p:cNvSpPr>
            <p:nvPr/>
          </p:nvSpPr>
          <p:spPr bwMode="auto">
            <a:xfrm>
              <a:off x="5334" y="2040"/>
              <a:ext cx="969" cy="336"/>
            </a:xfrm>
            <a:prstGeom prst="rect">
              <a:avLst/>
            </a:prstGeom>
            <a:noFill/>
            <a:ln w="9525">
              <a:noFill/>
              <a:miter lim="800000"/>
              <a:headEnd/>
              <a:tailEnd/>
            </a:ln>
          </p:spPr>
          <p:txBody>
            <a:bodyPr wrap="none">
              <a:spAutoFit/>
            </a:bodyPr>
            <a:lstStyle/>
            <a:p>
              <a:pPr algn="ctr"/>
              <a:r>
                <a:rPr lang="en-GB" altLang="zh-TW" sz="1000" dirty="0" err="1">
                  <a:ea typeface="新細明體" charset="-120"/>
                </a:rPr>
                <a:t>Cathodo</a:t>
              </a:r>
              <a:r>
                <a:rPr lang="en-GB" altLang="zh-TW" sz="1000" dirty="0">
                  <a:ea typeface="新細明體" charset="-120"/>
                </a:rPr>
                <a:t>-</a:t>
              </a:r>
            </a:p>
            <a:p>
              <a:pPr algn="ctr"/>
              <a:r>
                <a:rPr lang="en-GB" altLang="zh-TW" sz="1000" dirty="0">
                  <a:ea typeface="新細明體" charset="-120"/>
                </a:rPr>
                <a:t>luminescence (light)</a:t>
              </a:r>
            </a:p>
          </p:txBody>
        </p:sp>
        <p:sp>
          <p:nvSpPr>
            <p:cNvPr id="1041" name="Rectangle 17"/>
            <p:cNvSpPr>
              <a:spLocks noChangeArrowheads="1"/>
            </p:cNvSpPr>
            <p:nvPr/>
          </p:nvSpPr>
          <p:spPr bwMode="auto">
            <a:xfrm>
              <a:off x="4320" y="3168"/>
              <a:ext cx="1379" cy="457"/>
            </a:xfrm>
            <a:prstGeom prst="rect">
              <a:avLst/>
            </a:prstGeom>
            <a:solidFill>
              <a:schemeClr val="bg2"/>
            </a:solidFill>
            <a:ln w="9525">
              <a:solidFill>
                <a:schemeClr val="tx1"/>
              </a:solidFill>
              <a:miter lim="800000"/>
              <a:headEnd/>
              <a:tailEnd/>
            </a:ln>
          </p:spPr>
          <p:txBody>
            <a:bodyPr wrap="none" anchor="ctr"/>
            <a:lstStyle/>
            <a:p>
              <a:r>
                <a:rPr lang="en-GB" altLang="zh-TW" sz="1000" dirty="0">
                  <a:ea typeface="新細明體" charset="-120"/>
                </a:rPr>
                <a:t>Sample</a:t>
              </a:r>
              <a:endParaRPr lang="en-US" altLang="zh-TW" sz="1000" dirty="0">
                <a:ea typeface="新細明體" charset="-120"/>
              </a:endParaRPr>
            </a:p>
          </p:txBody>
        </p:sp>
        <p:pic>
          <p:nvPicPr>
            <p:cNvPr id="1042" name="Picture 18"/>
            <p:cNvPicPr>
              <a:picLocks noChangeAspect="1" noChangeArrowheads="1"/>
            </p:cNvPicPr>
            <p:nvPr/>
          </p:nvPicPr>
          <p:blipFill>
            <a:blip r:embed="rId4" cstate="print">
              <a:clrChange>
                <a:clrFrom>
                  <a:srgbClr val="FFFFFF"/>
                </a:clrFrom>
                <a:clrTo>
                  <a:srgbClr val="FFFFFF">
                    <a:alpha val="0"/>
                  </a:srgbClr>
                </a:clrTo>
              </a:clrChange>
            </a:blip>
            <a:srcRect l="11082" r="10789" b="35736"/>
            <a:stretch>
              <a:fillRect/>
            </a:stretch>
          </p:blipFill>
          <p:spPr bwMode="auto">
            <a:xfrm>
              <a:off x="4932" y="3076"/>
              <a:ext cx="162" cy="305"/>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573881"/>
            <a:ext cx="9144000" cy="4266010"/>
          </a:xfrm>
          <a:prstGeom prst="rect">
            <a:avLst/>
          </a:prstGeom>
          <a:gradFill rotWithShape="1">
            <a:gsLst>
              <a:gs pos="0">
                <a:srgbClr val="FFFFCC"/>
              </a:gs>
              <a:gs pos="100000">
                <a:srgbClr val="C2C29B"/>
              </a:gs>
            </a:gsLst>
            <a:lin ang="2700000" scaled="1"/>
          </a:gradFill>
          <a:ln w="9525">
            <a:noFill/>
            <a:miter lim="800000"/>
            <a:headEnd/>
            <a:tailEnd/>
          </a:ln>
        </p:spPr>
        <p:txBody>
          <a:bodyPr wrap="none" anchor="ctr"/>
          <a:lstStyle/>
          <a:p>
            <a:endParaRPr lang="zh-TW" altLang="en-US"/>
          </a:p>
        </p:txBody>
      </p:sp>
      <p:sp>
        <p:nvSpPr>
          <p:cNvPr id="247811" name="Rectangle 3"/>
          <p:cNvSpPr>
            <a:spLocks noChangeArrowheads="1"/>
          </p:cNvSpPr>
          <p:nvPr/>
        </p:nvSpPr>
        <p:spPr bwMode="auto">
          <a:xfrm>
            <a:off x="14288" y="2108597"/>
            <a:ext cx="4548187" cy="351234"/>
          </a:xfrm>
          <a:prstGeom prst="rect">
            <a:avLst/>
          </a:prstGeom>
          <a:gradFill rotWithShape="1">
            <a:gsLst>
              <a:gs pos="0">
                <a:schemeClr val="tx1"/>
              </a:gs>
              <a:gs pos="50000">
                <a:srgbClr val="FF0000"/>
              </a:gs>
              <a:gs pos="100000">
                <a:schemeClr val="tx1"/>
              </a:gs>
            </a:gsLst>
            <a:lin ang="5400000" scaled="1"/>
          </a:gradFill>
          <a:ln w="9525" algn="ctr">
            <a:noFill/>
            <a:miter lim="800000"/>
            <a:headEnd/>
            <a:tailEnd/>
          </a:ln>
          <a:effectLst/>
        </p:spPr>
        <p:txBody>
          <a:bodyPr lIns="90000" tIns="46800" rIns="90000" bIns="46800" anchor="ctr"/>
          <a:lstStyle/>
          <a:p>
            <a:pPr algn="ctr" eaLnBrk="0" hangingPunct="0">
              <a:buClr>
                <a:srgbClr val="000000"/>
              </a:buClr>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TW" sz="2000">
                <a:solidFill>
                  <a:schemeClr val="bg1"/>
                </a:solidFill>
                <a:ea typeface="宋体" pitchFamily="2" charset="-122"/>
              </a:rPr>
              <a:t>Taiwan Tainan MFG Center</a:t>
            </a:r>
          </a:p>
        </p:txBody>
      </p:sp>
      <p:sp>
        <p:nvSpPr>
          <p:cNvPr id="6148" name="Rectangle 4"/>
          <p:cNvSpPr>
            <a:spLocks noChangeArrowheads="1"/>
          </p:cNvSpPr>
          <p:nvPr/>
        </p:nvSpPr>
        <p:spPr bwMode="auto">
          <a:xfrm>
            <a:off x="50" y="11458"/>
            <a:ext cx="6605587" cy="525401"/>
          </a:xfrm>
          <a:prstGeom prst="rect">
            <a:avLst/>
          </a:prstGeom>
          <a:noFill/>
          <a:ln w="9525" algn="ctr">
            <a:noFill/>
            <a:miter lim="800000"/>
            <a:headEnd/>
            <a:tailEnd/>
          </a:ln>
        </p:spPr>
        <p:txBody>
          <a:bodyPr lIns="90000" tIns="46800" rIns="90000" bIns="46800">
            <a:spAutoFit/>
          </a:bodyPr>
          <a:lstStyle/>
          <a:p>
            <a:pPr eaLnBrk="0" hangingPunct="0">
              <a:buClr>
                <a:srgbClr val="000000"/>
              </a:buClr>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dirty="0">
                <a:latin typeface="Trebuchet MSTrebuchet MS"/>
                <a:ea typeface="SimSun" pitchFamily="2" charset="-122"/>
              </a:rPr>
              <a:t>Hermes </a:t>
            </a:r>
            <a:r>
              <a:rPr lang="en-US" altLang="zh-CN" sz="2800" dirty="0" err="1">
                <a:latin typeface="Trebuchet MSTrebuchet MS"/>
                <a:ea typeface="SimSun" pitchFamily="2" charset="-122"/>
              </a:rPr>
              <a:t>Microvision</a:t>
            </a:r>
            <a:r>
              <a:rPr lang="en-US" altLang="zh-CN" sz="2800" dirty="0">
                <a:latin typeface="Trebuchet MSTrebuchet MS"/>
                <a:ea typeface="SimSun" pitchFamily="2" charset="-122"/>
              </a:rPr>
              <a:t>, Inc. (Taiwan)</a:t>
            </a:r>
            <a:r>
              <a:rPr lang="en-US" altLang="zh-TW" sz="2800" dirty="0">
                <a:latin typeface="Trebuchet MSTrebuchet MS"/>
                <a:ea typeface="SimSun" pitchFamily="2" charset="-122"/>
              </a:rPr>
              <a:t>  </a:t>
            </a:r>
            <a:endParaRPr lang="en-US" altLang="zh-TW" sz="2800" dirty="0">
              <a:latin typeface="Trebuchet MSTrebuchet MS"/>
            </a:endParaRPr>
          </a:p>
        </p:txBody>
      </p:sp>
      <p:sp>
        <p:nvSpPr>
          <p:cNvPr id="247813" name="Rectangle 5"/>
          <p:cNvSpPr>
            <a:spLocks noChangeArrowheads="1"/>
          </p:cNvSpPr>
          <p:nvPr/>
        </p:nvSpPr>
        <p:spPr bwMode="auto">
          <a:xfrm>
            <a:off x="4648200" y="2108597"/>
            <a:ext cx="4478338" cy="351234"/>
          </a:xfrm>
          <a:prstGeom prst="rect">
            <a:avLst/>
          </a:prstGeom>
          <a:gradFill rotWithShape="1">
            <a:gsLst>
              <a:gs pos="0">
                <a:schemeClr val="tx1"/>
              </a:gs>
              <a:gs pos="50000">
                <a:srgbClr val="FF0000"/>
              </a:gs>
              <a:gs pos="100000">
                <a:schemeClr val="tx1"/>
              </a:gs>
            </a:gsLst>
            <a:lin ang="5400000" scaled="1"/>
          </a:gradFill>
          <a:ln w="9525" algn="ctr">
            <a:noFill/>
            <a:miter lim="800000"/>
            <a:headEnd/>
            <a:tailEnd/>
          </a:ln>
          <a:effectLst/>
        </p:spPr>
        <p:txBody>
          <a:bodyPr lIns="90000" tIns="46800" rIns="90000" bIns="46800" anchor="ctr"/>
          <a:lstStyle/>
          <a:p>
            <a:pPr algn="ctr" eaLnBrk="0" hangingPunct="0">
              <a:buClr>
                <a:srgbClr val="000000"/>
              </a:buClr>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altLang="zh-TW" sz="2000">
                <a:solidFill>
                  <a:schemeClr val="bg1"/>
                </a:solidFill>
              </a:rPr>
              <a:t>Manufacturing Floor</a:t>
            </a:r>
            <a:r>
              <a:rPr lang="en-GB" altLang="zh-TW" sz="2400">
                <a:solidFill>
                  <a:schemeClr val="bg1"/>
                </a:solidFill>
              </a:rPr>
              <a:t> </a:t>
            </a:r>
            <a:endParaRPr lang="en-US" altLang="zh-TW" sz="2400">
              <a:solidFill>
                <a:schemeClr val="bg1"/>
              </a:solidFill>
            </a:endParaRPr>
          </a:p>
        </p:txBody>
      </p:sp>
      <p:pic>
        <p:nvPicPr>
          <p:cNvPr id="6150" name="Picture 6" descr="DSC_0006"/>
          <p:cNvPicPr>
            <a:picLocks noChangeAspect="1" noChangeArrowheads="1"/>
          </p:cNvPicPr>
          <p:nvPr/>
        </p:nvPicPr>
        <p:blipFill>
          <a:blip r:embed="rId3" cstate="print">
            <a:lum contrast="-6000"/>
          </a:blip>
          <a:srcRect/>
          <a:stretch>
            <a:fillRect/>
          </a:stretch>
        </p:blipFill>
        <p:spPr bwMode="auto">
          <a:xfrm>
            <a:off x="25400" y="2474119"/>
            <a:ext cx="4521200" cy="2299097"/>
          </a:xfrm>
          <a:prstGeom prst="rect">
            <a:avLst/>
          </a:prstGeom>
          <a:noFill/>
          <a:ln w="9525">
            <a:noFill/>
            <a:miter lim="800000"/>
            <a:headEnd/>
            <a:tailEnd/>
          </a:ln>
        </p:spPr>
      </p:pic>
      <p:pic>
        <p:nvPicPr>
          <p:cNvPr id="6151" name="Picture 7"/>
          <p:cNvPicPr>
            <a:picLocks noChangeAspect="1" noChangeArrowheads="1"/>
          </p:cNvPicPr>
          <p:nvPr/>
        </p:nvPicPr>
        <p:blipFill>
          <a:blip r:embed="rId4" cstate="print"/>
          <a:srcRect/>
          <a:stretch>
            <a:fillRect/>
          </a:stretch>
        </p:blipFill>
        <p:spPr bwMode="auto">
          <a:xfrm>
            <a:off x="4659314" y="2464594"/>
            <a:ext cx="4471987" cy="2290763"/>
          </a:xfrm>
          <a:prstGeom prst="rect">
            <a:avLst/>
          </a:prstGeom>
          <a:noFill/>
          <a:ln w="9525" algn="ctr">
            <a:noFill/>
            <a:miter lim="800000"/>
            <a:headEnd/>
            <a:tailEnd/>
          </a:ln>
        </p:spPr>
      </p:pic>
      <p:sp>
        <p:nvSpPr>
          <p:cNvPr id="6152" name="Text Box 8"/>
          <p:cNvSpPr txBox="1">
            <a:spLocks noChangeArrowheads="1"/>
          </p:cNvSpPr>
          <p:nvPr/>
        </p:nvSpPr>
        <p:spPr bwMode="auto">
          <a:xfrm>
            <a:off x="0" y="582613"/>
            <a:ext cx="9144000" cy="1492716"/>
          </a:xfrm>
          <a:prstGeom prst="rect">
            <a:avLst/>
          </a:prstGeom>
          <a:noFill/>
          <a:ln w="9525">
            <a:noFill/>
            <a:miter lim="800000"/>
            <a:headEnd/>
            <a:tailEnd/>
          </a:ln>
        </p:spPr>
        <p:txBody>
          <a:bodyPr>
            <a:spAutoFit/>
          </a:bodyPr>
          <a:lstStyle/>
          <a:p>
            <a:pPr>
              <a:lnSpc>
                <a:spcPct val="85000"/>
              </a:lnSpc>
              <a:spcBef>
                <a:spcPct val="50000"/>
              </a:spcBef>
            </a:pPr>
            <a:r>
              <a:rPr lang="en-US" altLang="zh-TW" sz="2000" dirty="0">
                <a:solidFill>
                  <a:schemeClr val="accent2"/>
                </a:solidFill>
              </a:rPr>
              <a:t>HMI achieved ISO quality certification in Dec 2006</a:t>
            </a:r>
          </a:p>
          <a:p>
            <a:pPr>
              <a:lnSpc>
                <a:spcPct val="85000"/>
              </a:lnSpc>
              <a:spcBef>
                <a:spcPct val="50000"/>
              </a:spcBef>
              <a:buClr>
                <a:schemeClr val="accent2"/>
              </a:buClr>
              <a:buFont typeface="Wingdings" pitchFamily="2" charset="2"/>
              <a:buChar char="n"/>
            </a:pPr>
            <a:r>
              <a:rPr lang="en-US" altLang="zh-TW" dirty="0"/>
              <a:t> </a:t>
            </a:r>
            <a:r>
              <a:rPr lang="en-US" altLang="zh-TW" sz="1400" dirty="0"/>
              <a:t>Technology development and demo center in San Jose, California</a:t>
            </a:r>
          </a:p>
          <a:p>
            <a:pPr>
              <a:lnSpc>
                <a:spcPct val="85000"/>
              </a:lnSpc>
              <a:spcBef>
                <a:spcPct val="50000"/>
              </a:spcBef>
              <a:buClr>
                <a:schemeClr val="accent2"/>
              </a:buClr>
              <a:buFont typeface="Wingdings" pitchFamily="2" charset="2"/>
              <a:buChar char="n"/>
            </a:pPr>
            <a:r>
              <a:rPr lang="en-US" altLang="zh-TW" sz="1400" dirty="0"/>
              <a:t> Worldwide sales and support offices in US, Japan, Korea, Taiwan, China, Singapore and Germany</a:t>
            </a:r>
          </a:p>
          <a:p>
            <a:pPr>
              <a:lnSpc>
                <a:spcPct val="85000"/>
              </a:lnSpc>
              <a:spcBef>
                <a:spcPct val="50000"/>
              </a:spcBef>
              <a:buClr>
                <a:schemeClr val="accent2"/>
              </a:buClr>
              <a:buFont typeface="Wingdings" pitchFamily="2" charset="2"/>
              <a:buChar char="n"/>
            </a:pPr>
            <a:r>
              <a:rPr lang="en-US" altLang="zh-TW" sz="1400" dirty="0"/>
              <a:t> </a:t>
            </a:r>
            <a:r>
              <a:rPr lang="en-US" altLang="zh-TW" sz="1400" dirty="0">
                <a:solidFill>
                  <a:srgbClr val="0000FF"/>
                </a:solidFill>
              </a:rPr>
              <a:t>New Facility was groundbreaking in June 2013. Shall ready for production in Q4 2014 to triple the production capacity for strong demand on EBI market</a:t>
            </a:r>
            <a:r>
              <a:rPr lang="en-US" altLang="zh-TW" sz="1400" dirty="0" smtClean="0">
                <a:solidFill>
                  <a:srgbClr val="0000FF"/>
                </a:solidFill>
              </a:rPr>
              <a:t>.</a:t>
            </a:r>
            <a:endParaRPr lang="zh-TW" altLang="en-US" sz="14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992068" y="3112295"/>
            <a:ext cx="7045569" cy="632685"/>
          </a:xfrm>
          <a:prstGeom prst="rect">
            <a:avLst/>
          </a:prstGeom>
          <a:noFill/>
          <a:ln w="9525">
            <a:noFill/>
            <a:miter lim="800000"/>
            <a:headEnd/>
            <a:tailEnd/>
          </a:ln>
        </p:spPr>
        <p:txBody>
          <a:bodyPr lIns="77925" tIns="38963" rIns="77925" bIns="38963">
            <a:spAutoFit/>
          </a:bodyPr>
          <a:lstStyle/>
          <a:p>
            <a:r>
              <a:rPr kumimoji="1" lang="en-US" altLang="zh-TW">
                <a:ea typeface="新細明體" charset="-120"/>
              </a:rPr>
              <a:t>Fig. STI patterns at (a) SE mode with low landing energy (b) SE mode at high landing energy; (c) BSE at high landing energy; </a:t>
            </a:r>
          </a:p>
        </p:txBody>
      </p:sp>
      <p:pic>
        <p:nvPicPr>
          <p:cNvPr id="12291" name="Picture 3"/>
          <p:cNvPicPr preferRelativeResize="0">
            <a:picLocks noChangeAspect="1" noChangeArrowheads="1"/>
          </p:cNvPicPr>
          <p:nvPr/>
        </p:nvPicPr>
        <p:blipFill>
          <a:blip r:embed="rId2" cstate="print"/>
          <a:srcRect/>
          <a:stretch>
            <a:fillRect/>
          </a:stretch>
        </p:blipFill>
        <p:spPr bwMode="auto">
          <a:xfrm>
            <a:off x="926123" y="1329930"/>
            <a:ext cx="2378320" cy="1693069"/>
          </a:xfrm>
          <a:prstGeom prst="rect">
            <a:avLst/>
          </a:prstGeom>
          <a:noFill/>
          <a:ln w="9525">
            <a:noFill/>
            <a:miter lim="800000"/>
            <a:headEnd/>
            <a:tailEnd/>
          </a:ln>
        </p:spPr>
      </p:pic>
      <p:pic>
        <p:nvPicPr>
          <p:cNvPr id="12292" name="Picture 4"/>
          <p:cNvPicPr preferRelativeResize="0">
            <a:picLocks noChangeAspect="1" noChangeArrowheads="1"/>
          </p:cNvPicPr>
          <p:nvPr/>
        </p:nvPicPr>
        <p:blipFill>
          <a:blip r:embed="rId3" cstate="print"/>
          <a:srcRect/>
          <a:stretch>
            <a:fillRect/>
          </a:stretch>
        </p:blipFill>
        <p:spPr bwMode="auto">
          <a:xfrm>
            <a:off x="3374781" y="1329930"/>
            <a:ext cx="2391508" cy="1693069"/>
          </a:xfrm>
          <a:prstGeom prst="rect">
            <a:avLst/>
          </a:prstGeom>
          <a:noFill/>
          <a:ln w="9525">
            <a:noFill/>
            <a:miter lim="800000"/>
            <a:headEnd/>
            <a:tailEnd/>
          </a:ln>
        </p:spPr>
      </p:pic>
      <p:pic>
        <p:nvPicPr>
          <p:cNvPr id="12293" name="Picture 5"/>
          <p:cNvPicPr preferRelativeResize="0">
            <a:picLocks noChangeAspect="1" noChangeArrowheads="1"/>
          </p:cNvPicPr>
          <p:nvPr/>
        </p:nvPicPr>
        <p:blipFill>
          <a:blip r:embed="rId4" cstate="print"/>
          <a:srcRect/>
          <a:stretch>
            <a:fillRect/>
          </a:stretch>
        </p:blipFill>
        <p:spPr bwMode="auto">
          <a:xfrm>
            <a:off x="5836627" y="1329930"/>
            <a:ext cx="2391508" cy="1693069"/>
          </a:xfrm>
          <a:prstGeom prst="rect">
            <a:avLst/>
          </a:prstGeom>
          <a:noFill/>
          <a:ln w="9525">
            <a:noFill/>
            <a:miter lim="800000"/>
            <a:headEnd/>
            <a:tailEnd/>
          </a:ln>
        </p:spPr>
      </p:pic>
      <p:sp>
        <p:nvSpPr>
          <p:cNvPr id="12294" name="Rectangle 6"/>
          <p:cNvSpPr>
            <a:spLocks noChangeArrowheads="1"/>
          </p:cNvSpPr>
          <p:nvPr/>
        </p:nvSpPr>
        <p:spPr bwMode="auto">
          <a:xfrm>
            <a:off x="1" y="0"/>
            <a:ext cx="1526336" cy="386464"/>
          </a:xfrm>
          <a:prstGeom prst="rect">
            <a:avLst/>
          </a:prstGeom>
          <a:noFill/>
          <a:ln w="9525">
            <a:noFill/>
            <a:miter lim="800000"/>
            <a:headEnd/>
            <a:tailEnd/>
          </a:ln>
        </p:spPr>
        <p:txBody>
          <a:bodyPr wrap="none" lIns="77925" tIns="38963" rIns="77925" bIns="38963">
            <a:spAutoFit/>
          </a:bodyPr>
          <a:lstStyle/>
          <a:p>
            <a:r>
              <a:rPr lang="en-GB" altLang="zh-TW" sz="2000" dirty="0">
                <a:ea typeface="新細明體" charset="-120"/>
              </a:rPr>
              <a:t>BSE vs. SE</a:t>
            </a:r>
            <a:endParaRPr lang="en-US" altLang="zh-TW" sz="2000" dirty="0">
              <a:ea typeface="新細明體" charset="-12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0123" y="2114556"/>
            <a:ext cx="7863840" cy="1069181"/>
          </a:xfrm>
        </p:spPr>
        <p:txBody>
          <a:bodyPr/>
          <a:lstStyle/>
          <a:p>
            <a:pPr>
              <a:spcBef>
                <a:spcPts val="2400"/>
              </a:spcBef>
              <a:spcAft>
                <a:spcPts val="1800"/>
              </a:spcAft>
            </a:pPr>
            <a:r>
              <a:rPr lang="en-US" sz="2800" dirty="0" smtClean="0"/>
              <a:t>VC Theory and Application</a:t>
            </a:r>
            <a:endParaRPr lang="en-US" sz="2800" b="0" i="1" u="sng"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ChangeArrowheads="1"/>
          </p:cNvSpPr>
          <p:nvPr/>
        </p:nvSpPr>
        <p:spPr bwMode="auto">
          <a:xfrm>
            <a:off x="0" y="284440"/>
            <a:ext cx="184731" cy="369332"/>
          </a:xfrm>
          <a:prstGeom prst="rect">
            <a:avLst/>
          </a:prstGeom>
          <a:noFill/>
          <a:ln w="9525" algn="ctr">
            <a:noFill/>
            <a:miter lim="800000"/>
            <a:headEnd/>
            <a:tailEnd/>
          </a:ln>
          <a:effectLst/>
        </p:spPr>
        <p:txBody>
          <a:bodyPr wrap="none" anchor="ctr">
            <a:spAutoFit/>
          </a:bodyPr>
          <a:lstStyle/>
          <a:p>
            <a:pPr>
              <a:defRPr/>
            </a:pPr>
            <a:endParaRPr lang="en-US">
              <a:latin typeface="Arial" pitchFamily="34" charset="0"/>
            </a:endParaRPr>
          </a:p>
        </p:txBody>
      </p:sp>
      <p:sp>
        <p:nvSpPr>
          <p:cNvPr id="594947" name="Rectangle 3"/>
          <p:cNvSpPr>
            <a:spLocks noChangeArrowheads="1"/>
          </p:cNvSpPr>
          <p:nvPr/>
        </p:nvSpPr>
        <p:spPr bwMode="auto">
          <a:xfrm>
            <a:off x="0" y="284440"/>
            <a:ext cx="184731" cy="369332"/>
          </a:xfrm>
          <a:prstGeom prst="rect">
            <a:avLst/>
          </a:prstGeom>
          <a:noFill/>
          <a:ln w="9525" algn="ctr">
            <a:noFill/>
            <a:miter lim="800000"/>
            <a:headEnd/>
            <a:tailEnd/>
          </a:ln>
          <a:effectLst/>
        </p:spPr>
        <p:txBody>
          <a:bodyPr wrap="none" anchor="ctr">
            <a:spAutoFit/>
          </a:bodyPr>
          <a:lstStyle/>
          <a:p>
            <a:pPr>
              <a:defRPr/>
            </a:pPr>
            <a:endParaRPr lang="en-US">
              <a:latin typeface="Arial" pitchFamily="34" charset="0"/>
            </a:endParaRPr>
          </a:p>
        </p:txBody>
      </p:sp>
      <p:sp>
        <p:nvSpPr>
          <p:cNvPr id="7172" name="Text Box 4"/>
          <p:cNvSpPr txBox="1">
            <a:spLocks noChangeArrowheads="1"/>
          </p:cNvSpPr>
          <p:nvPr/>
        </p:nvSpPr>
        <p:spPr bwMode="auto">
          <a:xfrm>
            <a:off x="0" y="0"/>
            <a:ext cx="6516688" cy="400110"/>
          </a:xfrm>
          <a:prstGeom prst="rect">
            <a:avLst/>
          </a:prstGeom>
          <a:solidFill>
            <a:schemeClr val="bg1"/>
          </a:solidFill>
          <a:ln w="9525" algn="ctr">
            <a:noFill/>
            <a:miter lim="800000"/>
            <a:headEnd/>
            <a:tailEnd/>
          </a:ln>
        </p:spPr>
        <p:txBody>
          <a:bodyPr>
            <a:spAutoFit/>
          </a:bodyPr>
          <a:lstStyle/>
          <a:p>
            <a:pPr marL="342900" indent="-342900">
              <a:spcBef>
                <a:spcPct val="50000"/>
              </a:spcBef>
            </a:pPr>
            <a:r>
              <a:rPr lang="en-US" sz="2000" b="1" dirty="0">
                <a:effectLst/>
              </a:rPr>
              <a:t>P-N Type Semiconductor</a:t>
            </a:r>
          </a:p>
        </p:txBody>
      </p:sp>
      <p:sp>
        <p:nvSpPr>
          <p:cNvPr id="7173" name="Text Box 4"/>
          <p:cNvSpPr txBox="1">
            <a:spLocks noChangeArrowheads="1"/>
          </p:cNvSpPr>
          <p:nvPr/>
        </p:nvSpPr>
        <p:spPr bwMode="auto">
          <a:xfrm>
            <a:off x="1" y="3003948"/>
            <a:ext cx="2555875" cy="707886"/>
          </a:xfrm>
          <a:prstGeom prst="rect">
            <a:avLst/>
          </a:prstGeom>
          <a:solidFill>
            <a:schemeClr val="bg1"/>
          </a:solidFill>
          <a:ln w="9525" algn="ctr">
            <a:noFill/>
            <a:miter lim="800000"/>
            <a:headEnd/>
            <a:tailEnd/>
          </a:ln>
        </p:spPr>
        <p:txBody>
          <a:bodyPr>
            <a:spAutoFit/>
          </a:bodyPr>
          <a:lstStyle/>
          <a:p>
            <a:pPr marL="342900" indent="-342900" algn="ctr">
              <a:spcBef>
                <a:spcPct val="50000"/>
              </a:spcBef>
            </a:pPr>
            <a:r>
              <a:rPr lang="en-US" sz="2000" b="1">
                <a:effectLst/>
              </a:rPr>
              <a:t>P Type Semiconductor</a:t>
            </a:r>
          </a:p>
        </p:txBody>
      </p:sp>
      <p:pic>
        <p:nvPicPr>
          <p:cNvPr id="7174" name="Picture 9"/>
          <p:cNvPicPr>
            <a:picLocks noChangeAspect="1" noChangeArrowheads="1"/>
          </p:cNvPicPr>
          <p:nvPr/>
        </p:nvPicPr>
        <p:blipFill>
          <a:blip r:embed="rId3" cstate="print"/>
          <a:srcRect/>
          <a:stretch>
            <a:fillRect/>
          </a:stretch>
        </p:blipFill>
        <p:spPr bwMode="auto">
          <a:xfrm>
            <a:off x="2987676" y="735807"/>
            <a:ext cx="2505075" cy="1593056"/>
          </a:xfrm>
          <a:prstGeom prst="rect">
            <a:avLst/>
          </a:prstGeom>
          <a:noFill/>
          <a:ln w="22225">
            <a:noFill/>
            <a:miter lim="800000"/>
            <a:headEnd/>
            <a:tailEnd/>
          </a:ln>
        </p:spPr>
      </p:pic>
      <p:pic>
        <p:nvPicPr>
          <p:cNvPr id="7175" name="Picture 10"/>
          <p:cNvPicPr>
            <a:picLocks noChangeAspect="1" noChangeArrowheads="1"/>
          </p:cNvPicPr>
          <p:nvPr/>
        </p:nvPicPr>
        <p:blipFill>
          <a:blip r:embed="rId4" cstate="print"/>
          <a:srcRect/>
          <a:stretch>
            <a:fillRect/>
          </a:stretch>
        </p:blipFill>
        <p:spPr bwMode="auto">
          <a:xfrm>
            <a:off x="3203575" y="2733675"/>
            <a:ext cx="2095500" cy="1607344"/>
          </a:xfrm>
          <a:prstGeom prst="rect">
            <a:avLst/>
          </a:prstGeom>
          <a:noFill/>
          <a:ln w="22225">
            <a:noFill/>
            <a:miter lim="800000"/>
            <a:headEnd/>
            <a:tailEnd/>
          </a:ln>
        </p:spPr>
      </p:pic>
      <p:sp>
        <p:nvSpPr>
          <p:cNvPr id="7176" name="Text Box 4"/>
          <p:cNvSpPr txBox="1">
            <a:spLocks noChangeArrowheads="1"/>
          </p:cNvSpPr>
          <p:nvPr/>
        </p:nvSpPr>
        <p:spPr bwMode="auto">
          <a:xfrm>
            <a:off x="0" y="1329929"/>
            <a:ext cx="2484438" cy="707886"/>
          </a:xfrm>
          <a:prstGeom prst="rect">
            <a:avLst/>
          </a:prstGeom>
          <a:solidFill>
            <a:schemeClr val="bg1"/>
          </a:solidFill>
          <a:ln w="9525" algn="ctr">
            <a:noFill/>
            <a:miter lim="800000"/>
            <a:headEnd/>
            <a:tailEnd/>
          </a:ln>
        </p:spPr>
        <p:txBody>
          <a:bodyPr>
            <a:spAutoFit/>
          </a:bodyPr>
          <a:lstStyle/>
          <a:p>
            <a:pPr marL="342900" indent="-342900" algn="ctr">
              <a:spcBef>
                <a:spcPct val="50000"/>
              </a:spcBef>
            </a:pPr>
            <a:r>
              <a:rPr lang="en-US" sz="2000" b="1">
                <a:effectLst/>
              </a:rPr>
              <a:t>N Type Semiconductor</a:t>
            </a:r>
          </a:p>
        </p:txBody>
      </p:sp>
      <p:pic>
        <p:nvPicPr>
          <p:cNvPr id="7177" name="Picture 11"/>
          <p:cNvPicPr>
            <a:picLocks noChangeAspect="1" noChangeArrowheads="1"/>
          </p:cNvPicPr>
          <p:nvPr/>
        </p:nvPicPr>
        <p:blipFill>
          <a:blip r:embed="rId5" cstate="print"/>
          <a:srcRect/>
          <a:stretch>
            <a:fillRect/>
          </a:stretch>
        </p:blipFill>
        <p:spPr bwMode="auto">
          <a:xfrm>
            <a:off x="5580064" y="627460"/>
            <a:ext cx="485775" cy="1835944"/>
          </a:xfrm>
          <a:prstGeom prst="rect">
            <a:avLst/>
          </a:prstGeom>
          <a:noFill/>
          <a:ln w="22225">
            <a:noFill/>
            <a:miter lim="800000"/>
            <a:headEnd/>
            <a:tailEnd/>
          </a:ln>
        </p:spPr>
      </p:pic>
      <p:sp>
        <p:nvSpPr>
          <p:cNvPr id="7178" name="TextBox 18"/>
          <p:cNvSpPr txBox="1">
            <a:spLocks noChangeArrowheads="1"/>
          </p:cNvSpPr>
          <p:nvPr/>
        </p:nvSpPr>
        <p:spPr bwMode="auto">
          <a:xfrm>
            <a:off x="6227763" y="1168004"/>
            <a:ext cx="2411412" cy="923330"/>
          </a:xfrm>
          <a:prstGeom prst="rect">
            <a:avLst/>
          </a:prstGeom>
          <a:noFill/>
          <a:ln w="9525">
            <a:noFill/>
            <a:miter lim="800000"/>
            <a:headEnd/>
            <a:tailEnd/>
          </a:ln>
        </p:spPr>
        <p:txBody>
          <a:bodyPr>
            <a:spAutoFit/>
          </a:bodyPr>
          <a:lstStyle/>
          <a:p>
            <a:r>
              <a:rPr lang="en-US" sz="1800" b="1">
                <a:effectLst/>
              </a:rPr>
              <a:t>Dope P or Sb to get extra electron </a:t>
            </a:r>
            <a:r>
              <a:rPr lang="en-US" sz="1800" b="1">
                <a:effectLst/>
                <a:sym typeface="Wingdings" pitchFamily="2" charset="2"/>
              </a:rPr>
              <a:t> Donor</a:t>
            </a:r>
            <a:endParaRPr lang="en-US" sz="1800" b="1">
              <a:effectLst/>
            </a:endParaRPr>
          </a:p>
        </p:txBody>
      </p:sp>
      <p:pic>
        <p:nvPicPr>
          <p:cNvPr id="7179" name="Picture 12"/>
          <p:cNvPicPr>
            <a:picLocks noChangeAspect="1" noChangeArrowheads="1"/>
          </p:cNvPicPr>
          <p:nvPr/>
        </p:nvPicPr>
        <p:blipFill>
          <a:blip r:embed="rId6" cstate="print"/>
          <a:srcRect/>
          <a:stretch>
            <a:fillRect/>
          </a:stretch>
        </p:blipFill>
        <p:spPr bwMode="auto">
          <a:xfrm>
            <a:off x="5580064" y="2733675"/>
            <a:ext cx="484187" cy="1782366"/>
          </a:xfrm>
          <a:prstGeom prst="rect">
            <a:avLst/>
          </a:prstGeom>
          <a:noFill/>
          <a:ln w="22225">
            <a:noFill/>
            <a:miter lim="800000"/>
            <a:headEnd/>
            <a:tailEnd/>
          </a:ln>
        </p:spPr>
      </p:pic>
      <p:sp>
        <p:nvSpPr>
          <p:cNvPr id="7180" name="TextBox 20"/>
          <p:cNvSpPr txBox="1">
            <a:spLocks noChangeArrowheads="1"/>
          </p:cNvSpPr>
          <p:nvPr/>
        </p:nvSpPr>
        <p:spPr bwMode="auto">
          <a:xfrm>
            <a:off x="6372226" y="3165872"/>
            <a:ext cx="2411413" cy="646331"/>
          </a:xfrm>
          <a:prstGeom prst="rect">
            <a:avLst/>
          </a:prstGeom>
          <a:noFill/>
          <a:ln w="9525">
            <a:noFill/>
            <a:miter lim="800000"/>
            <a:headEnd/>
            <a:tailEnd/>
          </a:ln>
        </p:spPr>
        <p:txBody>
          <a:bodyPr>
            <a:spAutoFit/>
          </a:bodyPr>
          <a:lstStyle/>
          <a:p>
            <a:r>
              <a:rPr lang="en-US" sz="1800" b="1">
                <a:effectLst/>
              </a:rPr>
              <a:t>Dope B get extra hole </a:t>
            </a:r>
            <a:r>
              <a:rPr lang="en-US" sz="1800" b="1">
                <a:effectLst/>
                <a:sym typeface="Wingdings" pitchFamily="2" charset="2"/>
              </a:rPr>
              <a:t> Acceptor</a:t>
            </a:r>
            <a:endParaRPr lang="en-US" sz="1800" b="1">
              <a:effectLst/>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ChangeArrowheads="1"/>
          </p:cNvSpPr>
          <p:nvPr/>
        </p:nvSpPr>
        <p:spPr bwMode="auto">
          <a:xfrm>
            <a:off x="0" y="284440"/>
            <a:ext cx="184731" cy="369332"/>
          </a:xfrm>
          <a:prstGeom prst="rect">
            <a:avLst/>
          </a:prstGeom>
          <a:noFill/>
          <a:ln w="9525" algn="ctr">
            <a:noFill/>
            <a:miter lim="800000"/>
            <a:headEnd/>
            <a:tailEnd/>
          </a:ln>
          <a:effectLst/>
        </p:spPr>
        <p:txBody>
          <a:bodyPr wrap="none" anchor="ctr">
            <a:spAutoFit/>
          </a:bodyPr>
          <a:lstStyle/>
          <a:p>
            <a:pPr>
              <a:defRPr/>
            </a:pPr>
            <a:endParaRPr lang="en-US">
              <a:latin typeface="Arial" pitchFamily="34" charset="0"/>
            </a:endParaRPr>
          </a:p>
        </p:txBody>
      </p:sp>
      <p:sp>
        <p:nvSpPr>
          <p:cNvPr id="594947" name="Rectangle 3"/>
          <p:cNvSpPr>
            <a:spLocks noChangeArrowheads="1"/>
          </p:cNvSpPr>
          <p:nvPr/>
        </p:nvSpPr>
        <p:spPr bwMode="auto">
          <a:xfrm>
            <a:off x="0" y="284440"/>
            <a:ext cx="184731" cy="369332"/>
          </a:xfrm>
          <a:prstGeom prst="rect">
            <a:avLst/>
          </a:prstGeom>
          <a:noFill/>
          <a:ln w="9525" algn="ctr">
            <a:noFill/>
            <a:miter lim="800000"/>
            <a:headEnd/>
            <a:tailEnd/>
          </a:ln>
          <a:effectLst/>
        </p:spPr>
        <p:txBody>
          <a:bodyPr wrap="none" anchor="ctr">
            <a:spAutoFit/>
          </a:bodyPr>
          <a:lstStyle/>
          <a:p>
            <a:pPr>
              <a:defRPr/>
            </a:pPr>
            <a:endParaRPr lang="en-US">
              <a:latin typeface="Arial" pitchFamily="34" charset="0"/>
            </a:endParaRPr>
          </a:p>
        </p:txBody>
      </p:sp>
      <p:sp>
        <p:nvSpPr>
          <p:cNvPr id="8196" name="Text Box 4"/>
          <p:cNvSpPr txBox="1">
            <a:spLocks noChangeArrowheads="1"/>
          </p:cNvSpPr>
          <p:nvPr/>
        </p:nvSpPr>
        <p:spPr bwMode="auto">
          <a:xfrm>
            <a:off x="1" y="0"/>
            <a:ext cx="3203575" cy="400110"/>
          </a:xfrm>
          <a:prstGeom prst="rect">
            <a:avLst/>
          </a:prstGeom>
          <a:solidFill>
            <a:schemeClr val="bg1"/>
          </a:solidFill>
          <a:ln w="9525" algn="ctr">
            <a:noFill/>
            <a:miter lim="800000"/>
            <a:headEnd/>
            <a:tailEnd/>
          </a:ln>
        </p:spPr>
        <p:txBody>
          <a:bodyPr>
            <a:spAutoFit/>
          </a:bodyPr>
          <a:lstStyle/>
          <a:p>
            <a:pPr marL="342900" indent="-342900">
              <a:spcBef>
                <a:spcPct val="50000"/>
              </a:spcBef>
            </a:pPr>
            <a:r>
              <a:rPr lang="en-US" sz="2000" b="1" dirty="0">
                <a:effectLst/>
              </a:rPr>
              <a:t>P-N Junction</a:t>
            </a:r>
          </a:p>
        </p:txBody>
      </p:sp>
      <p:sp>
        <p:nvSpPr>
          <p:cNvPr id="8197" name="Text Box 4"/>
          <p:cNvSpPr txBox="1">
            <a:spLocks noChangeArrowheads="1"/>
          </p:cNvSpPr>
          <p:nvPr/>
        </p:nvSpPr>
        <p:spPr bwMode="auto">
          <a:xfrm>
            <a:off x="3132139" y="627460"/>
            <a:ext cx="2592387" cy="400110"/>
          </a:xfrm>
          <a:prstGeom prst="rect">
            <a:avLst/>
          </a:prstGeom>
          <a:solidFill>
            <a:schemeClr val="bg1"/>
          </a:solidFill>
          <a:ln w="9525" algn="ctr">
            <a:noFill/>
            <a:miter lim="800000"/>
            <a:headEnd/>
            <a:tailEnd/>
          </a:ln>
        </p:spPr>
        <p:txBody>
          <a:bodyPr>
            <a:spAutoFit/>
          </a:bodyPr>
          <a:lstStyle/>
          <a:p>
            <a:pPr marL="342900" indent="-342900" algn="ctr">
              <a:spcBef>
                <a:spcPct val="50000"/>
              </a:spcBef>
            </a:pPr>
            <a:r>
              <a:rPr lang="en-US" sz="2000" b="1">
                <a:effectLst/>
              </a:rPr>
              <a:t>Equilibrium Bias</a:t>
            </a:r>
          </a:p>
        </p:txBody>
      </p:sp>
      <p:pic>
        <p:nvPicPr>
          <p:cNvPr id="8198" name="Picture 6"/>
          <p:cNvPicPr>
            <a:picLocks noChangeAspect="1" noChangeArrowheads="1"/>
          </p:cNvPicPr>
          <p:nvPr/>
        </p:nvPicPr>
        <p:blipFill>
          <a:blip r:embed="rId3" cstate="print"/>
          <a:srcRect/>
          <a:stretch>
            <a:fillRect/>
          </a:stretch>
        </p:blipFill>
        <p:spPr bwMode="auto">
          <a:xfrm>
            <a:off x="0" y="991791"/>
            <a:ext cx="4140200" cy="2101453"/>
          </a:xfrm>
          <a:prstGeom prst="rect">
            <a:avLst/>
          </a:prstGeom>
          <a:noFill/>
          <a:ln w="22225">
            <a:noFill/>
            <a:miter lim="800000"/>
            <a:headEnd/>
            <a:tailEnd/>
          </a:ln>
        </p:spPr>
      </p:pic>
      <p:pic>
        <p:nvPicPr>
          <p:cNvPr id="8199" name="Picture 2"/>
          <p:cNvPicPr>
            <a:picLocks noChangeAspect="1" noChangeArrowheads="1"/>
          </p:cNvPicPr>
          <p:nvPr/>
        </p:nvPicPr>
        <p:blipFill>
          <a:blip r:embed="rId4" cstate="print"/>
          <a:srcRect/>
          <a:stretch>
            <a:fillRect/>
          </a:stretch>
        </p:blipFill>
        <p:spPr bwMode="auto">
          <a:xfrm>
            <a:off x="4787901" y="951310"/>
            <a:ext cx="4329113" cy="3921919"/>
          </a:xfrm>
          <a:prstGeom prst="rect">
            <a:avLst/>
          </a:prstGeom>
          <a:noFill/>
          <a:ln w="22225">
            <a:noFill/>
            <a:miter lim="800000"/>
            <a:headEnd/>
            <a:tailEnd/>
          </a:ln>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ChangeArrowheads="1"/>
          </p:cNvSpPr>
          <p:nvPr/>
        </p:nvSpPr>
        <p:spPr bwMode="auto">
          <a:xfrm>
            <a:off x="0" y="284440"/>
            <a:ext cx="184731" cy="369332"/>
          </a:xfrm>
          <a:prstGeom prst="rect">
            <a:avLst/>
          </a:prstGeom>
          <a:noFill/>
          <a:ln w="9525" algn="ctr">
            <a:noFill/>
            <a:miter lim="800000"/>
            <a:headEnd/>
            <a:tailEnd/>
          </a:ln>
          <a:effectLst/>
        </p:spPr>
        <p:txBody>
          <a:bodyPr wrap="none" anchor="ctr">
            <a:spAutoFit/>
          </a:bodyPr>
          <a:lstStyle/>
          <a:p>
            <a:pPr>
              <a:defRPr/>
            </a:pPr>
            <a:endParaRPr lang="en-US">
              <a:latin typeface="Arial" pitchFamily="34" charset="0"/>
            </a:endParaRPr>
          </a:p>
        </p:txBody>
      </p:sp>
      <p:sp>
        <p:nvSpPr>
          <p:cNvPr id="594947" name="Rectangle 3"/>
          <p:cNvSpPr>
            <a:spLocks noChangeArrowheads="1"/>
          </p:cNvSpPr>
          <p:nvPr/>
        </p:nvSpPr>
        <p:spPr bwMode="auto">
          <a:xfrm>
            <a:off x="0" y="284440"/>
            <a:ext cx="184731" cy="369332"/>
          </a:xfrm>
          <a:prstGeom prst="rect">
            <a:avLst/>
          </a:prstGeom>
          <a:noFill/>
          <a:ln w="9525" algn="ctr">
            <a:noFill/>
            <a:miter lim="800000"/>
            <a:headEnd/>
            <a:tailEnd/>
          </a:ln>
          <a:effectLst/>
        </p:spPr>
        <p:txBody>
          <a:bodyPr wrap="none" anchor="ctr">
            <a:spAutoFit/>
          </a:bodyPr>
          <a:lstStyle/>
          <a:p>
            <a:pPr>
              <a:defRPr/>
            </a:pPr>
            <a:endParaRPr lang="en-US">
              <a:latin typeface="Arial" pitchFamily="34" charset="0"/>
            </a:endParaRPr>
          </a:p>
        </p:txBody>
      </p:sp>
      <p:sp>
        <p:nvSpPr>
          <p:cNvPr id="9220" name="Text Box 4"/>
          <p:cNvSpPr txBox="1">
            <a:spLocks noChangeArrowheads="1"/>
          </p:cNvSpPr>
          <p:nvPr/>
        </p:nvSpPr>
        <p:spPr bwMode="auto">
          <a:xfrm>
            <a:off x="0" y="0"/>
            <a:ext cx="6084888" cy="400110"/>
          </a:xfrm>
          <a:prstGeom prst="rect">
            <a:avLst/>
          </a:prstGeom>
          <a:solidFill>
            <a:schemeClr val="bg1"/>
          </a:solidFill>
          <a:ln w="9525" algn="ctr">
            <a:noFill/>
            <a:miter lim="800000"/>
            <a:headEnd/>
            <a:tailEnd/>
          </a:ln>
        </p:spPr>
        <p:txBody>
          <a:bodyPr>
            <a:spAutoFit/>
          </a:bodyPr>
          <a:lstStyle/>
          <a:p>
            <a:pPr marL="342900" indent="-342900">
              <a:spcBef>
                <a:spcPct val="50000"/>
              </a:spcBef>
            </a:pPr>
            <a:r>
              <a:rPr lang="en-US" sz="2000" b="1" dirty="0">
                <a:effectLst/>
              </a:rPr>
              <a:t>Forward and Reverse Bias</a:t>
            </a:r>
          </a:p>
        </p:txBody>
      </p:sp>
      <p:pic>
        <p:nvPicPr>
          <p:cNvPr id="9221" name="Picture 2"/>
          <p:cNvPicPr>
            <a:picLocks noChangeAspect="1" noChangeArrowheads="1"/>
          </p:cNvPicPr>
          <p:nvPr/>
        </p:nvPicPr>
        <p:blipFill>
          <a:blip r:embed="rId3" cstate="print"/>
          <a:srcRect/>
          <a:stretch>
            <a:fillRect/>
          </a:stretch>
        </p:blipFill>
        <p:spPr bwMode="auto">
          <a:xfrm>
            <a:off x="0" y="519113"/>
            <a:ext cx="9144000" cy="3240881"/>
          </a:xfrm>
          <a:prstGeom prst="rect">
            <a:avLst/>
          </a:prstGeom>
          <a:noFill/>
          <a:ln w="22225">
            <a:noFill/>
            <a:miter lim="800000"/>
            <a:headEnd/>
            <a:tailEnd/>
          </a:ln>
        </p:spPr>
      </p:pic>
      <p:pic>
        <p:nvPicPr>
          <p:cNvPr id="9222" name="Picture 5"/>
          <p:cNvPicPr>
            <a:picLocks noChangeAspect="1" noChangeArrowheads="1"/>
          </p:cNvPicPr>
          <p:nvPr/>
        </p:nvPicPr>
        <p:blipFill>
          <a:blip r:embed="rId4" cstate="print"/>
          <a:srcRect/>
          <a:stretch>
            <a:fillRect/>
          </a:stretch>
        </p:blipFill>
        <p:spPr bwMode="auto">
          <a:xfrm>
            <a:off x="3203575" y="4073128"/>
            <a:ext cx="2844800" cy="1070372"/>
          </a:xfrm>
          <a:prstGeom prst="rect">
            <a:avLst/>
          </a:prstGeom>
          <a:noFill/>
          <a:ln w="22225">
            <a:noFill/>
            <a:miter lim="800000"/>
            <a:headEnd/>
            <a:tailEnd/>
          </a:ln>
        </p:spPr>
      </p:pic>
      <p:pic>
        <p:nvPicPr>
          <p:cNvPr id="9223" name="Picture 3"/>
          <p:cNvPicPr>
            <a:picLocks noChangeAspect="1" noChangeArrowheads="1"/>
          </p:cNvPicPr>
          <p:nvPr/>
        </p:nvPicPr>
        <p:blipFill>
          <a:blip r:embed="rId5" cstate="print"/>
          <a:srcRect/>
          <a:stretch>
            <a:fillRect/>
          </a:stretch>
        </p:blipFill>
        <p:spPr bwMode="auto">
          <a:xfrm>
            <a:off x="6581776" y="4043362"/>
            <a:ext cx="2562225" cy="1100138"/>
          </a:xfrm>
          <a:prstGeom prst="rect">
            <a:avLst/>
          </a:prstGeom>
          <a:noFill/>
          <a:ln w="22225">
            <a:noFill/>
            <a:miter lim="800000"/>
            <a:headEnd/>
            <a:tailEnd/>
          </a:ln>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Rectangle 63"/>
          <p:cNvSpPr>
            <a:spLocks noChangeArrowheads="1"/>
          </p:cNvSpPr>
          <p:nvPr/>
        </p:nvSpPr>
        <p:spPr bwMode="auto">
          <a:xfrm>
            <a:off x="11113" y="0"/>
            <a:ext cx="4799712" cy="400110"/>
          </a:xfrm>
          <a:prstGeom prst="rect">
            <a:avLst/>
          </a:prstGeom>
          <a:noFill/>
          <a:ln w="9525" algn="ctr">
            <a:noFill/>
            <a:miter lim="800000"/>
            <a:headEnd/>
            <a:tailEnd/>
          </a:ln>
          <a:effectLst/>
        </p:spPr>
        <p:txBody>
          <a:bodyPr wrap="none">
            <a:spAutoFit/>
          </a:bodyPr>
          <a:lstStyle/>
          <a:p>
            <a:pPr>
              <a:defRPr/>
            </a:pPr>
            <a:r>
              <a:rPr lang="en-US" altLang="zh-CN" sz="2000" b="1" i="1" dirty="0">
                <a:solidFill>
                  <a:schemeClr val="tx2"/>
                </a:solidFill>
                <a:effectLst>
                  <a:outerShdw blurRad="38100" dist="38100" dir="2700000" algn="tl">
                    <a:srgbClr val="C0C0C0"/>
                  </a:outerShdw>
                </a:effectLst>
                <a:ea typeface="SimSun" pitchFamily="2" charset="-122"/>
              </a:rPr>
              <a:t>Forward \ Reverse Bias vs. SE Energy</a:t>
            </a:r>
            <a:endParaRPr lang="en-US" altLang="zh-TW" sz="2000" b="1" i="1" dirty="0">
              <a:solidFill>
                <a:schemeClr val="tx2"/>
              </a:solidFill>
              <a:effectLst>
                <a:outerShdw blurRad="38100" dist="38100" dir="2700000" algn="tl">
                  <a:srgbClr val="C0C0C0"/>
                </a:outerShdw>
              </a:effectLst>
              <a:ea typeface="新細明體" pitchFamily="18" charset="-120"/>
            </a:endParaRPr>
          </a:p>
        </p:txBody>
      </p:sp>
      <p:sp>
        <p:nvSpPr>
          <p:cNvPr id="430" name="Rectangle 2"/>
          <p:cNvSpPr>
            <a:spLocks noChangeArrowheads="1"/>
          </p:cNvSpPr>
          <p:nvPr/>
        </p:nvSpPr>
        <p:spPr bwMode="auto">
          <a:xfrm>
            <a:off x="5435601" y="681038"/>
            <a:ext cx="2881313" cy="461665"/>
          </a:xfrm>
          <a:prstGeom prst="rect">
            <a:avLst/>
          </a:prstGeom>
          <a:noFill/>
          <a:ln w="9525">
            <a:noFill/>
            <a:miter lim="800000"/>
            <a:headEnd/>
            <a:tailEnd/>
          </a:ln>
          <a:effectLst/>
        </p:spPr>
        <p:txBody>
          <a:bodyPr>
            <a:spAutoFit/>
          </a:bodyPr>
          <a:lstStyle/>
          <a:p>
            <a:pPr>
              <a:spcBef>
                <a:spcPct val="50000"/>
              </a:spcBef>
              <a:defRPr/>
            </a:pPr>
            <a:r>
              <a:rPr lang="en-US" sz="2400" b="1" dirty="0">
                <a:effectLst>
                  <a:outerShdw blurRad="38100" dist="38100" dir="2700000" algn="tl">
                    <a:srgbClr val="C0C0C0"/>
                  </a:outerShdw>
                </a:effectLst>
                <a:cs typeface="Times New Roman" pitchFamily="18" charset="0"/>
              </a:rPr>
              <a:t>Energy spectrum</a:t>
            </a:r>
            <a:r>
              <a:rPr lang="en-US" dirty="0"/>
              <a:t> </a:t>
            </a:r>
            <a:endParaRPr lang="en-US" sz="2400" b="1" dirty="0">
              <a:effectLst>
                <a:outerShdw blurRad="38100" dist="38100" dir="2700000" algn="tl">
                  <a:srgbClr val="C0C0C0"/>
                </a:outerShdw>
              </a:effectLst>
              <a:cs typeface="Times New Roman" pitchFamily="18" charset="0"/>
            </a:endParaRPr>
          </a:p>
        </p:txBody>
      </p:sp>
      <p:graphicFrame>
        <p:nvGraphicFramePr>
          <p:cNvPr id="1026" name="Object 5"/>
          <p:cNvGraphicFramePr>
            <a:graphicFrameLocks noChangeAspect="1"/>
          </p:cNvGraphicFramePr>
          <p:nvPr/>
        </p:nvGraphicFramePr>
        <p:xfrm>
          <a:off x="4751388" y="1329929"/>
          <a:ext cx="4392612" cy="2574131"/>
        </p:xfrm>
        <a:graphic>
          <a:graphicData uri="http://schemas.openxmlformats.org/presentationml/2006/ole">
            <p:oleObj spid="_x0000_s1152002" name="PhotoImpact" r:id="rId3" imgW="4327802" imgH="3383000" progId="">
              <p:embed/>
            </p:oleObj>
          </a:graphicData>
        </a:graphic>
      </p:graphicFrame>
      <p:sp>
        <p:nvSpPr>
          <p:cNvPr id="432" name="Rectangle 2"/>
          <p:cNvSpPr>
            <a:spLocks noChangeArrowheads="1"/>
          </p:cNvSpPr>
          <p:nvPr/>
        </p:nvSpPr>
        <p:spPr bwMode="auto">
          <a:xfrm>
            <a:off x="611189" y="627460"/>
            <a:ext cx="4321175" cy="830997"/>
          </a:xfrm>
          <a:prstGeom prst="rect">
            <a:avLst/>
          </a:prstGeom>
          <a:noFill/>
          <a:ln w="9525">
            <a:noFill/>
            <a:miter lim="800000"/>
            <a:headEnd/>
            <a:tailEnd/>
          </a:ln>
          <a:effectLst/>
        </p:spPr>
        <p:txBody>
          <a:bodyPr>
            <a:spAutoFit/>
          </a:bodyPr>
          <a:lstStyle/>
          <a:p>
            <a:pPr algn="ctr">
              <a:spcBef>
                <a:spcPct val="50000"/>
              </a:spcBef>
              <a:defRPr/>
            </a:pPr>
            <a:r>
              <a:rPr lang="en-US" sz="2400" b="1" dirty="0">
                <a:effectLst>
                  <a:outerShdw blurRad="38100" dist="38100" dir="2700000" algn="tl">
                    <a:srgbClr val="C0C0C0"/>
                  </a:outerShdw>
                </a:effectLst>
                <a:cs typeface="Times New Roman" pitchFamily="18" charset="0"/>
              </a:rPr>
              <a:t>IV curve btw                       Forward and Reverse Bias </a:t>
            </a:r>
          </a:p>
        </p:txBody>
      </p:sp>
      <p:sp>
        <p:nvSpPr>
          <p:cNvPr id="1030" name="Rectangle 434"/>
          <p:cNvSpPr>
            <a:spLocks noChangeArrowheads="1"/>
          </p:cNvSpPr>
          <p:nvPr/>
        </p:nvSpPr>
        <p:spPr bwMode="auto">
          <a:xfrm>
            <a:off x="5076825" y="1383506"/>
            <a:ext cx="719138" cy="1890713"/>
          </a:xfrm>
          <a:prstGeom prst="rect">
            <a:avLst/>
          </a:prstGeom>
          <a:noFill/>
          <a:ln w="28575" algn="ctr">
            <a:solidFill>
              <a:srgbClr val="FF0000"/>
            </a:solidFill>
            <a:prstDash val="sysDash"/>
            <a:round/>
            <a:headEnd/>
            <a:tailEnd/>
          </a:ln>
        </p:spPr>
        <p:txBody>
          <a:bodyPr lIns="0" tIns="0" rIns="0" bIns="0" anchor="ctr"/>
          <a:lstStyle/>
          <a:p>
            <a:pPr>
              <a:defRPr/>
            </a:pPr>
            <a:endParaRPr lang="en-US"/>
          </a:p>
        </p:txBody>
      </p:sp>
      <p:sp>
        <p:nvSpPr>
          <p:cNvPr id="437" name="Rectangle 2"/>
          <p:cNvSpPr>
            <a:spLocks noChangeArrowheads="1"/>
          </p:cNvSpPr>
          <p:nvPr/>
        </p:nvSpPr>
        <p:spPr bwMode="auto">
          <a:xfrm>
            <a:off x="4787901" y="3886200"/>
            <a:ext cx="4284663" cy="1631216"/>
          </a:xfrm>
          <a:prstGeom prst="rect">
            <a:avLst/>
          </a:prstGeom>
          <a:solidFill>
            <a:srgbClr val="00FF00"/>
          </a:solidFill>
          <a:ln w="9525">
            <a:noFill/>
            <a:miter lim="800000"/>
            <a:headEnd/>
            <a:tailEnd/>
          </a:ln>
          <a:effectLst/>
        </p:spPr>
        <p:txBody>
          <a:bodyPr>
            <a:spAutoFit/>
          </a:bodyPr>
          <a:lstStyle/>
          <a:p>
            <a:pPr>
              <a:spcBef>
                <a:spcPct val="50000"/>
              </a:spcBef>
              <a:defRPr/>
            </a:pPr>
            <a:r>
              <a:rPr lang="en-US" sz="2000" b="1" dirty="0">
                <a:effectLst>
                  <a:outerShdw blurRad="38100" dist="38100" dir="2700000" algn="tl">
                    <a:srgbClr val="C0C0C0"/>
                  </a:outerShdw>
                </a:effectLst>
                <a:cs typeface="Times New Roman" pitchFamily="18" charset="0"/>
              </a:rPr>
              <a:t>SE energy &lt;50ev; 90% of SE less than 10eV and most from 2eV to 5eV. So, partial of the SE larger than Forward bias but smaller than Reverse bias.</a:t>
            </a:r>
          </a:p>
        </p:txBody>
      </p:sp>
      <p:pic>
        <p:nvPicPr>
          <p:cNvPr id="1032" name="Picture 9" descr="C:\Users\chiawenlin\Desktop\PN-Junction-Breakdown-Characteristics.jpg"/>
          <p:cNvPicPr>
            <a:picLocks noChangeAspect="1" noChangeArrowheads="1"/>
          </p:cNvPicPr>
          <p:nvPr/>
        </p:nvPicPr>
        <p:blipFill>
          <a:blip r:embed="rId4" cstate="print"/>
          <a:srcRect/>
          <a:stretch>
            <a:fillRect/>
          </a:stretch>
        </p:blipFill>
        <p:spPr bwMode="auto">
          <a:xfrm>
            <a:off x="323850" y="1329928"/>
            <a:ext cx="4356100" cy="3519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4"/>
          <p:cNvSpPr txBox="1">
            <a:spLocks noChangeArrowheads="1"/>
          </p:cNvSpPr>
          <p:nvPr/>
        </p:nvSpPr>
        <p:spPr bwMode="auto">
          <a:xfrm>
            <a:off x="0" y="0"/>
            <a:ext cx="8604250" cy="400110"/>
          </a:xfrm>
          <a:prstGeom prst="rect">
            <a:avLst/>
          </a:prstGeom>
          <a:solidFill>
            <a:schemeClr val="bg1"/>
          </a:solidFill>
          <a:ln w="9525" algn="ctr">
            <a:noFill/>
            <a:miter lim="800000"/>
            <a:headEnd/>
            <a:tailEnd/>
          </a:ln>
        </p:spPr>
        <p:txBody>
          <a:bodyPr>
            <a:spAutoFit/>
          </a:bodyPr>
          <a:lstStyle/>
          <a:p>
            <a:pPr marL="342900" indent="-342900">
              <a:spcBef>
                <a:spcPct val="50000"/>
              </a:spcBef>
            </a:pPr>
            <a:r>
              <a:rPr lang="en-US" sz="2000" b="1" dirty="0">
                <a:effectLst/>
              </a:rPr>
              <a:t>Yield : LE/No.5 vs. Modes</a:t>
            </a:r>
          </a:p>
        </p:txBody>
      </p:sp>
      <p:sp>
        <p:nvSpPr>
          <p:cNvPr id="23" name="Text Box 19"/>
          <p:cNvSpPr txBox="1">
            <a:spLocks noChangeArrowheads="1"/>
          </p:cNvSpPr>
          <p:nvPr/>
        </p:nvSpPr>
        <p:spPr bwMode="auto">
          <a:xfrm>
            <a:off x="3770313" y="2016919"/>
            <a:ext cx="514350" cy="369332"/>
          </a:xfrm>
          <a:prstGeom prst="rect">
            <a:avLst/>
          </a:prstGeom>
          <a:noFill/>
          <a:ln w="9525">
            <a:noFill/>
            <a:miter lim="800000"/>
            <a:headEnd/>
            <a:tailEnd/>
          </a:ln>
          <a:effectLst/>
        </p:spPr>
        <p:txBody>
          <a:bodyPr>
            <a:spAutoFit/>
          </a:bodyPr>
          <a:lstStyle/>
          <a:p>
            <a:pPr>
              <a:spcBef>
                <a:spcPct val="50000"/>
              </a:spcBef>
              <a:defRPr/>
            </a:pPr>
            <a:r>
              <a:rPr lang="en-US" sz="1800">
                <a:latin typeface="Tahoma" pitchFamily="34" charset="0"/>
              </a:rPr>
              <a:t>LE</a:t>
            </a:r>
          </a:p>
        </p:txBody>
      </p:sp>
      <p:sp>
        <p:nvSpPr>
          <p:cNvPr id="24" name="Line 7"/>
          <p:cNvSpPr>
            <a:spLocks noChangeShapeType="1"/>
          </p:cNvSpPr>
          <p:nvPr/>
        </p:nvSpPr>
        <p:spPr bwMode="auto">
          <a:xfrm flipV="1">
            <a:off x="1009650" y="573882"/>
            <a:ext cx="0" cy="1556147"/>
          </a:xfrm>
          <a:prstGeom prst="line">
            <a:avLst/>
          </a:prstGeom>
          <a:noFill/>
          <a:ln w="31750">
            <a:solidFill>
              <a:srgbClr val="FF0000"/>
            </a:solidFill>
            <a:round/>
            <a:headEnd/>
            <a:tailEnd type="triangle" w="med" len="med"/>
          </a:ln>
          <a:effectLst/>
        </p:spPr>
        <p:txBody>
          <a:bodyPr/>
          <a:lstStyle/>
          <a:p>
            <a:pPr>
              <a:defRPr/>
            </a:pPr>
            <a:endParaRPr lang="en-US" sz="1800">
              <a:latin typeface="Arial" pitchFamily="34" charset="0"/>
            </a:endParaRPr>
          </a:p>
        </p:txBody>
      </p:sp>
      <p:sp>
        <p:nvSpPr>
          <p:cNvPr id="25" name="Line 8"/>
          <p:cNvSpPr>
            <a:spLocks noChangeShapeType="1"/>
          </p:cNvSpPr>
          <p:nvPr/>
        </p:nvSpPr>
        <p:spPr bwMode="auto">
          <a:xfrm flipV="1">
            <a:off x="1020763" y="2130029"/>
            <a:ext cx="2716212" cy="0"/>
          </a:xfrm>
          <a:prstGeom prst="line">
            <a:avLst/>
          </a:prstGeom>
          <a:noFill/>
          <a:ln w="31750">
            <a:solidFill>
              <a:srgbClr val="FF0000"/>
            </a:solidFill>
            <a:round/>
            <a:headEnd/>
            <a:tailEnd type="triangle" w="med" len="med"/>
          </a:ln>
          <a:effectLst/>
        </p:spPr>
        <p:txBody>
          <a:bodyPr/>
          <a:lstStyle/>
          <a:p>
            <a:pPr>
              <a:defRPr/>
            </a:pPr>
            <a:endParaRPr lang="en-US" sz="1800">
              <a:latin typeface="Arial" pitchFamily="34" charset="0"/>
            </a:endParaRPr>
          </a:p>
        </p:txBody>
      </p:sp>
      <p:sp>
        <p:nvSpPr>
          <p:cNvPr id="26" name="Freeform 9"/>
          <p:cNvSpPr>
            <a:spLocks/>
          </p:cNvSpPr>
          <p:nvPr/>
        </p:nvSpPr>
        <p:spPr bwMode="auto">
          <a:xfrm>
            <a:off x="1009650" y="864394"/>
            <a:ext cx="2659063" cy="967979"/>
          </a:xfrm>
          <a:custGeom>
            <a:avLst/>
            <a:gdLst/>
            <a:ahLst/>
            <a:cxnLst>
              <a:cxn ang="0">
                <a:pos x="0" y="353"/>
              </a:cxn>
              <a:cxn ang="0">
                <a:pos x="56" y="705"/>
              </a:cxn>
              <a:cxn ang="0">
                <a:pos x="160" y="281"/>
              </a:cxn>
              <a:cxn ang="0">
                <a:pos x="256" y="65"/>
              </a:cxn>
              <a:cxn ang="0">
                <a:pos x="392" y="9"/>
              </a:cxn>
              <a:cxn ang="0">
                <a:pos x="632" y="121"/>
              </a:cxn>
              <a:cxn ang="0">
                <a:pos x="904" y="257"/>
              </a:cxn>
              <a:cxn ang="0">
                <a:pos x="1200" y="377"/>
              </a:cxn>
              <a:cxn ang="0">
                <a:pos x="1568" y="473"/>
              </a:cxn>
              <a:cxn ang="0">
                <a:pos x="1904" y="529"/>
              </a:cxn>
            </a:cxnLst>
            <a:rect l="0" t="0" r="r" b="b"/>
            <a:pathLst>
              <a:path w="1904" h="717">
                <a:moveTo>
                  <a:pt x="0" y="353"/>
                </a:moveTo>
                <a:cubicBezTo>
                  <a:pt x="9" y="412"/>
                  <a:pt x="29" y="717"/>
                  <a:pt x="56" y="705"/>
                </a:cubicBezTo>
                <a:cubicBezTo>
                  <a:pt x="83" y="693"/>
                  <a:pt x="127" y="388"/>
                  <a:pt x="160" y="281"/>
                </a:cubicBezTo>
                <a:cubicBezTo>
                  <a:pt x="193" y="174"/>
                  <a:pt x="217" y="110"/>
                  <a:pt x="256" y="65"/>
                </a:cubicBezTo>
                <a:cubicBezTo>
                  <a:pt x="295" y="20"/>
                  <a:pt x="329" y="0"/>
                  <a:pt x="392" y="9"/>
                </a:cubicBezTo>
                <a:cubicBezTo>
                  <a:pt x="455" y="18"/>
                  <a:pt x="547" y="80"/>
                  <a:pt x="632" y="121"/>
                </a:cubicBezTo>
                <a:cubicBezTo>
                  <a:pt x="717" y="162"/>
                  <a:pt x="809" y="214"/>
                  <a:pt x="904" y="257"/>
                </a:cubicBezTo>
                <a:cubicBezTo>
                  <a:pt x="999" y="300"/>
                  <a:pt x="1089" y="341"/>
                  <a:pt x="1200" y="377"/>
                </a:cubicBezTo>
                <a:cubicBezTo>
                  <a:pt x="1311" y="413"/>
                  <a:pt x="1451" y="448"/>
                  <a:pt x="1568" y="473"/>
                </a:cubicBezTo>
                <a:cubicBezTo>
                  <a:pt x="1685" y="498"/>
                  <a:pt x="1834" y="517"/>
                  <a:pt x="1904" y="529"/>
                </a:cubicBezTo>
              </a:path>
            </a:pathLst>
          </a:custGeom>
          <a:noFill/>
          <a:ln w="31750" cap="flat" cmpd="sng">
            <a:solidFill>
              <a:srgbClr val="FF0000"/>
            </a:solidFill>
            <a:prstDash val="solid"/>
            <a:round/>
            <a:headEnd/>
            <a:tailEnd/>
          </a:ln>
          <a:effectLst/>
        </p:spPr>
        <p:txBody>
          <a:bodyPr/>
          <a:lstStyle/>
          <a:p>
            <a:pPr>
              <a:defRPr/>
            </a:pPr>
            <a:endParaRPr lang="en-US" sz="1800">
              <a:latin typeface="Arial" pitchFamily="34" charset="0"/>
            </a:endParaRPr>
          </a:p>
        </p:txBody>
      </p:sp>
      <p:sp>
        <p:nvSpPr>
          <p:cNvPr id="27" name="Line 10"/>
          <p:cNvSpPr>
            <a:spLocks noChangeShapeType="1"/>
          </p:cNvSpPr>
          <p:nvPr/>
        </p:nvSpPr>
        <p:spPr bwMode="auto">
          <a:xfrm flipH="1">
            <a:off x="1009651" y="1338263"/>
            <a:ext cx="2727325" cy="0"/>
          </a:xfrm>
          <a:prstGeom prst="line">
            <a:avLst/>
          </a:prstGeom>
          <a:noFill/>
          <a:ln w="31750">
            <a:solidFill>
              <a:schemeClr val="tx1"/>
            </a:solidFill>
            <a:prstDash val="dash"/>
            <a:round/>
            <a:headEnd/>
            <a:tailEnd/>
          </a:ln>
          <a:effectLst/>
        </p:spPr>
        <p:txBody>
          <a:bodyPr/>
          <a:lstStyle/>
          <a:p>
            <a:pPr>
              <a:defRPr/>
            </a:pPr>
            <a:endParaRPr lang="en-US" sz="1800">
              <a:latin typeface="Arial" pitchFamily="34" charset="0"/>
            </a:endParaRPr>
          </a:p>
        </p:txBody>
      </p:sp>
      <p:sp>
        <p:nvSpPr>
          <p:cNvPr id="28" name="Line 20"/>
          <p:cNvSpPr>
            <a:spLocks noChangeShapeType="1"/>
          </p:cNvSpPr>
          <p:nvPr/>
        </p:nvSpPr>
        <p:spPr bwMode="auto">
          <a:xfrm flipV="1">
            <a:off x="2101850" y="778669"/>
            <a:ext cx="0" cy="1322785"/>
          </a:xfrm>
          <a:prstGeom prst="line">
            <a:avLst/>
          </a:prstGeom>
          <a:noFill/>
          <a:ln w="9525">
            <a:solidFill>
              <a:srgbClr val="99CCFF"/>
            </a:solidFill>
            <a:round/>
            <a:headEnd/>
            <a:tailEnd/>
          </a:ln>
          <a:effectLst/>
        </p:spPr>
        <p:txBody>
          <a:bodyPr/>
          <a:lstStyle/>
          <a:p>
            <a:pPr>
              <a:defRPr/>
            </a:pPr>
            <a:endParaRPr lang="en-US" sz="1800">
              <a:latin typeface="Arial" pitchFamily="34" charset="0"/>
            </a:endParaRPr>
          </a:p>
        </p:txBody>
      </p:sp>
      <p:sp>
        <p:nvSpPr>
          <p:cNvPr id="30" name="Line 26"/>
          <p:cNvSpPr>
            <a:spLocks noChangeShapeType="1"/>
          </p:cNvSpPr>
          <p:nvPr/>
        </p:nvSpPr>
        <p:spPr bwMode="auto">
          <a:xfrm flipV="1">
            <a:off x="1225550" y="808435"/>
            <a:ext cx="0" cy="1322784"/>
          </a:xfrm>
          <a:prstGeom prst="line">
            <a:avLst/>
          </a:prstGeom>
          <a:noFill/>
          <a:ln w="9525">
            <a:solidFill>
              <a:srgbClr val="99CCFF"/>
            </a:solidFill>
            <a:round/>
            <a:headEnd/>
            <a:tailEnd/>
          </a:ln>
          <a:effectLst/>
        </p:spPr>
        <p:txBody>
          <a:bodyPr/>
          <a:lstStyle/>
          <a:p>
            <a:pPr>
              <a:defRPr/>
            </a:pPr>
            <a:endParaRPr lang="en-US" sz="1800">
              <a:latin typeface="Arial" pitchFamily="34" charset="0"/>
            </a:endParaRPr>
          </a:p>
        </p:txBody>
      </p:sp>
      <p:sp>
        <p:nvSpPr>
          <p:cNvPr id="31" name="Line 27"/>
          <p:cNvSpPr>
            <a:spLocks noChangeShapeType="1"/>
          </p:cNvSpPr>
          <p:nvPr/>
        </p:nvSpPr>
        <p:spPr bwMode="auto">
          <a:xfrm flipV="1">
            <a:off x="2600325" y="804863"/>
            <a:ext cx="0" cy="1322785"/>
          </a:xfrm>
          <a:prstGeom prst="line">
            <a:avLst/>
          </a:prstGeom>
          <a:noFill/>
          <a:ln w="9525">
            <a:solidFill>
              <a:srgbClr val="99CCFF"/>
            </a:solidFill>
            <a:round/>
            <a:headEnd/>
            <a:tailEnd/>
          </a:ln>
          <a:effectLst/>
        </p:spPr>
        <p:txBody>
          <a:bodyPr/>
          <a:lstStyle/>
          <a:p>
            <a:pPr>
              <a:defRPr/>
            </a:pPr>
            <a:endParaRPr lang="en-US" sz="1800">
              <a:latin typeface="Arial" pitchFamily="34" charset="0"/>
            </a:endParaRPr>
          </a:p>
        </p:txBody>
      </p:sp>
      <p:sp>
        <p:nvSpPr>
          <p:cNvPr id="32" name="Text Box 28"/>
          <p:cNvSpPr txBox="1">
            <a:spLocks noChangeArrowheads="1"/>
          </p:cNvSpPr>
          <p:nvPr/>
        </p:nvSpPr>
        <p:spPr bwMode="auto">
          <a:xfrm>
            <a:off x="1030288" y="2124075"/>
            <a:ext cx="514350" cy="369332"/>
          </a:xfrm>
          <a:prstGeom prst="rect">
            <a:avLst/>
          </a:prstGeom>
          <a:noFill/>
          <a:ln w="9525">
            <a:noFill/>
            <a:miter lim="800000"/>
            <a:headEnd/>
            <a:tailEnd/>
          </a:ln>
          <a:effectLst/>
        </p:spPr>
        <p:txBody>
          <a:bodyPr>
            <a:spAutoFit/>
          </a:bodyPr>
          <a:lstStyle/>
          <a:p>
            <a:pPr>
              <a:spcBef>
                <a:spcPct val="50000"/>
              </a:spcBef>
              <a:defRPr/>
            </a:pPr>
            <a:r>
              <a:rPr lang="en-US" sz="1800" dirty="0">
                <a:latin typeface="Tahoma" pitchFamily="34" charset="0"/>
              </a:rPr>
              <a:t>E</a:t>
            </a:r>
            <a:r>
              <a:rPr lang="en-US" sz="1800" baseline="-25000" dirty="0">
                <a:latin typeface="Tahoma" pitchFamily="34" charset="0"/>
              </a:rPr>
              <a:t>1</a:t>
            </a:r>
          </a:p>
        </p:txBody>
      </p:sp>
      <p:sp>
        <p:nvSpPr>
          <p:cNvPr id="33" name="Text Box 29"/>
          <p:cNvSpPr txBox="1">
            <a:spLocks noChangeArrowheads="1"/>
          </p:cNvSpPr>
          <p:nvPr/>
        </p:nvSpPr>
        <p:spPr bwMode="auto">
          <a:xfrm>
            <a:off x="2406650" y="2121694"/>
            <a:ext cx="514350" cy="369332"/>
          </a:xfrm>
          <a:prstGeom prst="rect">
            <a:avLst/>
          </a:prstGeom>
          <a:noFill/>
          <a:ln w="9525">
            <a:noFill/>
            <a:miter lim="800000"/>
            <a:headEnd/>
            <a:tailEnd/>
          </a:ln>
          <a:effectLst/>
        </p:spPr>
        <p:txBody>
          <a:bodyPr>
            <a:spAutoFit/>
          </a:bodyPr>
          <a:lstStyle/>
          <a:p>
            <a:pPr>
              <a:spcBef>
                <a:spcPct val="50000"/>
              </a:spcBef>
              <a:defRPr/>
            </a:pPr>
            <a:r>
              <a:rPr lang="en-US" sz="1800" dirty="0">
                <a:latin typeface="Tahoma" pitchFamily="34" charset="0"/>
              </a:rPr>
              <a:t>E</a:t>
            </a:r>
            <a:r>
              <a:rPr lang="en-US" sz="1800" baseline="-25000" dirty="0">
                <a:latin typeface="Tahoma" pitchFamily="34" charset="0"/>
              </a:rPr>
              <a:t>2</a:t>
            </a:r>
          </a:p>
        </p:txBody>
      </p:sp>
      <p:sp>
        <p:nvSpPr>
          <p:cNvPr id="34" name="Text Box 30"/>
          <p:cNvSpPr txBox="1">
            <a:spLocks noChangeArrowheads="1"/>
          </p:cNvSpPr>
          <p:nvPr/>
        </p:nvSpPr>
        <p:spPr bwMode="auto">
          <a:xfrm>
            <a:off x="1922463" y="2121694"/>
            <a:ext cx="514350" cy="369332"/>
          </a:xfrm>
          <a:prstGeom prst="rect">
            <a:avLst/>
          </a:prstGeom>
          <a:noFill/>
          <a:ln w="9525">
            <a:noFill/>
            <a:miter lim="800000"/>
            <a:headEnd/>
            <a:tailEnd/>
          </a:ln>
          <a:effectLst/>
        </p:spPr>
        <p:txBody>
          <a:bodyPr>
            <a:spAutoFit/>
          </a:bodyPr>
          <a:lstStyle/>
          <a:p>
            <a:pPr>
              <a:spcBef>
                <a:spcPct val="50000"/>
              </a:spcBef>
              <a:defRPr/>
            </a:pPr>
            <a:r>
              <a:rPr lang="en-US" sz="1800">
                <a:latin typeface="Tahoma" pitchFamily="34" charset="0"/>
              </a:rPr>
              <a:t>E</a:t>
            </a:r>
            <a:endParaRPr lang="en-US" sz="1800" baseline="-25000">
              <a:latin typeface="Tahoma" pitchFamily="34" charset="0"/>
            </a:endParaRPr>
          </a:p>
        </p:txBody>
      </p:sp>
      <p:sp>
        <p:nvSpPr>
          <p:cNvPr id="35" name="Text Box 32"/>
          <p:cNvSpPr txBox="1">
            <a:spLocks noChangeArrowheads="1"/>
          </p:cNvSpPr>
          <p:nvPr/>
        </p:nvSpPr>
        <p:spPr bwMode="auto">
          <a:xfrm>
            <a:off x="279401" y="465535"/>
            <a:ext cx="803275" cy="461665"/>
          </a:xfrm>
          <a:prstGeom prst="rect">
            <a:avLst/>
          </a:prstGeom>
          <a:noFill/>
          <a:ln w="9525">
            <a:noFill/>
            <a:miter lim="800000"/>
            <a:headEnd/>
            <a:tailEnd/>
          </a:ln>
          <a:effectLst/>
        </p:spPr>
        <p:txBody>
          <a:bodyPr>
            <a:spAutoFit/>
          </a:bodyPr>
          <a:lstStyle/>
          <a:p>
            <a:pPr>
              <a:spcBef>
                <a:spcPct val="50000"/>
              </a:spcBef>
              <a:defRPr/>
            </a:pPr>
            <a:r>
              <a:rPr lang="en-GB" sz="2400" b="1" dirty="0">
                <a:solidFill>
                  <a:srgbClr val="000050"/>
                </a:solidFill>
                <a:effectLst/>
                <a:latin typeface="Times New Roman" pitchFamily="18" charset="0"/>
                <a:sym typeface="Symbol" pitchFamily="18" charset="2"/>
              </a:rPr>
              <a:t> (y)</a:t>
            </a:r>
            <a:endParaRPr lang="en-US" sz="2400" baseline="-25000" dirty="0">
              <a:solidFill>
                <a:srgbClr val="000050"/>
              </a:solidFill>
              <a:latin typeface="Tahoma" pitchFamily="34" charset="0"/>
            </a:endParaRPr>
          </a:p>
        </p:txBody>
      </p:sp>
      <p:sp>
        <p:nvSpPr>
          <p:cNvPr id="10255" name="Text Box 58"/>
          <p:cNvSpPr txBox="1">
            <a:spLocks noChangeArrowheads="1"/>
          </p:cNvSpPr>
          <p:nvPr/>
        </p:nvSpPr>
        <p:spPr bwMode="auto">
          <a:xfrm>
            <a:off x="85725" y="2472929"/>
            <a:ext cx="4356100" cy="1040285"/>
          </a:xfrm>
          <a:prstGeom prst="rect">
            <a:avLst/>
          </a:prstGeom>
          <a:noFill/>
          <a:ln w="57150" cmpd="thinThick">
            <a:solidFill>
              <a:schemeClr val="accent2"/>
            </a:solidFill>
            <a:miter lim="800000"/>
            <a:headEnd/>
            <a:tailEnd/>
          </a:ln>
        </p:spPr>
        <p:txBody>
          <a:bodyPr>
            <a:spAutoFit/>
          </a:bodyPr>
          <a:lstStyle/>
          <a:p>
            <a:pPr marL="234950" indent="-234950">
              <a:lnSpc>
                <a:spcPct val="95000"/>
              </a:lnSpc>
              <a:spcBef>
                <a:spcPct val="50000"/>
              </a:spcBef>
            </a:pPr>
            <a:r>
              <a:rPr lang="en-US" sz="1600" b="1">
                <a:effectLst/>
                <a:latin typeface="Times New Roman" pitchFamily="18" charset="0"/>
                <a:cs typeface="Times New Roman" pitchFamily="18" charset="0"/>
              </a:rPr>
              <a:t>Positive charge can be controlled by</a:t>
            </a:r>
          </a:p>
          <a:p>
            <a:pPr marL="800100" lvl="1" indent="-342900">
              <a:lnSpc>
                <a:spcPct val="95000"/>
              </a:lnSpc>
              <a:spcBef>
                <a:spcPct val="50000"/>
              </a:spcBef>
              <a:buFont typeface="Wingdings" pitchFamily="2" charset="2"/>
              <a:buChar char="ü"/>
            </a:pPr>
            <a:r>
              <a:rPr lang="en-US" sz="1600" b="1">
                <a:effectLst/>
                <a:latin typeface="Times New Roman" pitchFamily="18" charset="0"/>
                <a:cs typeface="Times New Roman" pitchFamily="18" charset="0"/>
              </a:rPr>
              <a:t>Changing landing energy (E</a:t>
            </a:r>
            <a:r>
              <a:rPr lang="en-US" sz="1600" b="1" baseline="-25000">
                <a:effectLst/>
                <a:latin typeface="Times New Roman" pitchFamily="18" charset="0"/>
                <a:cs typeface="Times New Roman" pitchFamily="18" charset="0"/>
              </a:rPr>
              <a:t>1</a:t>
            </a:r>
            <a:r>
              <a:rPr lang="en-US" sz="1600" b="1">
                <a:effectLst/>
                <a:latin typeface="Times New Roman" pitchFamily="18" charset="0"/>
                <a:cs typeface="Times New Roman" pitchFamily="18" charset="0"/>
              </a:rPr>
              <a:t>&lt;LE&lt;E</a:t>
            </a:r>
            <a:r>
              <a:rPr lang="en-US" sz="1600" b="1" baseline="-25000">
                <a:effectLst/>
                <a:latin typeface="Times New Roman" pitchFamily="18" charset="0"/>
                <a:cs typeface="Times New Roman" pitchFamily="18" charset="0"/>
              </a:rPr>
              <a:t>2</a:t>
            </a:r>
            <a:r>
              <a:rPr lang="en-US" sz="1600" b="1">
                <a:effectLst/>
                <a:latin typeface="Times New Roman" pitchFamily="18" charset="0"/>
                <a:cs typeface="Times New Roman" pitchFamily="18" charset="0"/>
              </a:rPr>
              <a:t>)</a:t>
            </a:r>
            <a:endParaRPr lang="en-US" sz="1600" b="1" baseline="-25000">
              <a:effectLst/>
              <a:latin typeface="Times New Roman" pitchFamily="18" charset="0"/>
              <a:cs typeface="Times New Roman" pitchFamily="18" charset="0"/>
            </a:endParaRPr>
          </a:p>
          <a:p>
            <a:pPr marL="800100" lvl="1" indent="-342900">
              <a:lnSpc>
                <a:spcPct val="95000"/>
              </a:lnSpc>
              <a:spcBef>
                <a:spcPct val="50000"/>
              </a:spcBef>
              <a:buFont typeface="Wingdings" pitchFamily="2" charset="2"/>
              <a:buChar char="ü"/>
            </a:pPr>
            <a:r>
              <a:rPr lang="en-US" sz="1600" b="1">
                <a:effectLst/>
                <a:latin typeface="Times New Roman" pitchFamily="18" charset="0"/>
                <a:cs typeface="Times New Roman" pitchFamily="18" charset="0"/>
              </a:rPr>
              <a:t>Biasing </a:t>
            </a:r>
            <a:r>
              <a:rPr lang="en-GB" sz="1600" b="1">
                <a:effectLst/>
                <a:latin typeface="Times New Roman" pitchFamily="18" charset="0"/>
                <a:sym typeface="Symbol" pitchFamily="18" charset="2"/>
              </a:rPr>
              <a:t>No.5 electrode (&gt;0)</a:t>
            </a:r>
            <a:endParaRPr lang="en-US" sz="1600" b="1">
              <a:effectLst/>
            </a:endParaRPr>
          </a:p>
        </p:txBody>
      </p:sp>
      <p:sp>
        <p:nvSpPr>
          <p:cNvPr id="10256" name="Rectangle 33"/>
          <p:cNvSpPr>
            <a:spLocks noChangeArrowheads="1"/>
          </p:cNvSpPr>
          <p:nvPr/>
        </p:nvSpPr>
        <p:spPr bwMode="auto">
          <a:xfrm>
            <a:off x="827088" y="4510088"/>
            <a:ext cx="2659062" cy="305991"/>
          </a:xfrm>
          <a:prstGeom prst="rect">
            <a:avLst/>
          </a:prstGeom>
          <a:solidFill>
            <a:schemeClr val="accent1"/>
          </a:solidFill>
          <a:ln w="9525">
            <a:solidFill>
              <a:schemeClr val="tx1"/>
            </a:solidFill>
            <a:miter lim="800000"/>
            <a:headEnd/>
            <a:tailEnd/>
          </a:ln>
        </p:spPr>
        <p:txBody>
          <a:bodyPr wrap="none" anchor="ctr"/>
          <a:lstStyle/>
          <a:p>
            <a:endParaRPr lang="en-US" b="1">
              <a:effectLst/>
            </a:endParaRPr>
          </a:p>
        </p:txBody>
      </p:sp>
      <p:sp>
        <p:nvSpPr>
          <p:cNvPr id="10257" name="Text Box 34"/>
          <p:cNvSpPr txBox="1">
            <a:spLocks noChangeArrowheads="1"/>
          </p:cNvSpPr>
          <p:nvPr/>
        </p:nvSpPr>
        <p:spPr bwMode="auto">
          <a:xfrm>
            <a:off x="2027239" y="4479132"/>
            <a:ext cx="968375" cy="400110"/>
          </a:xfrm>
          <a:prstGeom prst="rect">
            <a:avLst/>
          </a:prstGeom>
          <a:noFill/>
          <a:ln w="9525">
            <a:noFill/>
            <a:miter lim="800000"/>
            <a:headEnd/>
            <a:tailEnd/>
          </a:ln>
        </p:spPr>
        <p:txBody>
          <a:bodyPr>
            <a:spAutoFit/>
          </a:bodyPr>
          <a:lstStyle/>
          <a:p>
            <a:pPr>
              <a:spcBef>
                <a:spcPct val="50000"/>
              </a:spcBef>
            </a:pPr>
            <a:r>
              <a:rPr lang="en-GB" sz="2000" b="1" dirty="0">
                <a:solidFill>
                  <a:srgbClr val="FF0000"/>
                </a:solidFill>
                <a:effectLst/>
                <a:latin typeface="Times New Roman" pitchFamily="18" charset="0"/>
                <a:sym typeface="Symbol" pitchFamily="18" charset="2"/>
              </a:rPr>
              <a:t> </a:t>
            </a:r>
            <a:r>
              <a:rPr lang="en-GB" sz="2000" b="1" dirty="0">
                <a:solidFill>
                  <a:srgbClr val="FF0000"/>
                </a:solidFill>
                <a:effectLst/>
                <a:latin typeface="Times New Roman" pitchFamily="18" charset="0"/>
              </a:rPr>
              <a:t>&gt;1</a:t>
            </a:r>
            <a:endParaRPr lang="en-US" sz="2000" b="1" dirty="0">
              <a:solidFill>
                <a:srgbClr val="FF0000"/>
              </a:solidFill>
              <a:effectLst/>
              <a:latin typeface="Times New Roman" pitchFamily="18" charset="0"/>
            </a:endParaRPr>
          </a:p>
        </p:txBody>
      </p:sp>
      <p:sp>
        <p:nvSpPr>
          <p:cNvPr id="9234" name="Line 35"/>
          <p:cNvSpPr>
            <a:spLocks noChangeShapeType="1"/>
          </p:cNvSpPr>
          <p:nvPr/>
        </p:nvSpPr>
        <p:spPr bwMode="auto">
          <a:xfrm flipH="1">
            <a:off x="2100263" y="3652838"/>
            <a:ext cx="0" cy="854869"/>
          </a:xfrm>
          <a:prstGeom prst="line">
            <a:avLst/>
          </a:prstGeom>
          <a:noFill/>
          <a:ln w="47625">
            <a:solidFill>
              <a:srgbClr val="FF0000"/>
            </a:solidFill>
            <a:round/>
            <a:headEnd/>
            <a:tailEnd type="triangle" w="med" len="lg"/>
          </a:ln>
        </p:spPr>
        <p:txBody>
          <a:bodyPr/>
          <a:lstStyle/>
          <a:p>
            <a:pPr>
              <a:defRPr/>
            </a:pPr>
            <a:endParaRPr lang="en-US"/>
          </a:p>
        </p:txBody>
      </p:sp>
      <p:sp>
        <p:nvSpPr>
          <p:cNvPr id="9235" name="Freeform 36"/>
          <p:cNvSpPr>
            <a:spLocks/>
          </p:cNvSpPr>
          <p:nvPr/>
        </p:nvSpPr>
        <p:spPr bwMode="auto">
          <a:xfrm>
            <a:off x="2124075" y="3952876"/>
            <a:ext cx="247650" cy="554831"/>
          </a:xfrm>
          <a:custGeom>
            <a:avLst/>
            <a:gdLst>
              <a:gd name="T0" fmla="*/ 0 w 186"/>
              <a:gd name="T1" fmla="*/ 533 h 533"/>
              <a:gd name="T2" fmla="*/ 102 w 186"/>
              <a:gd name="T3" fmla="*/ 381 h 533"/>
              <a:gd name="T4" fmla="*/ 186 w 186"/>
              <a:gd name="T5" fmla="*/ 0 h 533"/>
              <a:gd name="T6" fmla="*/ 0 60000 65536"/>
              <a:gd name="T7" fmla="*/ 0 60000 65536"/>
              <a:gd name="T8" fmla="*/ 0 60000 65536"/>
              <a:gd name="T9" fmla="*/ 0 w 186"/>
              <a:gd name="T10" fmla="*/ 0 h 533"/>
              <a:gd name="T11" fmla="*/ 186 w 186"/>
              <a:gd name="T12" fmla="*/ 533 h 533"/>
            </a:gdLst>
            <a:ahLst/>
            <a:cxnLst>
              <a:cxn ang="T6">
                <a:pos x="T0" y="T1"/>
              </a:cxn>
              <a:cxn ang="T7">
                <a:pos x="T2" y="T3"/>
              </a:cxn>
              <a:cxn ang="T8">
                <a:pos x="T4" y="T5"/>
              </a:cxn>
            </a:cxnLst>
            <a:rect l="T9" t="T10" r="T11" b="T12"/>
            <a:pathLst>
              <a:path w="186" h="533">
                <a:moveTo>
                  <a:pt x="0" y="533"/>
                </a:moveTo>
                <a:cubicBezTo>
                  <a:pt x="35" y="501"/>
                  <a:pt x="71" y="470"/>
                  <a:pt x="102" y="381"/>
                </a:cubicBezTo>
                <a:cubicBezTo>
                  <a:pt x="133" y="292"/>
                  <a:pt x="172" y="63"/>
                  <a:pt x="186" y="0"/>
                </a:cubicBezTo>
              </a:path>
            </a:pathLst>
          </a:custGeom>
          <a:noFill/>
          <a:ln w="34925" cap="flat" cmpd="sng">
            <a:solidFill>
              <a:srgbClr val="0000FF"/>
            </a:solidFill>
            <a:prstDash val="solid"/>
            <a:round/>
            <a:headEnd/>
            <a:tailEnd type="triangle" w="med" len="lg"/>
          </a:ln>
        </p:spPr>
        <p:txBody>
          <a:bodyPr/>
          <a:lstStyle/>
          <a:p>
            <a:pPr>
              <a:defRPr/>
            </a:pPr>
            <a:endParaRPr lang="en-US"/>
          </a:p>
        </p:txBody>
      </p:sp>
      <p:sp>
        <p:nvSpPr>
          <p:cNvPr id="10260" name="Text Box 37"/>
          <p:cNvSpPr txBox="1">
            <a:spLocks noChangeArrowheads="1"/>
          </p:cNvSpPr>
          <p:nvPr/>
        </p:nvSpPr>
        <p:spPr bwMode="auto">
          <a:xfrm>
            <a:off x="1763713" y="3598069"/>
            <a:ext cx="323850" cy="369332"/>
          </a:xfrm>
          <a:prstGeom prst="rect">
            <a:avLst/>
          </a:prstGeom>
          <a:noFill/>
          <a:ln w="9525">
            <a:noFill/>
            <a:miter lim="800000"/>
            <a:headEnd/>
            <a:tailEnd/>
          </a:ln>
        </p:spPr>
        <p:txBody>
          <a:bodyPr>
            <a:spAutoFit/>
          </a:bodyPr>
          <a:lstStyle/>
          <a:p>
            <a:pPr>
              <a:spcBef>
                <a:spcPct val="50000"/>
              </a:spcBef>
            </a:pPr>
            <a:r>
              <a:rPr lang="en-US" sz="1800" b="1">
                <a:effectLst/>
                <a:latin typeface="Tahoma" pitchFamily="34" charset="0"/>
              </a:rPr>
              <a:t>I</a:t>
            </a:r>
          </a:p>
        </p:txBody>
      </p:sp>
      <p:sp>
        <p:nvSpPr>
          <p:cNvPr id="9237" name="Freeform 38"/>
          <p:cNvSpPr>
            <a:spLocks/>
          </p:cNvSpPr>
          <p:nvPr/>
        </p:nvSpPr>
        <p:spPr bwMode="auto">
          <a:xfrm>
            <a:off x="2151063" y="3955256"/>
            <a:ext cx="406400" cy="538163"/>
          </a:xfrm>
          <a:custGeom>
            <a:avLst/>
            <a:gdLst>
              <a:gd name="T0" fmla="*/ 0 w 186"/>
              <a:gd name="T1" fmla="*/ 533 h 533"/>
              <a:gd name="T2" fmla="*/ 102 w 186"/>
              <a:gd name="T3" fmla="*/ 381 h 533"/>
              <a:gd name="T4" fmla="*/ 186 w 186"/>
              <a:gd name="T5" fmla="*/ 0 h 533"/>
              <a:gd name="T6" fmla="*/ 0 60000 65536"/>
              <a:gd name="T7" fmla="*/ 0 60000 65536"/>
              <a:gd name="T8" fmla="*/ 0 60000 65536"/>
              <a:gd name="T9" fmla="*/ 0 w 186"/>
              <a:gd name="T10" fmla="*/ 0 h 533"/>
              <a:gd name="T11" fmla="*/ 186 w 186"/>
              <a:gd name="T12" fmla="*/ 533 h 533"/>
            </a:gdLst>
            <a:ahLst/>
            <a:cxnLst>
              <a:cxn ang="T6">
                <a:pos x="T0" y="T1"/>
              </a:cxn>
              <a:cxn ang="T7">
                <a:pos x="T2" y="T3"/>
              </a:cxn>
              <a:cxn ang="T8">
                <a:pos x="T4" y="T5"/>
              </a:cxn>
            </a:cxnLst>
            <a:rect l="T9" t="T10" r="T11" b="T12"/>
            <a:pathLst>
              <a:path w="186" h="533">
                <a:moveTo>
                  <a:pt x="0" y="533"/>
                </a:moveTo>
                <a:cubicBezTo>
                  <a:pt x="35" y="501"/>
                  <a:pt x="71" y="470"/>
                  <a:pt x="102" y="381"/>
                </a:cubicBezTo>
                <a:cubicBezTo>
                  <a:pt x="133" y="292"/>
                  <a:pt x="172" y="63"/>
                  <a:pt x="186" y="0"/>
                </a:cubicBezTo>
              </a:path>
            </a:pathLst>
          </a:custGeom>
          <a:noFill/>
          <a:ln w="34925" cap="flat" cmpd="sng">
            <a:solidFill>
              <a:srgbClr val="0000FF"/>
            </a:solidFill>
            <a:prstDash val="solid"/>
            <a:round/>
            <a:headEnd/>
            <a:tailEnd type="triangle" w="med" len="lg"/>
          </a:ln>
        </p:spPr>
        <p:txBody>
          <a:bodyPr/>
          <a:lstStyle/>
          <a:p>
            <a:pPr>
              <a:defRPr/>
            </a:pPr>
            <a:endParaRPr lang="en-US"/>
          </a:p>
        </p:txBody>
      </p:sp>
      <p:sp>
        <p:nvSpPr>
          <p:cNvPr id="10262" name="Text Box 39"/>
          <p:cNvSpPr txBox="1">
            <a:spLocks noChangeArrowheads="1"/>
          </p:cNvSpPr>
          <p:nvPr/>
        </p:nvSpPr>
        <p:spPr bwMode="auto">
          <a:xfrm>
            <a:off x="2524125" y="3743325"/>
            <a:ext cx="330200" cy="369332"/>
          </a:xfrm>
          <a:prstGeom prst="rect">
            <a:avLst/>
          </a:prstGeom>
          <a:noFill/>
          <a:ln w="9525">
            <a:noFill/>
            <a:miter lim="800000"/>
            <a:headEnd/>
            <a:tailEnd/>
          </a:ln>
        </p:spPr>
        <p:txBody>
          <a:bodyPr>
            <a:spAutoFit/>
          </a:bodyPr>
          <a:lstStyle/>
          <a:p>
            <a:pPr>
              <a:spcBef>
                <a:spcPct val="50000"/>
              </a:spcBef>
            </a:pPr>
            <a:r>
              <a:rPr lang="en-US" sz="1800" b="1">
                <a:effectLst/>
                <a:latin typeface="Tahoma" pitchFamily="34" charset="0"/>
              </a:rPr>
              <a:t>O</a:t>
            </a:r>
          </a:p>
        </p:txBody>
      </p:sp>
      <p:sp>
        <p:nvSpPr>
          <p:cNvPr id="10263" name="Rectangle 40"/>
          <p:cNvSpPr>
            <a:spLocks noChangeArrowheads="1"/>
          </p:cNvSpPr>
          <p:nvPr/>
        </p:nvSpPr>
        <p:spPr bwMode="auto">
          <a:xfrm>
            <a:off x="896938" y="3935016"/>
            <a:ext cx="487362" cy="140494"/>
          </a:xfrm>
          <a:prstGeom prst="rect">
            <a:avLst/>
          </a:prstGeom>
          <a:solidFill>
            <a:schemeClr val="hlink"/>
          </a:solidFill>
          <a:ln w="9525">
            <a:solidFill>
              <a:schemeClr val="hlink"/>
            </a:solidFill>
            <a:miter lim="800000"/>
            <a:headEnd/>
            <a:tailEnd/>
          </a:ln>
        </p:spPr>
        <p:txBody>
          <a:bodyPr wrap="none" anchor="ctr"/>
          <a:lstStyle/>
          <a:p>
            <a:endParaRPr lang="en-US" b="1">
              <a:effectLst/>
            </a:endParaRPr>
          </a:p>
        </p:txBody>
      </p:sp>
      <p:sp>
        <p:nvSpPr>
          <p:cNvPr id="10264" name="Rectangle 41"/>
          <p:cNvSpPr>
            <a:spLocks noChangeArrowheads="1"/>
          </p:cNvSpPr>
          <p:nvPr/>
        </p:nvSpPr>
        <p:spPr bwMode="auto">
          <a:xfrm>
            <a:off x="2903539" y="3935016"/>
            <a:ext cx="485775" cy="140494"/>
          </a:xfrm>
          <a:prstGeom prst="rect">
            <a:avLst/>
          </a:prstGeom>
          <a:solidFill>
            <a:schemeClr val="hlink"/>
          </a:solidFill>
          <a:ln w="9525">
            <a:solidFill>
              <a:schemeClr val="hlink"/>
            </a:solidFill>
            <a:miter lim="800000"/>
            <a:headEnd/>
            <a:tailEnd/>
          </a:ln>
        </p:spPr>
        <p:txBody>
          <a:bodyPr wrap="none" anchor="ctr"/>
          <a:lstStyle/>
          <a:p>
            <a:endParaRPr lang="en-US" b="1">
              <a:effectLst/>
            </a:endParaRPr>
          </a:p>
        </p:txBody>
      </p:sp>
      <p:sp>
        <p:nvSpPr>
          <p:cNvPr id="84" name="Line 60"/>
          <p:cNvSpPr>
            <a:spLocks noChangeShapeType="1"/>
          </p:cNvSpPr>
          <p:nvPr/>
        </p:nvSpPr>
        <p:spPr bwMode="auto">
          <a:xfrm>
            <a:off x="457200" y="4647010"/>
            <a:ext cx="0" cy="173831"/>
          </a:xfrm>
          <a:prstGeom prst="line">
            <a:avLst/>
          </a:prstGeom>
          <a:noFill/>
          <a:ln w="9525">
            <a:solidFill>
              <a:srgbClr val="800000"/>
            </a:solidFill>
            <a:round/>
            <a:headEnd/>
            <a:tailEnd/>
          </a:ln>
          <a:effectLst/>
        </p:spPr>
        <p:txBody>
          <a:bodyPr/>
          <a:lstStyle/>
          <a:p>
            <a:pPr>
              <a:defRPr/>
            </a:pPr>
            <a:endParaRPr lang="en-US">
              <a:latin typeface="Arial" pitchFamily="34" charset="0"/>
            </a:endParaRPr>
          </a:p>
        </p:txBody>
      </p:sp>
      <p:sp>
        <p:nvSpPr>
          <p:cNvPr id="85" name="Line 61"/>
          <p:cNvSpPr>
            <a:spLocks noChangeShapeType="1"/>
          </p:cNvSpPr>
          <p:nvPr/>
        </p:nvSpPr>
        <p:spPr bwMode="auto">
          <a:xfrm>
            <a:off x="168275" y="4810125"/>
            <a:ext cx="565150" cy="0"/>
          </a:xfrm>
          <a:prstGeom prst="line">
            <a:avLst/>
          </a:prstGeom>
          <a:noFill/>
          <a:ln w="9525">
            <a:solidFill>
              <a:srgbClr val="800000"/>
            </a:solidFill>
            <a:round/>
            <a:headEnd/>
            <a:tailEnd/>
          </a:ln>
          <a:effectLst/>
        </p:spPr>
        <p:txBody>
          <a:bodyPr/>
          <a:lstStyle/>
          <a:p>
            <a:pPr>
              <a:defRPr/>
            </a:pPr>
            <a:endParaRPr lang="en-US">
              <a:latin typeface="Arial" pitchFamily="34" charset="0"/>
            </a:endParaRPr>
          </a:p>
        </p:txBody>
      </p:sp>
      <p:sp>
        <p:nvSpPr>
          <p:cNvPr id="86" name="Line 62"/>
          <p:cNvSpPr>
            <a:spLocks noChangeShapeType="1"/>
          </p:cNvSpPr>
          <p:nvPr/>
        </p:nvSpPr>
        <p:spPr bwMode="auto">
          <a:xfrm>
            <a:off x="309563" y="4870847"/>
            <a:ext cx="284162" cy="0"/>
          </a:xfrm>
          <a:prstGeom prst="line">
            <a:avLst/>
          </a:prstGeom>
          <a:noFill/>
          <a:ln w="9525">
            <a:solidFill>
              <a:srgbClr val="800000"/>
            </a:solidFill>
            <a:round/>
            <a:headEnd/>
            <a:tailEnd/>
          </a:ln>
          <a:effectLst/>
        </p:spPr>
        <p:txBody>
          <a:bodyPr/>
          <a:lstStyle/>
          <a:p>
            <a:pPr>
              <a:defRPr/>
            </a:pPr>
            <a:endParaRPr lang="en-US">
              <a:latin typeface="Arial" pitchFamily="34" charset="0"/>
            </a:endParaRPr>
          </a:p>
        </p:txBody>
      </p:sp>
      <p:sp>
        <p:nvSpPr>
          <p:cNvPr id="87" name="Line 63"/>
          <p:cNvSpPr>
            <a:spLocks noChangeShapeType="1"/>
          </p:cNvSpPr>
          <p:nvPr/>
        </p:nvSpPr>
        <p:spPr bwMode="auto">
          <a:xfrm>
            <a:off x="377825" y="4931569"/>
            <a:ext cx="146050" cy="0"/>
          </a:xfrm>
          <a:prstGeom prst="line">
            <a:avLst/>
          </a:prstGeom>
          <a:noFill/>
          <a:ln w="9525">
            <a:solidFill>
              <a:srgbClr val="800000"/>
            </a:solidFill>
            <a:round/>
            <a:headEnd/>
            <a:tailEnd/>
          </a:ln>
          <a:effectLst/>
        </p:spPr>
        <p:txBody>
          <a:bodyPr/>
          <a:lstStyle/>
          <a:p>
            <a:pPr>
              <a:defRPr/>
            </a:pPr>
            <a:endParaRPr lang="en-US">
              <a:latin typeface="Arial" pitchFamily="34" charset="0"/>
            </a:endParaRPr>
          </a:p>
        </p:txBody>
      </p:sp>
      <p:sp>
        <p:nvSpPr>
          <p:cNvPr id="88" name="Line 64"/>
          <p:cNvSpPr>
            <a:spLocks noChangeShapeType="1"/>
          </p:cNvSpPr>
          <p:nvPr/>
        </p:nvSpPr>
        <p:spPr bwMode="auto">
          <a:xfrm>
            <a:off x="414338" y="4992291"/>
            <a:ext cx="73025" cy="0"/>
          </a:xfrm>
          <a:prstGeom prst="line">
            <a:avLst/>
          </a:prstGeom>
          <a:noFill/>
          <a:ln w="9525">
            <a:solidFill>
              <a:srgbClr val="800000"/>
            </a:solidFill>
            <a:round/>
            <a:headEnd/>
            <a:tailEnd/>
          </a:ln>
          <a:effectLst/>
        </p:spPr>
        <p:txBody>
          <a:bodyPr/>
          <a:lstStyle/>
          <a:p>
            <a:pPr>
              <a:defRPr/>
            </a:pPr>
            <a:endParaRPr lang="en-US">
              <a:latin typeface="Arial" pitchFamily="34" charset="0"/>
            </a:endParaRPr>
          </a:p>
        </p:txBody>
      </p:sp>
      <p:sp>
        <p:nvSpPr>
          <p:cNvPr id="10271" name="Rectangle 41"/>
          <p:cNvSpPr>
            <a:spLocks noChangeArrowheads="1"/>
          </p:cNvSpPr>
          <p:nvPr/>
        </p:nvSpPr>
        <p:spPr bwMode="auto">
          <a:xfrm>
            <a:off x="5495926" y="4469607"/>
            <a:ext cx="2652713" cy="317897"/>
          </a:xfrm>
          <a:prstGeom prst="rect">
            <a:avLst/>
          </a:prstGeom>
          <a:solidFill>
            <a:schemeClr val="accent1"/>
          </a:solidFill>
          <a:ln w="9525">
            <a:solidFill>
              <a:schemeClr val="tx1"/>
            </a:solidFill>
            <a:miter lim="800000"/>
            <a:headEnd/>
            <a:tailEnd/>
          </a:ln>
        </p:spPr>
        <p:txBody>
          <a:bodyPr wrap="none" anchor="ctr"/>
          <a:lstStyle/>
          <a:p>
            <a:endParaRPr lang="en-US" sz="1600" b="1">
              <a:effectLst/>
            </a:endParaRPr>
          </a:p>
        </p:txBody>
      </p:sp>
      <p:sp>
        <p:nvSpPr>
          <p:cNvPr id="10272" name="Text Box 42"/>
          <p:cNvSpPr txBox="1">
            <a:spLocks noChangeArrowheads="1"/>
          </p:cNvSpPr>
          <p:nvPr/>
        </p:nvSpPr>
        <p:spPr bwMode="auto">
          <a:xfrm>
            <a:off x="6572250" y="4467140"/>
            <a:ext cx="965200" cy="400110"/>
          </a:xfrm>
          <a:prstGeom prst="rect">
            <a:avLst/>
          </a:prstGeom>
          <a:noFill/>
          <a:ln w="9525">
            <a:noFill/>
            <a:miter lim="800000"/>
            <a:headEnd/>
            <a:tailEnd/>
          </a:ln>
        </p:spPr>
        <p:txBody>
          <a:bodyPr>
            <a:spAutoFit/>
          </a:bodyPr>
          <a:lstStyle/>
          <a:p>
            <a:pPr>
              <a:spcBef>
                <a:spcPct val="50000"/>
              </a:spcBef>
            </a:pPr>
            <a:r>
              <a:rPr lang="en-GB" sz="2000" b="1" dirty="0">
                <a:solidFill>
                  <a:srgbClr val="FF0000"/>
                </a:solidFill>
                <a:effectLst/>
                <a:latin typeface="Times New Roman" pitchFamily="18" charset="0"/>
                <a:sym typeface="Symbol" pitchFamily="18" charset="2"/>
              </a:rPr>
              <a:t> </a:t>
            </a:r>
            <a:r>
              <a:rPr lang="en-GB" sz="2000" b="1" dirty="0">
                <a:solidFill>
                  <a:srgbClr val="FF0000"/>
                </a:solidFill>
                <a:effectLst/>
                <a:latin typeface="Times New Roman" pitchFamily="18" charset="0"/>
              </a:rPr>
              <a:t>&lt;1</a:t>
            </a:r>
            <a:endParaRPr lang="en-US" sz="2000" b="1" dirty="0">
              <a:solidFill>
                <a:srgbClr val="FF0000"/>
              </a:solidFill>
              <a:effectLst/>
              <a:latin typeface="Times New Roman" pitchFamily="18" charset="0"/>
            </a:endParaRPr>
          </a:p>
        </p:txBody>
      </p:sp>
      <p:sp>
        <p:nvSpPr>
          <p:cNvPr id="9249" name="Line 43"/>
          <p:cNvSpPr>
            <a:spLocks noChangeShapeType="1"/>
          </p:cNvSpPr>
          <p:nvPr/>
        </p:nvSpPr>
        <p:spPr bwMode="auto">
          <a:xfrm flipH="1">
            <a:off x="6767513" y="3658791"/>
            <a:ext cx="0" cy="808434"/>
          </a:xfrm>
          <a:prstGeom prst="line">
            <a:avLst/>
          </a:prstGeom>
          <a:noFill/>
          <a:ln w="47625">
            <a:solidFill>
              <a:srgbClr val="FF0000"/>
            </a:solidFill>
            <a:round/>
            <a:headEnd/>
            <a:tailEnd type="triangle" w="med" len="lg"/>
          </a:ln>
        </p:spPr>
        <p:txBody>
          <a:bodyPr/>
          <a:lstStyle/>
          <a:p>
            <a:pPr>
              <a:defRPr/>
            </a:pPr>
            <a:endParaRPr lang="en-US"/>
          </a:p>
        </p:txBody>
      </p:sp>
      <p:sp>
        <p:nvSpPr>
          <p:cNvPr id="9250" name="Freeform 44"/>
          <p:cNvSpPr>
            <a:spLocks/>
          </p:cNvSpPr>
          <p:nvPr/>
        </p:nvSpPr>
        <p:spPr bwMode="auto">
          <a:xfrm>
            <a:off x="6788150" y="3943350"/>
            <a:ext cx="247650" cy="523875"/>
          </a:xfrm>
          <a:custGeom>
            <a:avLst/>
            <a:gdLst>
              <a:gd name="T0" fmla="*/ 0 w 186"/>
              <a:gd name="T1" fmla="*/ 533 h 533"/>
              <a:gd name="T2" fmla="*/ 102 w 186"/>
              <a:gd name="T3" fmla="*/ 381 h 533"/>
              <a:gd name="T4" fmla="*/ 186 w 186"/>
              <a:gd name="T5" fmla="*/ 0 h 533"/>
              <a:gd name="T6" fmla="*/ 0 60000 65536"/>
              <a:gd name="T7" fmla="*/ 0 60000 65536"/>
              <a:gd name="T8" fmla="*/ 0 60000 65536"/>
              <a:gd name="T9" fmla="*/ 0 w 186"/>
              <a:gd name="T10" fmla="*/ 0 h 533"/>
              <a:gd name="T11" fmla="*/ 186 w 186"/>
              <a:gd name="T12" fmla="*/ 533 h 533"/>
            </a:gdLst>
            <a:ahLst/>
            <a:cxnLst>
              <a:cxn ang="T6">
                <a:pos x="T0" y="T1"/>
              </a:cxn>
              <a:cxn ang="T7">
                <a:pos x="T2" y="T3"/>
              </a:cxn>
              <a:cxn ang="T8">
                <a:pos x="T4" y="T5"/>
              </a:cxn>
            </a:cxnLst>
            <a:rect l="T9" t="T10" r="T11" b="T12"/>
            <a:pathLst>
              <a:path w="186" h="533">
                <a:moveTo>
                  <a:pt x="0" y="533"/>
                </a:moveTo>
                <a:cubicBezTo>
                  <a:pt x="35" y="501"/>
                  <a:pt x="71" y="470"/>
                  <a:pt x="102" y="381"/>
                </a:cubicBezTo>
                <a:cubicBezTo>
                  <a:pt x="133" y="292"/>
                  <a:pt x="172" y="63"/>
                  <a:pt x="186" y="0"/>
                </a:cubicBezTo>
              </a:path>
            </a:pathLst>
          </a:custGeom>
          <a:noFill/>
          <a:ln w="34925" cap="flat" cmpd="sng">
            <a:solidFill>
              <a:srgbClr val="0000FF"/>
            </a:solidFill>
            <a:prstDash val="solid"/>
            <a:round/>
            <a:headEnd/>
            <a:tailEnd type="triangle" w="med" len="lg"/>
          </a:ln>
        </p:spPr>
        <p:txBody>
          <a:bodyPr/>
          <a:lstStyle/>
          <a:p>
            <a:pPr>
              <a:defRPr/>
            </a:pPr>
            <a:endParaRPr lang="en-US"/>
          </a:p>
        </p:txBody>
      </p:sp>
      <p:sp>
        <p:nvSpPr>
          <p:cNvPr id="10275" name="Rectangle 47"/>
          <p:cNvSpPr>
            <a:spLocks noChangeArrowheads="1"/>
          </p:cNvSpPr>
          <p:nvPr/>
        </p:nvSpPr>
        <p:spPr bwMode="auto">
          <a:xfrm>
            <a:off x="5541964" y="3935016"/>
            <a:ext cx="485775" cy="132159"/>
          </a:xfrm>
          <a:prstGeom prst="rect">
            <a:avLst/>
          </a:prstGeom>
          <a:solidFill>
            <a:schemeClr val="hlink"/>
          </a:solidFill>
          <a:ln w="9525">
            <a:solidFill>
              <a:schemeClr val="hlink"/>
            </a:solidFill>
            <a:miter lim="800000"/>
            <a:headEnd/>
            <a:tailEnd/>
          </a:ln>
        </p:spPr>
        <p:txBody>
          <a:bodyPr wrap="none" anchor="ctr"/>
          <a:lstStyle/>
          <a:p>
            <a:endParaRPr lang="en-US" sz="1600" b="1">
              <a:effectLst/>
            </a:endParaRPr>
          </a:p>
        </p:txBody>
      </p:sp>
      <p:sp>
        <p:nvSpPr>
          <p:cNvPr id="10276" name="Rectangle 48"/>
          <p:cNvSpPr>
            <a:spLocks noChangeArrowheads="1"/>
          </p:cNvSpPr>
          <p:nvPr/>
        </p:nvSpPr>
        <p:spPr bwMode="auto">
          <a:xfrm>
            <a:off x="7543800" y="3935016"/>
            <a:ext cx="484188" cy="132159"/>
          </a:xfrm>
          <a:prstGeom prst="rect">
            <a:avLst/>
          </a:prstGeom>
          <a:solidFill>
            <a:schemeClr val="hlink"/>
          </a:solidFill>
          <a:ln w="9525">
            <a:solidFill>
              <a:schemeClr val="hlink"/>
            </a:solidFill>
            <a:miter lim="800000"/>
            <a:headEnd/>
            <a:tailEnd/>
          </a:ln>
        </p:spPr>
        <p:txBody>
          <a:bodyPr wrap="none" anchor="ctr"/>
          <a:lstStyle/>
          <a:p>
            <a:endParaRPr lang="en-US" sz="1600" b="1">
              <a:effectLst/>
            </a:endParaRPr>
          </a:p>
        </p:txBody>
      </p:sp>
      <p:sp>
        <p:nvSpPr>
          <p:cNvPr id="9253" name="Line 50"/>
          <p:cNvSpPr>
            <a:spLocks noChangeShapeType="1"/>
          </p:cNvSpPr>
          <p:nvPr/>
        </p:nvSpPr>
        <p:spPr bwMode="auto">
          <a:xfrm>
            <a:off x="6669088" y="3676650"/>
            <a:ext cx="12700" cy="778669"/>
          </a:xfrm>
          <a:prstGeom prst="line">
            <a:avLst/>
          </a:prstGeom>
          <a:noFill/>
          <a:ln w="47625">
            <a:solidFill>
              <a:srgbClr val="FF0000"/>
            </a:solidFill>
            <a:round/>
            <a:headEnd/>
            <a:tailEnd type="triangle" w="med" len="lg"/>
          </a:ln>
        </p:spPr>
        <p:txBody>
          <a:bodyPr/>
          <a:lstStyle/>
          <a:p>
            <a:pPr>
              <a:defRPr/>
            </a:pPr>
            <a:endParaRPr lang="en-US"/>
          </a:p>
        </p:txBody>
      </p:sp>
      <p:sp>
        <p:nvSpPr>
          <p:cNvPr id="10278" name="Text Box 52"/>
          <p:cNvSpPr txBox="1">
            <a:spLocks noChangeArrowheads="1"/>
          </p:cNvSpPr>
          <p:nvPr/>
        </p:nvSpPr>
        <p:spPr bwMode="auto">
          <a:xfrm>
            <a:off x="4765676" y="3533775"/>
            <a:ext cx="1751013" cy="338554"/>
          </a:xfrm>
          <a:prstGeom prst="rect">
            <a:avLst/>
          </a:prstGeom>
          <a:noFill/>
          <a:ln w="9525">
            <a:noFill/>
            <a:miter lim="800000"/>
            <a:headEnd/>
            <a:tailEnd/>
          </a:ln>
        </p:spPr>
        <p:txBody>
          <a:bodyPr>
            <a:spAutoFit/>
          </a:bodyPr>
          <a:lstStyle/>
          <a:p>
            <a:pPr>
              <a:spcBef>
                <a:spcPct val="50000"/>
              </a:spcBef>
            </a:pPr>
            <a:r>
              <a:rPr lang="en-US" sz="1600" b="1">
                <a:effectLst/>
                <a:latin typeface="Tahoma" pitchFamily="34" charset="0"/>
              </a:rPr>
              <a:t>-V  (Retarding)</a:t>
            </a:r>
          </a:p>
        </p:txBody>
      </p:sp>
      <p:sp>
        <p:nvSpPr>
          <p:cNvPr id="9255" name="Freeform 56"/>
          <p:cNvSpPr>
            <a:spLocks/>
          </p:cNvSpPr>
          <p:nvPr/>
        </p:nvSpPr>
        <p:spPr bwMode="auto">
          <a:xfrm>
            <a:off x="5065713" y="4389835"/>
            <a:ext cx="341312" cy="246459"/>
          </a:xfrm>
          <a:custGeom>
            <a:avLst/>
            <a:gdLst>
              <a:gd name="T0" fmla="*/ 0 w 215"/>
              <a:gd name="T1" fmla="*/ 0 h 207"/>
              <a:gd name="T2" fmla="*/ 4 w 215"/>
              <a:gd name="T3" fmla="*/ 207 h 207"/>
              <a:gd name="T4" fmla="*/ 215 w 215"/>
              <a:gd name="T5" fmla="*/ 207 h 207"/>
              <a:gd name="T6" fmla="*/ 0 60000 65536"/>
              <a:gd name="T7" fmla="*/ 0 60000 65536"/>
              <a:gd name="T8" fmla="*/ 0 60000 65536"/>
              <a:gd name="T9" fmla="*/ 0 w 215"/>
              <a:gd name="T10" fmla="*/ 0 h 207"/>
              <a:gd name="T11" fmla="*/ 215 w 215"/>
              <a:gd name="T12" fmla="*/ 207 h 207"/>
            </a:gdLst>
            <a:ahLst/>
            <a:cxnLst>
              <a:cxn ang="T6">
                <a:pos x="T0" y="T1"/>
              </a:cxn>
              <a:cxn ang="T7">
                <a:pos x="T2" y="T3"/>
              </a:cxn>
              <a:cxn ang="T8">
                <a:pos x="T4" y="T5"/>
              </a:cxn>
            </a:cxnLst>
            <a:rect l="T9" t="T10" r="T11" b="T12"/>
            <a:pathLst>
              <a:path w="215" h="207">
                <a:moveTo>
                  <a:pt x="0" y="0"/>
                </a:moveTo>
                <a:lnTo>
                  <a:pt x="4" y="207"/>
                </a:lnTo>
                <a:lnTo>
                  <a:pt x="215" y="207"/>
                </a:lnTo>
              </a:path>
            </a:pathLst>
          </a:custGeom>
          <a:noFill/>
          <a:ln w="19050" cap="flat" cmpd="sng">
            <a:solidFill>
              <a:srgbClr val="800000"/>
            </a:solidFill>
            <a:prstDash val="solid"/>
            <a:round/>
            <a:headEnd type="none" w="med" len="med"/>
            <a:tailEnd type="none" w="med" len="med"/>
          </a:ln>
        </p:spPr>
        <p:txBody>
          <a:bodyPr/>
          <a:lstStyle/>
          <a:p>
            <a:pPr>
              <a:defRPr/>
            </a:pPr>
            <a:endParaRPr lang="en-US"/>
          </a:p>
        </p:txBody>
      </p:sp>
      <p:sp>
        <p:nvSpPr>
          <p:cNvPr id="9256" name="Line 57"/>
          <p:cNvSpPr>
            <a:spLocks noChangeShapeType="1"/>
          </p:cNvSpPr>
          <p:nvPr/>
        </p:nvSpPr>
        <p:spPr bwMode="auto">
          <a:xfrm>
            <a:off x="5072063" y="4647010"/>
            <a:ext cx="0" cy="173831"/>
          </a:xfrm>
          <a:prstGeom prst="line">
            <a:avLst/>
          </a:prstGeom>
          <a:noFill/>
          <a:ln w="9525">
            <a:solidFill>
              <a:srgbClr val="800000"/>
            </a:solidFill>
            <a:round/>
            <a:headEnd/>
            <a:tailEnd/>
          </a:ln>
        </p:spPr>
        <p:txBody>
          <a:bodyPr/>
          <a:lstStyle/>
          <a:p>
            <a:pPr>
              <a:defRPr/>
            </a:pPr>
            <a:endParaRPr lang="en-US"/>
          </a:p>
        </p:txBody>
      </p:sp>
      <p:sp>
        <p:nvSpPr>
          <p:cNvPr id="9257" name="Line 58"/>
          <p:cNvSpPr>
            <a:spLocks noChangeShapeType="1"/>
          </p:cNvSpPr>
          <p:nvPr/>
        </p:nvSpPr>
        <p:spPr bwMode="auto">
          <a:xfrm>
            <a:off x="4783138" y="4810125"/>
            <a:ext cx="565150" cy="0"/>
          </a:xfrm>
          <a:prstGeom prst="line">
            <a:avLst/>
          </a:prstGeom>
          <a:noFill/>
          <a:ln w="9525">
            <a:solidFill>
              <a:srgbClr val="800000"/>
            </a:solidFill>
            <a:round/>
            <a:headEnd/>
            <a:tailEnd/>
          </a:ln>
        </p:spPr>
        <p:txBody>
          <a:bodyPr/>
          <a:lstStyle/>
          <a:p>
            <a:pPr>
              <a:defRPr/>
            </a:pPr>
            <a:endParaRPr lang="en-US"/>
          </a:p>
        </p:txBody>
      </p:sp>
      <p:sp>
        <p:nvSpPr>
          <p:cNvPr id="9258" name="Line 59"/>
          <p:cNvSpPr>
            <a:spLocks noChangeShapeType="1"/>
          </p:cNvSpPr>
          <p:nvPr/>
        </p:nvSpPr>
        <p:spPr bwMode="auto">
          <a:xfrm>
            <a:off x="4924426" y="4870847"/>
            <a:ext cx="284163" cy="0"/>
          </a:xfrm>
          <a:prstGeom prst="line">
            <a:avLst/>
          </a:prstGeom>
          <a:noFill/>
          <a:ln w="9525">
            <a:solidFill>
              <a:srgbClr val="800000"/>
            </a:solidFill>
            <a:round/>
            <a:headEnd/>
            <a:tailEnd/>
          </a:ln>
        </p:spPr>
        <p:txBody>
          <a:bodyPr/>
          <a:lstStyle/>
          <a:p>
            <a:pPr>
              <a:defRPr/>
            </a:pPr>
            <a:endParaRPr lang="en-US"/>
          </a:p>
        </p:txBody>
      </p:sp>
      <p:sp>
        <p:nvSpPr>
          <p:cNvPr id="9259" name="Line 60"/>
          <p:cNvSpPr>
            <a:spLocks noChangeShapeType="1"/>
          </p:cNvSpPr>
          <p:nvPr/>
        </p:nvSpPr>
        <p:spPr bwMode="auto">
          <a:xfrm>
            <a:off x="4992688" y="4931569"/>
            <a:ext cx="146050" cy="0"/>
          </a:xfrm>
          <a:prstGeom prst="line">
            <a:avLst/>
          </a:prstGeom>
          <a:noFill/>
          <a:ln w="9525">
            <a:solidFill>
              <a:srgbClr val="800000"/>
            </a:solidFill>
            <a:round/>
            <a:headEnd/>
            <a:tailEnd/>
          </a:ln>
        </p:spPr>
        <p:txBody>
          <a:bodyPr/>
          <a:lstStyle/>
          <a:p>
            <a:pPr>
              <a:defRPr/>
            </a:pPr>
            <a:endParaRPr lang="en-US"/>
          </a:p>
        </p:txBody>
      </p:sp>
      <p:sp>
        <p:nvSpPr>
          <p:cNvPr id="9260" name="Line 61"/>
          <p:cNvSpPr>
            <a:spLocks noChangeShapeType="1"/>
          </p:cNvSpPr>
          <p:nvPr/>
        </p:nvSpPr>
        <p:spPr bwMode="auto">
          <a:xfrm>
            <a:off x="5029201" y="4992291"/>
            <a:ext cx="73025" cy="0"/>
          </a:xfrm>
          <a:prstGeom prst="line">
            <a:avLst/>
          </a:prstGeom>
          <a:noFill/>
          <a:ln w="9525">
            <a:solidFill>
              <a:srgbClr val="800000"/>
            </a:solidFill>
            <a:round/>
            <a:headEnd/>
            <a:tailEnd/>
          </a:ln>
        </p:spPr>
        <p:txBody>
          <a:bodyPr/>
          <a:lstStyle/>
          <a:p>
            <a:pPr>
              <a:defRPr/>
            </a:pPr>
            <a:endParaRPr lang="en-US"/>
          </a:p>
        </p:txBody>
      </p:sp>
      <p:sp>
        <p:nvSpPr>
          <p:cNvPr id="9261" name="Line 62"/>
          <p:cNvSpPr>
            <a:spLocks noChangeShapeType="1"/>
          </p:cNvSpPr>
          <p:nvPr/>
        </p:nvSpPr>
        <p:spPr bwMode="auto">
          <a:xfrm>
            <a:off x="4924426" y="4400530"/>
            <a:ext cx="284163" cy="0"/>
          </a:xfrm>
          <a:prstGeom prst="line">
            <a:avLst/>
          </a:prstGeom>
          <a:noFill/>
          <a:ln w="9525">
            <a:solidFill>
              <a:srgbClr val="800000"/>
            </a:solidFill>
            <a:round/>
            <a:headEnd/>
            <a:tailEnd/>
          </a:ln>
        </p:spPr>
        <p:txBody>
          <a:bodyPr/>
          <a:lstStyle/>
          <a:p>
            <a:pPr>
              <a:defRPr/>
            </a:pPr>
            <a:endParaRPr lang="en-US"/>
          </a:p>
        </p:txBody>
      </p:sp>
      <p:sp>
        <p:nvSpPr>
          <p:cNvPr id="9262" name="Line 63"/>
          <p:cNvSpPr>
            <a:spLocks noChangeShapeType="1"/>
          </p:cNvSpPr>
          <p:nvPr/>
        </p:nvSpPr>
        <p:spPr bwMode="auto">
          <a:xfrm>
            <a:off x="4992688" y="4309091"/>
            <a:ext cx="146050" cy="0"/>
          </a:xfrm>
          <a:prstGeom prst="line">
            <a:avLst/>
          </a:prstGeom>
          <a:noFill/>
          <a:ln w="9525">
            <a:solidFill>
              <a:srgbClr val="800000"/>
            </a:solidFill>
            <a:round/>
            <a:headEnd/>
            <a:tailEnd/>
          </a:ln>
        </p:spPr>
        <p:txBody>
          <a:bodyPr/>
          <a:lstStyle/>
          <a:p>
            <a:pPr>
              <a:defRPr/>
            </a:pPr>
            <a:endParaRPr lang="en-US"/>
          </a:p>
        </p:txBody>
      </p:sp>
      <p:sp>
        <p:nvSpPr>
          <p:cNvPr id="9263" name="Freeform 64"/>
          <p:cNvSpPr>
            <a:spLocks/>
          </p:cNvSpPr>
          <p:nvPr/>
        </p:nvSpPr>
        <p:spPr bwMode="auto">
          <a:xfrm>
            <a:off x="5065714" y="3982641"/>
            <a:ext cx="428625" cy="330994"/>
          </a:xfrm>
          <a:custGeom>
            <a:avLst/>
            <a:gdLst>
              <a:gd name="T0" fmla="*/ 270 w 270"/>
              <a:gd name="T1" fmla="*/ 0 h 278"/>
              <a:gd name="T2" fmla="*/ 4 w 270"/>
              <a:gd name="T3" fmla="*/ 0 h 278"/>
              <a:gd name="T4" fmla="*/ 0 w 270"/>
              <a:gd name="T5" fmla="*/ 278 h 278"/>
              <a:gd name="T6" fmla="*/ 0 60000 65536"/>
              <a:gd name="T7" fmla="*/ 0 60000 65536"/>
              <a:gd name="T8" fmla="*/ 0 60000 65536"/>
              <a:gd name="T9" fmla="*/ 0 w 270"/>
              <a:gd name="T10" fmla="*/ 0 h 278"/>
              <a:gd name="T11" fmla="*/ 270 w 270"/>
              <a:gd name="T12" fmla="*/ 278 h 278"/>
            </a:gdLst>
            <a:ahLst/>
            <a:cxnLst>
              <a:cxn ang="T6">
                <a:pos x="T0" y="T1"/>
              </a:cxn>
              <a:cxn ang="T7">
                <a:pos x="T2" y="T3"/>
              </a:cxn>
              <a:cxn ang="T8">
                <a:pos x="T4" y="T5"/>
              </a:cxn>
            </a:cxnLst>
            <a:rect l="T9" t="T10" r="T11" b="T12"/>
            <a:pathLst>
              <a:path w="270" h="278">
                <a:moveTo>
                  <a:pt x="270" y="0"/>
                </a:moveTo>
                <a:lnTo>
                  <a:pt x="4" y="0"/>
                </a:lnTo>
                <a:lnTo>
                  <a:pt x="0" y="278"/>
                </a:lnTo>
              </a:path>
            </a:pathLst>
          </a:custGeom>
          <a:noFill/>
          <a:ln w="19050" cap="flat" cmpd="sng">
            <a:solidFill>
              <a:srgbClr val="800000"/>
            </a:solidFill>
            <a:prstDash val="solid"/>
            <a:round/>
            <a:headEnd type="none" w="med" len="med"/>
            <a:tailEnd type="none" w="med" len="med"/>
          </a:ln>
        </p:spPr>
        <p:txBody>
          <a:bodyPr/>
          <a:lstStyle/>
          <a:p>
            <a:pPr>
              <a:defRPr/>
            </a:pPr>
            <a:endParaRPr lang="en-US"/>
          </a:p>
        </p:txBody>
      </p:sp>
      <p:sp>
        <p:nvSpPr>
          <p:cNvPr id="10288" name="Text Box 52"/>
          <p:cNvSpPr txBox="1">
            <a:spLocks noChangeArrowheads="1"/>
          </p:cNvSpPr>
          <p:nvPr/>
        </p:nvSpPr>
        <p:spPr bwMode="auto">
          <a:xfrm>
            <a:off x="0" y="3480198"/>
            <a:ext cx="2051050" cy="338554"/>
          </a:xfrm>
          <a:prstGeom prst="rect">
            <a:avLst/>
          </a:prstGeom>
          <a:noFill/>
          <a:ln w="9525">
            <a:noFill/>
            <a:miter lim="800000"/>
            <a:headEnd/>
            <a:tailEnd/>
          </a:ln>
        </p:spPr>
        <p:txBody>
          <a:bodyPr>
            <a:spAutoFit/>
          </a:bodyPr>
          <a:lstStyle/>
          <a:p>
            <a:pPr>
              <a:spcBef>
                <a:spcPct val="50000"/>
              </a:spcBef>
            </a:pPr>
            <a:r>
              <a:rPr lang="en-US" sz="1600" b="1">
                <a:effectLst/>
                <a:latin typeface="Tahoma" pitchFamily="34" charset="0"/>
              </a:rPr>
              <a:t>+V  (extraction)</a:t>
            </a:r>
          </a:p>
        </p:txBody>
      </p:sp>
      <p:sp>
        <p:nvSpPr>
          <p:cNvPr id="10289" name="Text Box 58"/>
          <p:cNvSpPr txBox="1">
            <a:spLocks noChangeArrowheads="1"/>
          </p:cNvSpPr>
          <p:nvPr/>
        </p:nvSpPr>
        <p:spPr bwMode="auto">
          <a:xfrm>
            <a:off x="4657725" y="2209801"/>
            <a:ext cx="4356100" cy="1274195"/>
          </a:xfrm>
          <a:prstGeom prst="rect">
            <a:avLst/>
          </a:prstGeom>
          <a:noFill/>
          <a:ln w="57150" cmpd="thinThick">
            <a:solidFill>
              <a:schemeClr val="accent2"/>
            </a:solidFill>
            <a:miter lim="800000"/>
            <a:headEnd/>
            <a:tailEnd/>
          </a:ln>
        </p:spPr>
        <p:txBody>
          <a:bodyPr>
            <a:spAutoFit/>
          </a:bodyPr>
          <a:lstStyle/>
          <a:p>
            <a:pPr marL="234950" indent="-234950">
              <a:lnSpc>
                <a:spcPct val="95000"/>
              </a:lnSpc>
              <a:spcBef>
                <a:spcPct val="50000"/>
              </a:spcBef>
            </a:pPr>
            <a:r>
              <a:rPr lang="en-US" sz="1600" b="1">
                <a:effectLst/>
                <a:latin typeface="Times New Roman" pitchFamily="18" charset="0"/>
                <a:cs typeface="Times New Roman" pitchFamily="18" charset="0"/>
              </a:rPr>
              <a:t>Negative charge can be controlled by</a:t>
            </a:r>
          </a:p>
          <a:p>
            <a:pPr marL="800100" lvl="1" indent="-342900">
              <a:lnSpc>
                <a:spcPct val="95000"/>
              </a:lnSpc>
              <a:spcBef>
                <a:spcPct val="50000"/>
              </a:spcBef>
              <a:buFont typeface="Wingdings" pitchFamily="2" charset="2"/>
              <a:buChar char="ü"/>
            </a:pPr>
            <a:r>
              <a:rPr lang="en-US" sz="1600" b="1">
                <a:effectLst/>
                <a:latin typeface="Times New Roman" pitchFamily="18" charset="0"/>
                <a:cs typeface="Times New Roman" pitchFamily="18" charset="0"/>
              </a:rPr>
              <a:t>Changing landing energy (LE&gt;E</a:t>
            </a:r>
            <a:r>
              <a:rPr lang="en-US" sz="1600" b="1" baseline="-25000">
                <a:effectLst/>
                <a:latin typeface="Times New Roman" pitchFamily="18" charset="0"/>
                <a:cs typeface="Times New Roman" pitchFamily="18" charset="0"/>
              </a:rPr>
              <a:t>2 </a:t>
            </a:r>
            <a:r>
              <a:rPr lang="en-US" sz="1600" b="1">
                <a:effectLst/>
                <a:latin typeface="Times New Roman" pitchFamily="18" charset="0"/>
                <a:cs typeface="Times New Roman" pitchFamily="18" charset="0"/>
              </a:rPr>
              <a:t>or  LE&lt;E</a:t>
            </a:r>
            <a:r>
              <a:rPr lang="en-US" sz="1600" b="1" baseline="-25000">
                <a:effectLst/>
                <a:latin typeface="Times New Roman" pitchFamily="18" charset="0"/>
                <a:cs typeface="Times New Roman" pitchFamily="18" charset="0"/>
              </a:rPr>
              <a:t>1</a:t>
            </a:r>
            <a:r>
              <a:rPr lang="en-US" sz="1600" b="1">
                <a:effectLst/>
                <a:latin typeface="Times New Roman" pitchFamily="18" charset="0"/>
                <a:cs typeface="Times New Roman" pitchFamily="18" charset="0"/>
              </a:rPr>
              <a:t>)</a:t>
            </a:r>
          </a:p>
          <a:p>
            <a:pPr marL="800100" lvl="1" indent="-342900">
              <a:lnSpc>
                <a:spcPct val="95000"/>
              </a:lnSpc>
              <a:spcBef>
                <a:spcPct val="50000"/>
              </a:spcBef>
              <a:buFont typeface="Wingdings" pitchFamily="2" charset="2"/>
              <a:buChar char="ü"/>
            </a:pPr>
            <a:r>
              <a:rPr lang="en-US" sz="1600" b="1">
                <a:effectLst/>
                <a:latin typeface="Times New Roman" pitchFamily="18" charset="0"/>
                <a:cs typeface="Times New Roman" pitchFamily="18" charset="0"/>
              </a:rPr>
              <a:t>Biasing </a:t>
            </a:r>
            <a:r>
              <a:rPr lang="en-GB" sz="1600" b="1">
                <a:effectLst/>
                <a:latin typeface="Times New Roman" pitchFamily="18" charset="0"/>
                <a:sym typeface="Symbol" pitchFamily="18" charset="2"/>
              </a:rPr>
              <a:t>No.5 electrode (&lt;0)</a:t>
            </a:r>
            <a:endParaRPr lang="en-US" sz="1600" b="1">
              <a:effectLst/>
            </a:endParaRPr>
          </a:p>
        </p:txBody>
      </p:sp>
      <p:sp>
        <p:nvSpPr>
          <p:cNvPr id="10290" name="Text Box 37"/>
          <p:cNvSpPr txBox="1">
            <a:spLocks noChangeArrowheads="1"/>
          </p:cNvSpPr>
          <p:nvPr/>
        </p:nvSpPr>
        <p:spPr bwMode="auto">
          <a:xfrm>
            <a:off x="6404591" y="3486140"/>
            <a:ext cx="323850" cy="369332"/>
          </a:xfrm>
          <a:prstGeom prst="rect">
            <a:avLst/>
          </a:prstGeom>
          <a:noFill/>
          <a:ln w="9525">
            <a:noFill/>
            <a:miter lim="800000"/>
            <a:headEnd/>
            <a:tailEnd/>
          </a:ln>
        </p:spPr>
        <p:txBody>
          <a:bodyPr>
            <a:spAutoFit/>
          </a:bodyPr>
          <a:lstStyle/>
          <a:p>
            <a:pPr>
              <a:spcBef>
                <a:spcPct val="50000"/>
              </a:spcBef>
            </a:pPr>
            <a:r>
              <a:rPr lang="en-US" sz="1800" b="1" dirty="0">
                <a:effectLst/>
                <a:latin typeface="Tahoma" pitchFamily="34" charset="0"/>
              </a:rPr>
              <a:t>I</a:t>
            </a:r>
          </a:p>
        </p:txBody>
      </p:sp>
      <p:sp>
        <p:nvSpPr>
          <p:cNvPr id="10291" name="Text Box 39"/>
          <p:cNvSpPr txBox="1">
            <a:spLocks noChangeArrowheads="1"/>
          </p:cNvSpPr>
          <p:nvPr/>
        </p:nvSpPr>
        <p:spPr bwMode="auto">
          <a:xfrm>
            <a:off x="6875463" y="3642123"/>
            <a:ext cx="330200" cy="369332"/>
          </a:xfrm>
          <a:prstGeom prst="rect">
            <a:avLst/>
          </a:prstGeom>
          <a:noFill/>
          <a:ln w="9525">
            <a:noFill/>
            <a:miter lim="800000"/>
            <a:headEnd/>
            <a:tailEnd/>
          </a:ln>
        </p:spPr>
        <p:txBody>
          <a:bodyPr>
            <a:spAutoFit/>
          </a:bodyPr>
          <a:lstStyle/>
          <a:p>
            <a:pPr>
              <a:spcBef>
                <a:spcPct val="50000"/>
              </a:spcBef>
            </a:pPr>
            <a:r>
              <a:rPr lang="en-US" sz="1800" b="1">
                <a:effectLst/>
                <a:latin typeface="Tahoma" pitchFamily="34" charset="0"/>
              </a:rPr>
              <a:t>O</a:t>
            </a:r>
          </a:p>
        </p:txBody>
      </p:sp>
      <p:sp>
        <p:nvSpPr>
          <p:cNvPr id="123" name="Text Box 32"/>
          <p:cNvSpPr txBox="1">
            <a:spLocks noChangeArrowheads="1"/>
          </p:cNvSpPr>
          <p:nvPr/>
        </p:nvSpPr>
        <p:spPr bwMode="auto">
          <a:xfrm>
            <a:off x="4663439" y="742970"/>
            <a:ext cx="4176712" cy="830997"/>
          </a:xfrm>
          <a:prstGeom prst="rect">
            <a:avLst/>
          </a:prstGeom>
          <a:noFill/>
          <a:ln w="9525">
            <a:noFill/>
            <a:miter lim="800000"/>
            <a:headEnd/>
            <a:tailEnd/>
          </a:ln>
          <a:effectLst/>
        </p:spPr>
        <p:txBody>
          <a:bodyPr>
            <a:spAutoFit/>
          </a:bodyPr>
          <a:lstStyle/>
          <a:p>
            <a:pPr>
              <a:spcBef>
                <a:spcPct val="50000"/>
              </a:spcBef>
              <a:buFont typeface="Symbol" pitchFamily="18" charset="2"/>
              <a:buChar char="s"/>
              <a:defRPr/>
            </a:pPr>
            <a:r>
              <a:rPr lang="en-GB" sz="2400" b="1" dirty="0">
                <a:solidFill>
                  <a:srgbClr val="000050"/>
                </a:solidFill>
                <a:effectLst/>
                <a:latin typeface="Times New Roman" pitchFamily="18" charset="0"/>
                <a:sym typeface="Symbol" pitchFamily="18" charset="2"/>
              </a:rPr>
              <a:t> or y (Yield) = Output/Input</a:t>
            </a:r>
          </a:p>
          <a:p>
            <a:pPr>
              <a:spcBef>
                <a:spcPct val="50000"/>
              </a:spcBef>
              <a:defRPr/>
            </a:pPr>
            <a:endParaRPr lang="en-US" sz="2400" baseline="-25000" dirty="0">
              <a:solidFill>
                <a:srgbClr val="000050"/>
              </a:solidFill>
              <a:latin typeface="Tahoma" pitchFamily="34" charset="0"/>
            </a:endParaRPr>
          </a:p>
        </p:txBody>
      </p:sp>
      <p:sp>
        <p:nvSpPr>
          <p:cNvPr id="125" name="Text Box 4"/>
          <p:cNvSpPr txBox="1">
            <a:spLocks noChangeArrowheads="1"/>
          </p:cNvSpPr>
          <p:nvPr/>
        </p:nvSpPr>
        <p:spPr bwMode="auto">
          <a:xfrm>
            <a:off x="4427538" y="1200165"/>
            <a:ext cx="4716462" cy="861774"/>
          </a:xfrm>
          <a:prstGeom prst="rect">
            <a:avLst/>
          </a:prstGeom>
          <a:solidFill>
            <a:schemeClr val="bg1"/>
          </a:solidFill>
          <a:ln w="9525" algn="ctr">
            <a:noFill/>
            <a:miter lim="800000"/>
            <a:headEnd/>
            <a:tailEnd/>
          </a:ln>
          <a:effectLst/>
        </p:spPr>
        <p:txBody>
          <a:bodyPr>
            <a:spAutoFit/>
          </a:bodyPr>
          <a:lstStyle/>
          <a:p>
            <a:pPr marL="342900" indent="-342900">
              <a:spcBef>
                <a:spcPct val="50000"/>
              </a:spcBef>
              <a:defRPr/>
            </a:pPr>
            <a:r>
              <a:rPr lang="en-US" sz="2000" b="1" dirty="0">
                <a:effectLst/>
                <a:latin typeface="+mj-lt"/>
              </a:rPr>
              <a:t>Positive mode(Extracting): </a:t>
            </a:r>
            <a:r>
              <a:rPr lang="en-GB" sz="2000" b="1" dirty="0">
                <a:effectLst/>
                <a:latin typeface="+mj-lt"/>
                <a:sym typeface="Symbol" pitchFamily="18" charset="2"/>
              </a:rPr>
              <a:t>Yield &gt;1</a:t>
            </a:r>
          </a:p>
          <a:p>
            <a:pPr marL="342900" indent="-342900">
              <a:spcBef>
                <a:spcPct val="50000"/>
              </a:spcBef>
              <a:defRPr/>
            </a:pPr>
            <a:r>
              <a:rPr lang="en-GB" sz="2000" b="1" dirty="0">
                <a:effectLst/>
                <a:latin typeface="+mj-lt"/>
                <a:sym typeface="Symbol" pitchFamily="18" charset="2"/>
              </a:rPr>
              <a:t>Negative mode (Retarding): Yield &lt;1</a:t>
            </a:r>
            <a:r>
              <a:rPr lang="en-US" sz="2000" b="1" dirty="0">
                <a:effectLst/>
                <a:latin typeface="+mj-lt"/>
              </a:rPr>
              <a:t> </a:t>
            </a:r>
          </a:p>
        </p:txBody>
      </p:sp>
      <p:sp>
        <p:nvSpPr>
          <p:cNvPr id="126" name="Text Box 32"/>
          <p:cNvSpPr txBox="1">
            <a:spLocks noChangeArrowheads="1"/>
          </p:cNvSpPr>
          <p:nvPr/>
        </p:nvSpPr>
        <p:spPr bwMode="auto">
          <a:xfrm>
            <a:off x="601664" y="1168004"/>
            <a:ext cx="801687" cy="461665"/>
          </a:xfrm>
          <a:prstGeom prst="rect">
            <a:avLst/>
          </a:prstGeom>
          <a:noFill/>
          <a:ln w="9525">
            <a:noFill/>
            <a:miter lim="800000"/>
            <a:headEnd/>
            <a:tailEnd/>
          </a:ln>
          <a:effectLst/>
        </p:spPr>
        <p:txBody>
          <a:bodyPr>
            <a:spAutoFit/>
          </a:bodyPr>
          <a:lstStyle/>
          <a:p>
            <a:pPr>
              <a:spcBef>
                <a:spcPct val="50000"/>
              </a:spcBef>
              <a:defRPr/>
            </a:pPr>
            <a:r>
              <a:rPr lang="en-GB" sz="2400" b="1" dirty="0">
                <a:solidFill>
                  <a:srgbClr val="000050"/>
                </a:solidFill>
                <a:effectLst/>
                <a:latin typeface="Times New Roman" pitchFamily="18" charset="0"/>
                <a:sym typeface="Symbol" pitchFamily="18" charset="2"/>
              </a:rPr>
              <a:t>1</a:t>
            </a:r>
            <a:endParaRPr lang="en-US" sz="2400" baseline="-25000" dirty="0">
              <a:solidFill>
                <a:srgbClr val="000050"/>
              </a:solidFill>
              <a:latin typeface="Tahoma" pitchFamily="34" charset="0"/>
            </a:endParaRPr>
          </a:p>
        </p:txBody>
      </p:sp>
      <p:sp>
        <p:nvSpPr>
          <p:cNvPr id="55" name="Line 62"/>
          <p:cNvSpPr>
            <a:spLocks noChangeShapeType="1"/>
          </p:cNvSpPr>
          <p:nvPr/>
        </p:nvSpPr>
        <p:spPr bwMode="auto">
          <a:xfrm>
            <a:off x="319385" y="4316406"/>
            <a:ext cx="284163" cy="0"/>
          </a:xfrm>
          <a:prstGeom prst="line">
            <a:avLst/>
          </a:prstGeom>
          <a:noFill/>
          <a:ln w="9525">
            <a:solidFill>
              <a:srgbClr val="800000"/>
            </a:solidFill>
            <a:round/>
            <a:headEnd/>
            <a:tailEnd/>
          </a:ln>
        </p:spPr>
        <p:txBody>
          <a:bodyPr/>
          <a:lstStyle/>
          <a:p>
            <a:pPr>
              <a:defRPr/>
            </a:pPr>
            <a:endParaRPr lang="en-US"/>
          </a:p>
        </p:txBody>
      </p:sp>
      <p:sp>
        <p:nvSpPr>
          <p:cNvPr id="56" name="Line 63"/>
          <p:cNvSpPr>
            <a:spLocks noChangeShapeType="1"/>
          </p:cNvSpPr>
          <p:nvPr/>
        </p:nvSpPr>
        <p:spPr bwMode="auto">
          <a:xfrm>
            <a:off x="387647" y="4404189"/>
            <a:ext cx="146050" cy="0"/>
          </a:xfrm>
          <a:prstGeom prst="line">
            <a:avLst/>
          </a:prstGeom>
          <a:noFill/>
          <a:ln w="9525">
            <a:solidFill>
              <a:srgbClr val="800000"/>
            </a:solidFill>
            <a:round/>
            <a:headEnd/>
            <a:tailEnd/>
          </a:ln>
        </p:spPr>
        <p:txBody>
          <a:bodyPr/>
          <a:lstStyle/>
          <a:p>
            <a:pPr>
              <a:defRPr/>
            </a:pPr>
            <a:endParaRPr lang="en-US"/>
          </a:p>
        </p:txBody>
      </p:sp>
      <p:sp>
        <p:nvSpPr>
          <p:cNvPr id="57" name="Freeform 56"/>
          <p:cNvSpPr>
            <a:spLocks/>
          </p:cNvSpPr>
          <p:nvPr/>
        </p:nvSpPr>
        <p:spPr bwMode="auto">
          <a:xfrm>
            <a:off x="457245" y="4394419"/>
            <a:ext cx="341312" cy="246459"/>
          </a:xfrm>
          <a:custGeom>
            <a:avLst/>
            <a:gdLst>
              <a:gd name="T0" fmla="*/ 0 w 215"/>
              <a:gd name="T1" fmla="*/ 0 h 207"/>
              <a:gd name="T2" fmla="*/ 4 w 215"/>
              <a:gd name="T3" fmla="*/ 207 h 207"/>
              <a:gd name="T4" fmla="*/ 215 w 215"/>
              <a:gd name="T5" fmla="*/ 207 h 207"/>
              <a:gd name="T6" fmla="*/ 0 60000 65536"/>
              <a:gd name="T7" fmla="*/ 0 60000 65536"/>
              <a:gd name="T8" fmla="*/ 0 60000 65536"/>
              <a:gd name="T9" fmla="*/ 0 w 215"/>
              <a:gd name="T10" fmla="*/ 0 h 207"/>
              <a:gd name="T11" fmla="*/ 215 w 215"/>
              <a:gd name="T12" fmla="*/ 207 h 207"/>
            </a:gdLst>
            <a:ahLst/>
            <a:cxnLst>
              <a:cxn ang="T6">
                <a:pos x="T0" y="T1"/>
              </a:cxn>
              <a:cxn ang="T7">
                <a:pos x="T2" y="T3"/>
              </a:cxn>
              <a:cxn ang="T8">
                <a:pos x="T4" y="T5"/>
              </a:cxn>
            </a:cxnLst>
            <a:rect l="T9" t="T10" r="T11" b="T12"/>
            <a:pathLst>
              <a:path w="215" h="207">
                <a:moveTo>
                  <a:pt x="0" y="0"/>
                </a:moveTo>
                <a:lnTo>
                  <a:pt x="4" y="207"/>
                </a:lnTo>
                <a:lnTo>
                  <a:pt x="215" y="207"/>
                </a:lnTo>
              </a:path>
            </a:pathLst>
          </a:custGeom>
          <a:noFill/>
          <a:ln w="19050" cap="flat" cmpd="sng">
            <a:solidFill>
              <a:srgbClr val="800000"/>
            </a:solidFill>
            <a:prstDash val="solid"/>
            <a:round/>
            <a:headEnd type="none" w="med" len="med"/>
            <a:tailEnd type="none" w="med" len="med"/>
          </a:ln>
        </p:spPr>
        <p:txBody>
          <a:bodyPr/>
          <a:lstStyle/>
          <a:p>
            <a:pPr>
              <a:defRPr/>
            </a:pPr>
            <a:endParaRPr lang="en-US"/>
          </a:p>
        </p:txBody>
      </p:sp>
      <p:sp>
        <p:nvSpPr>
          <p:cNvPr id="58" name="Freeform 64"/>
          <p:cNvSpPr>
            <a:spLocks/>
          </p:cNvSpPr>
          <p:nvPr/>
        </p:nvSpPr>
        <p:spPr bwMode="auto">
          <a:xfrm>
            <a:off x="457246" y="3987225"/>
            <a:ext cx="428625" cy="330994"/>
          </a:xfrm>
          <a:custGeom>
            <a:avLst/>
            <a:gdLst>
              <a:gd name="T0" fmla="*/ 270 w 270"/>
              <a:gd name="T1" fmla="*/ 0 h 278"/>
              <a:gd name="T2" fmla="*/ 4 w 270"/>
              <a:gd name="T3" fmla="*/ 0 h 278"/>
              <a:gd name="T4" fmla="*/ 0 w 270"/>
              <a:gd name="T5" fmla="*/ 278 h 278"/>
              <a:gd name="T6" fmla="*/ 0 60000 65536"/>
              <a:gd name="T7" fmla="*/ 0 60000 65536"/>
              <a:gd name="T8" fmla="*/ 0 60000 65536"/>
              <a:gd name="T9" fmla="*/ 0 w 270"/>
              <a:gd name="T10" fmla="*/ 0 h 278"/>
              <a:gd name="T11" fmla="*/ 270 w 270"/>
              <a:gd name="T12" fmla="*/ 278 h 278"/>
            </a:gdLst>
            <a:ahLst/>
            <a:cxnLst>
              <a:cxn ang="T6">
                <a:pos x="T0" y="T1"/>
              </a:cxn>
              <a:cxn ang="T7">
                <a:pos x="T2" y="T3"/>
              </a:cxn>
              <a:cxn ang="T8">
                <a:pos x="T4" y="T5"/>
              </a:cxn>
            </a:cxnLst>
            <a:rect l="T9" t="T10" r="T11" b="T12"/>
            <a:pathLst>
              <a:path w="270" h="278">
                <a:moveTo>
                  <a:pt x="270" y="0"/>
                </a:moveTo>
                <a:lnTo>
                  <a:pt x="4" y="0"/>
                </a:lnTo>
                <a:lnTo>
                  <a:pt x="0" y="278"/>
                </a:lnTo>
              </a:path>
            </a:pathLst>
          </a:custGeom>
          <a:noFill/>
          <a:ln w="19050" cap="flat" cmpd="sng">
            <a:solidFill>
              <a:srgbClr val="800000"/>
            </a:solidFill>
            <a:prstDash val="solid"/>
            <a:round/>
            <a:headEnd type="none" w="med" len="med"/>
            <a:tailEnd type="none" w="med" len="med"/>
          </a:ln>
        </p:spPr>
        <p:txBody>
          <a:bodyPr/>
          <a:lstStyle/>
          <a:p>
            <a:pPr>
              <a:defRPr/>
            </a:pPr>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4"/>
          <p:cNvSpPr txBox="1">
            <a:spLocks noChangeArrowheads="1"/>
          </p:cNvSpPr>
          <p:nvPr/>
        </p:nvSpPr>
        <p:spPr bwMode="auto">
          <a:xfrm>
            <a:off x="1" y="0"/>
            <a:ext cx="4932363" cy="400110"/>
          </a:xfrm>
          <a:prstGeom prst="rect">
            <a:avLst/>
          </a:prstGeom>
          <a:solidFill>
            <a:schemeClr val="bg1"/>
          </a:solidFill>
          <a:ln w="9525" algn="ctr">
            <a:noFill/>
            <a:miter lim="800000"/>
            <a:headEnd/>
            <a:tailEnd/>
          </a:ln>
        </p:spPr>
        <p:txBody>
          <a:bodyPr>
            <a:spAutoFit/>
          </a:bodyPr>
          <a:lstStyle/>
          <a:p>
            <a:pPr marL="342900" indent="-342900">
              <a:spcBef>
                <a:spcPct val="50000"/>
              </a:spcBef>
            </a:pPr>
            <a:r>
              <a:rPr lang="en-US" sz="2000" b="1">
                <a:effectLst/>
              </a:rPr>
              <a:t>Bias theorem on MOS</a:t>
            </a:r>
          </a:p>
        </p:txBody>
      </p:sp>
      <p:sp>
        <p:nvSpPr>
          <p:cNvPr id="14" name="Rectangle 226"/>
          <p:cNvSpPr>
            <a:spLocks noChangeArrowheads="1"/>
          </p:cNvSpPr>
          <p:nvPr/>
        </p:nvSpPr>
        <p:spPr bwMode="auto">
          <a:xfrm>
            <a:off x="179389" y="1113235"/>
            <a:ext cx="4194175" cy="2377678"/>
          </a:xfrm>
          <a:prstGeom prst="rect">
            <a:avLst/>
          </a:prstGeom>
          <a:solidFill>
            <a:srgbClr val="CCFFFF"/>
          </a:solidFill>
          <a:ln w="9525">
            <a:solidFill>
              <a:schemeClr val="tx1"/>
            </a:solidFill>
            <a:miter lim="800000"/>
            <a:headEnd/>
            <a:tailEnd/>
          </a:ln>
          <a:effectLst/>
        </p:spPr>
        <p:txBody>
          <a:bodyPr wrap="none" anchor="ctr"/>
          <a:lstStyle/>
          <a:p>
            <a:pPr>
              <a:defRPr/>
            </a:pPr>
            <a:endParaRPr lang="en-US">
              <a:latin typeface="Arial" pitchFamily="34" charset="0"/>
            </a:endParaRPr>
          </a:p>
        </p:txBody>
      </p:sp>
      <p:sp>
        <p:nvSpPr>
          <p:cNvPr id="15" name="Text Box 4"/>
          <p:cNvSpPr txBox="1">
            <a:spLocks noChangeArrowheads="1"/>
          </p:cNvSpPr>
          <p:nvPr/>
        </p:nvSpPr>
        <p:spPr bwMode="auto">
          <a:xfrm>
            <a:off x="368301" y="3302794"/>
            <a:ext cx="3738563" cy="307777"/>
          </a:xfrm>
          <a:prstGeom prst="rect">
            <a:avLst/>
          </a:prstGeom>
          <a:noFill/>
          <a:ln w="9525">
            <a:noFill/>
            <a:miter lim="800000"/>
            <a:headEnd/>
            <a:tailEnd/>
          </a:ln>
          <a:effectLst/>
        </p:spPr>
        <p:txBody>
          <a:bodyPr>
            <a:spAutoFit/>
          </a:bodyPr>
          <a:lstStyle/>
          <a:p>
            <a:pPr>
              <a:spcBef>
                <a:spcPct val="50000"/>
              </a:spcBef>
              <a:defRPr/>
            </a:pPr>
            <a:r>
              <a:rPr lang="en-US" sz="1400" b="1">
                <a:latin typeface="Tahoma" pitchFamily="34" charset="0"/>
              </a:rPr>
              <a:t>Simplified CMOS structure for analysis</a:t>
            </a:r>
          </a:p>
        </p:txBody>
      </p:sp>
      <p:sp>
        <p:nvSpPr>
          <p:cNvPr id="17" name="Rectangle 96"/>
          <p:cNvSpPr>
            <a:spLocks noChangeArrowheads="1"/>
          </p:cNvSpPr>
          <p:nvPr/>
        </p:nvSpPr>
        <p:spPr bwMode="auto">
          <a:xfrm>
            <a:off x="2251075" y="2483644"/>
            <a:ext cx="1462088" cy="384572"/>
          </a:xfrm>
          <a:prstGeom prst="rect">
            <a:avLst/>
          </a:prstGeom>
          <a:solidFill>
            <a:srgbClr val="FFCC00"/>
          </a:solidFill>
          <a:ln w="9525">
            <a:solidFill>
              <a:srgbClr val="000000"/>
            </a:solidFill>
            <a:miter lim="800000"/>
            <a:headEnd/>
            <a:tailEnd/>
          </a:ln>
        </p:spPr>
        <p:txBody>
          <a:bodyPr/>
          <a:lstStyle/>
          <a:p>
            <a:pPr>
              <a:defRPr/>
            </a:pPr>
            <a:endParaRPr lang="en-US">
              <a:latin typeface="Arial" pitchFamily="34" charset="0"/>
            </a:endParaRPr>
          </a:p>
        </p:txBody>
      </p:sp>
      <p:sp>
        <p:nvSpPr>
          <p:cNvPr id="18" name="Rectangle 97"/>
          <p:cNvSpPr>
            <a:spLocks noChangeArrowheads="1"/>
          </p:cNvSpPr>
          <p:nvPr/>
        </p:nvSpPr>
        <p:spPr bwMode="auto">
          <a:xfrm>
            <a:off x="487364" y="2483644"/>
            <a:ext cx="1463675" cy="384572"/>
          </a:xfrm>
          <a:prstGeom prst="rect">
            <a:avLst/>
          </a:prstGeom>
          <a:solidFill>
            <a:srgbClr val="FFCC00"/>
          </a:solidFill>
          <a:ln w="9525">
            <a:solidFill>
              <a:srgbClr val="000000"/>
            </a:solidFill>
            <a:miter lim="800000"/>
            <a:headEnd/>
            <a:tailEnd/>
          </a:ln>
        </p:spPr>
        <p:txBody>
          <a:bodyPr/>
          <a:lstStyle/>
          <a:p>
            <a:pPr>
              <a:defRPr/>
            </a:pPr>
            <a:endParaRPr lang="en-US">
              <a:latin typeface="Arial" pitchFamily="34" charset="0"/>
            </a:endParaRPr>
          </a:p>
        </p:txBody>
      </p:sp>
      <p:sp>
        <p:nvSpPr>
          <p:cNvPr id="20" name="Rectangle 98"/>
          <p:cNvSpPr>
            <a:spLocks noChangeArrowheads="1"/>
          </p:cNvSpPr>
          <p:nvPr/>
        </p:nvSpPr>
        <p:spPr bwMode="auto">
          <a:xfrm>
            <a:off x="284164" y="2051447"/>
            <a:ext cx="3830637" cy="1200150"/>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grpSp>
        <p:nvGrpSpPr>
          <p:cNvPr id="2" name="Group 99"/>
          <p:cNvGrpSpPr>
            <a:grpSpLocks/>
          </p:cNvGrpSpPr>
          <p:nvPr/>
        </p:nvGrpSpPr>
        <p:grpSpPr bwMode="auto">
          <a:xfrm>
            <a:off x="1039813" y="2050257"/>
            <a:ext cx="304800" cy="435769"/>
            <a:chOff x="738" y="1611"/>
            <a:chExt cx="142" cy="293"/>
          </a:xfrm>
        </p:grpSpPr>
        <p:sp>
          <p:nvSpPr>
            <p:cNvPr id="108" name="Rectangle 100"/>
            <p:cNvSpPr>
              <a:spLocks noChangeArrowheads="1"/>
            </p:cNvSpPr>
            <p:nvPr/>
          </p:nvSpPr>
          <p:spPr bwMode="auto">
            <a:xfrm>
              <a:off x="738" y="1611"/>
              <a:ext cx="141" cy="292"/>
            </a:xfrm>
            <a:prstGeom prst="rect">
              <a:avLst/>
            </a:prstGeom>
            <a:blipFill dpi="0" rotWithShape="0">
              <a:blip r:embed="rId3"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109" name="Rectangle 101"/>
            <p:cNvSpPr>
              <a:spLocks noChangeArrowheads="1"/>
            </p:cNvSpPr>
            <p:nvPr/>
          </p:nvSpPr>
          <p:spPr bwMode="auto">
            <a:xfrm>
              <a:off x="738" y="1611"/>
              <a:ext cx="142" cy="293"/>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grpSp>
      <p:grpSp>
        <p:nvGrpSpPr>
          <p:cNvPr id="3" name="Group 102"/>
          <p:cNvGrpSpPr>
            <a:grpSpLocks/>
          </p:cNvGrpSpPr>
          <p:nvPr/>
        </p:nvGrpSpPr>
        <p:grpSpPr bwMode="auto">
          <a:xfrm>
            <a:off x="2852738" y="2050257"/>
            <a:ext cx="304800" cy="435769"/>
            <a:chOff x="1582" y="1611"/>
            <a:chExt cx="142" cy="293"/>
          </a:xfrm>
        </p:grpSpPr>
        <p:sp>
          <p:nvSpPr>
            <p:cNvPr id="106" name="Rectangle 103"/>
            <p:cNvSpPr>
              <a:spLocks noChangeArrowheads="1"/>
            </p:cNvSpPr>
            <p:nvPr/>
          </p:nvSpPr>
          <p:spPr bwMode="auto">
            <a:xfrm>
              <a:off x="1582" y="1611"/>
              <a:ext cx="141" cy="292"/>
            </a:xfrm>
            <a:prstGeom prst="rect">
              <a:avLst/>
            </a:prstGeom>
            <a:blipFill dpi="0" rotWithShape="0">
              <a:blip r:embed="rId4"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107" name="Rectangle 104"/>
            <p:cNvSpPr>
              <a:spLocks noChangeArrowheads="1"/>
            </p:cNvSpPr>
            <p:nvPr/>
          </p:nvSpPr>
          <p:spPr bwMode="auto">
            <a:xfrm>
              <a:off x="1582" y="1611"/>
              <a:ext cx="142" cy="293"/>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grpSp>
      <p:grpSp>
        <p:nvGrpSpPr>
          <p:cNvPr id="4" name="Group 105"/>
          <p:cNvGrpSpPr>
            <a:grpSpLocks/>
          </p:cNvGrpSpPr>
          <p:nvPr/>
        </p:nvGrpSpPr>
        <p:grpSpPr bwMode="auto">
          <a:xfrm>
            <a:off x="1898651" y="2050257"/>
            <a:ext cx="301625" cy="265510"/>
            <a:chOff x="1138" y="1611"/>
            <a:chExt cx="140" cy="179"/>
          </a:xfrm>
        </p:grpSpPr>
        <p:sp>
          <p:nvSpPr>
            <p:cNvPr id="104" name="Rectangle 106"/>
            <p:cNvSpPr>
              <a:spLocks noChangeArrowheads="1"/>
            </p:cNvSpPr>
            <p:nvPr/>
          </p:nvSpPr>
          <p:spPr bwMode="auto">
            <a:xfrm>
              <a:off x="1138" y="1611"/>
              <a:ext cx="139" cy="178"/>
            </a:xfrm>
            <a:prstGeom prst="rect">
              <a:avLst/>
            </a:prstGeom>
            <a:blipFill dpi="0" rotWithShape="0">
              <a:blip r:embed="rId5"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105" name="Rectangle 107"/>
            <p:cNvSpPr>
              <a:spLocks noChangeArrowheads="1"/>
            </p:cNvSpPr>
            <p:nvPr/>
          </p:nvSpPr>
          <p:spPr bwMode="auto">
            <a:xfrm>
              <a:off x="1138" y="1611"/>
              <a:ext cx="140" cy="179"/>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grpSp>
      <p:sp>
        <p:nvSpPr>
          <p:cNvPr id="25" name="Rectangle 108"/>
          <p:cNvSpPr>
            <a:spLocks noChangeArrowheads="1"/>
          </p:cNvSpPr>
          <p:nvPr/>
        </p:nvSpPr>
        <p:spPr bwMode="auto">
          <a:xfrm>
            <a:off x="284163" y="2470548"/>
            <a:ext cx="3827462" cy="26194"/>
          </a:xfrm>
          <a:prstGeom prst="rect">
            <a:avLst/>
          </a:prstGeom>
          <a:solidFill>
            <a:srgbClr val="000000"/>
          </a:solidFill>
          <a:ln w="9525">
            <a:noFill/>
            <a:miter lim="800000"/>
            <a:headEnd/>
            <a:tailEnd/>
          </a:ln>
        </p:spPr>
        <p:txBody>
          <a:bodyPr/>
          <a:lstStyle/>
          <a:p>
            <a:pPr>
              <a:defRPr/>
            </a:pPr>
            <a:endParaRPr lang="en-US">
              <a:latin typeface="Arial" pitchFamily="34" charset="0"/>
            </a:endParaRPr>
          </a:p>
        </p:txBody>
      </p:sp>
      <p:sp>
        <p:nvSpPr>
          <p:cNvPr id="26" name="Rectangle 109"/>
          <p:cNvSpPr>
            <a:spLocks noChangeArrowheads="1"/>
          </p:cNvSpPr>
          <p:nvPr/>
        </p:nvSpPr>
        <p:spPr bwMode="auto">
          <a:xfrm>
            <a:off x="739776" y="2483644"/>
            <a:ext cx="957263" cy="194072"/>
          </a:xfrm>
          <a:prstGeom prst="rect">
            <a:avLst/>
          </a:prstGeom>
          <a:solidFill>
            <a:srgbClr val="C0C0C0"/>
          </a:solidFill>
          <a:ln w="9525">
            <a:solidFill>
              <a:srgbClr val="000000"/>
            </a:solidFill>
            <a:miter lim="800000"/>
            <a:headEnd/>
            <a:tailEnd/>
          </a:ln>
        </p:spPr>
        <p:txBody>
          <a:bodyPr/>
          <a:lstStyle/>
          <a:p>
            <a:pPr>
              <a:defRPr/>
            </a:pPr>
            <a:endParaRPr lang="en-US">
              <a:latin typeface="Arial" pitchFamily="34" charset="0"/>
            </a:endParaRPr>
          </a:p>
        </p:txBody>
      </p:sp>
      <p:sp>
        <p:nvSpPr>
          <p:cNvPr id="28" name="Rectangle 111"/>
          <p:cNvSpPr>
            <a:spLocks noChangeArrowheads="1"/>
          </p:cNvSpPr>
          <p:nvPr/>
        </p:nvSpPr>
        <p:spPr bwMode="auto">
          <a:xfrm>
            <a:off x="1179513" y="2527697"/>
            <a:ext cx="198772" cy="184666"/>
          </a:xfrm>
          <a:prstGeom prst="rect">
            <a:avLst/>
          </a:prstGeom>
          <a:noFill/>
          <a:ln w="9525">
            <a:noFill/>
            <a:miter lim="800000"/>
            <a:headEnd/>
            <a:tailEnd/>
          </a:ln>
        </p:spPr>
        <p:txBody>
          <a:bodyPr wrap="none" lIns="0" tIns="0" rIns="0" bIns="0">
            <a:spAutoFit/>
          </a:bodyPr>
          <a:lstStyle/>
          <a:p>
            <a:pPr>
              <a:defRPr/>
            </a:pPr>
            <a:r>
              <a:rPr lang="en-US" sz="1200">
                <a:solidFill>
                  <a:srgbClr val="000000"/>
                </a:solidFill>
                <a:latin typeface="Times New Roman" pitchFamily="18" charset="0"/>
              </a:rPr>
              <a:t>N+</a:t>
            </a:r>
            <a:endParaRPr lang="en-US">
              <a:latin typeface="Tahoma" pitchFamily="34" charset="0"/>
            </a:endParaRPr>
          </a:p>
        </p:txBody>
      </p:sp>
      <p:sp>
        <p:nvSpPr>
          <p:cNvPr id="29" name="Rectangle 112"/>
          <p:cNvSpPr>
            <a:spLocks noChangeArrowheads="1"/>
          </p:cNvSpPr>
          <p:nvPr/>
        </p:nvSpPr>
        <p:spPr bwMode="auto">
          <a:xfrm>
            <a:off x="2500313" y="2483644"/>
            <a:ext cx="1016000" cy="223838"/>
          </a:xfrm>
          <a:prstGeom prst="rect">
            <a:avLst/>
          </a:prstGeom>
          <a:solidFill>
            <a:srgbClr val="C0C0C0"/>
          </a:solidFill>
          <a:ln w="9525">
            <a:solidFill>
              <a:srgbClr val="000000"/>
            </a:solidFill>
            <a:miter lim="800000"/>
            <a:headEnd/>
            <a:tailEnd/>
          </a:ln>
        </p:spPr>
        <p:txBody>
          <a:bodyPr/>
          <a:lstStyle/>
          <a:p>
            <a:pPr>
              <a:defRPr/>
            </a:pPr>
            <a:endParaRPr lang="en-US">
              <a:latin typeface="Arial" pitchFamily="34" charset="0"/>
            </a:endParaRPr>
          </a:p>
        </p:txBody>
      </p:sp>
      <p:sp>
        <p:nvSpPr>
          <p:cNvPr id="30" name="Rectangle 113"/>
          <p:cNvSpPr>
            <a:spLocks noChangeArrowheads="1"/>
          </p:cNvSpPr>
          <p:nvPr/>
        </p:nvSpPr>
        <p:spPr bwMode="auto">
          <a:xfrm>
            <a:off x="2962276" y="2538413"/>
            <a:ext cx="182742" cy="184666"/>
          </a:xfrm>
          <a:prstGeom prst="rect">
            <a:avLst/>
          </a:prstGeom>
          <a:noFill/>
          <a:ln w="9525">
            <a:noFill/>
            <a:miter lim="800000"/>
            <a:headEnd/>
            <a:tailEnd/>
          </a:ln>
        </p:spPr>
        <p:txBody>
          <a:bodyPr wrap="none" lIns="0" tIns="0" rIns="0" bIns="0">
            <a:spAutoFit/>
          </a:bodyPr>
          <a:lstStyle/>
          <a:p>
            <a:pPr>
              <a:defRPr/>
            </a:pPr>
            <a:r>
              <a:rPr lang="en-US" sz="1200">
                <a:solidFill>
                  <a:srgbClr val="000000"/>
                </a:solidFill>
                <a:latin typeface="Times New Roman" pitchFamily="18" charset="0"/>
              </a:rPr>
              <a:t>P+</a:t>
            </a:r>
            <a:endParaRPr lang="en-US">
              <a:latin typeface="Tahoma" pitchFamily="34" charset="0"/>
            </a:endParaRPr>
          </a:p>
        </p:txBody>
      </p:sp>
      <p:sp>
        <p:nvSpPr>
          <p:cNvPr id="36" name="Rectangle 123"/>
          <p:cNvSpPr>
            <a:spLocks noChangeArrowheads="1"/>
          </p:cNvSpPr>
          <p:nvPr/>
        </p:nvSpPr>
        <p:spPr bwMode="auto">
          <a:xfrm>
            <a:off x="3094038" y="2714626"/>
            <a:ext cx="428002" cy="184666"/>
          </a:xfrm>
          <a:prstGeom prst="rect">
            <a:avLst/>
          </a:prstGeom>
          <a:noFill/>
          <a:ln w="9525">
            <a:noFill/>
            <a:miter lim="800000"/>
            <a:headEnd/>
            <a:tailEnd/>
          </a:ln>
        </p:spPr>
        <p:txBody>
          <a:bodyPr wrap="none" lIns="0" tIns="0" rIns="0" bIns="0">
            <a:spAutoFit/>
          </a:bodyPr>
          <a:lstStyle/>
          <a:p>
            <a:pPr>
              <a:defRPr/>
            </a:pPr>
            <a:r>
              <a:rPr lang="en-US" sz="1200" b="1">
                <a:solidFill>
                  <a:srgbClr val="000000"/>
                </a:solidFill>
                <a:latin typeface="Times New Roman" pitchFamily="18" charset="0"/>
              </a:rPr>
              <a:t>N-well</a:t>
            </a:r>
            <a:endParaRPr lang="en-US">
              <a:latin typeface="Tahoma" pitchFamily="34" charset="0"/>
            </a:endParaRPr>
          </a:p>
        </p:txBody>
      </p:sp>
      <p:sp>
        <p:nvSpPr>
          <p:cNvPr id="37" name="Rectangle 124"/>
          <p:cNvSpPr>
            <a:spLocks noChangeArrowheads="1"/>
          </p:cNvSpPr>
          <p:nvPr/>
        </p:nvSpPr>
        <p:spPr bwMode="auto">
          <a:xfrm>
            <a:off x="1098550" y="2661047"/>
            <a:ext cx="1314450" cy="408384"/>
          </a:xfrm>
          <a:prstGeom prst="rect">
            <a:avLst/>
          </a:prstGeom>
          <a:noFill/>
          <a:ln w="9525">
            <a:noFill/>
            <a:miter lim="800000"/>
            <a:headEnd/>
            <a:tailEnd/>
          </a:ln>
        </p:spPr>
        <p:txBody>
          <a:bodyPr/>
          <a:lstStyle/>
          <a:p>
            <a:pPr>
              <a:defRPr/>
            </a:pPr>
            <a:endParaRPr lang="en-US">
              <a:latin typeface="Arial" pitchFamily="34" charset="0"/>
            </a:endParaRPr>
          </a:p>
        </p:txBody>
      </p:sp>
      <p:sp>
        <p:nvSpPr>
          <p:cNvPr id="38" name="Rectangle 125"/>
          <p:cNvSpPr>
            <a:spLocks noChangeArrowheads="1"/>
          </p:cNvSpPr>
          <p:nvPr/>
        </p:nvSpPr>
        <p:spPr bwMode="auto">
          <a:xfrm>
            <a:off x="1196975" y="2740819"/>
            <a:ext cx="411972" cy="184666"/>
          </a:xfrm>
          <a:prstGeom prst="rect">
            <a:avLst/>
          </a:prstGeom>
          <a:noFill/>
          <a:ln w="9525">
            <a:noFill/>
            <a:miter lim="800000"/>
            <a:headEnd/>
            <a:tailEnd/>
          </a:ln>
        </p:spPr>
        <p:txBody>
          <a:bodyPr wrap="none" lIns="0" tIns="0" rIns="0" bIns="0">
            <a:spAutoFit/>
          </a:bodyPr>
          <a:lstStyle/>
          <a:p>
            <a:pPr>
              <a:defRPr/>
            </a:pPr>
            <a:r>
              <a:rPr lang="en-US" sz="1200" b="1" dirty="0">
                <a:solidFill>
                  <a:srgbClr val="000000"/>
                </a:solidFill>
                <a:latin typeface="Times New Roman" pitchFamily="18" charset="0"/>
              </a:rPr>
              <a:t>P-well</a:t>
            </a:r>
            <a:endParaRPr lang="en-US" dirty="0">
              <a:latin typeface="Tahoma" pitchFamily="34" charset="0"/>
            </a:endParaRPr>
          </a:p>
        </p:txBody>
      </p:sp>
      <p:sp>
        <p:nvSpPr>
          <p:cNvPr id="39" name="Rectangle 126"/>
          <p:cNvSpPr>
            <a:spLocks noChangeArrowheads="1"/>
          </p:cNvSpPr>
          <p:nvPr/>
        </p:nvSpPr>
        <p:spPr bwMode="auto">
          <a:xfrm>
            <a:off x="1947863" y="2483644"/>
            <a:ext cx="285750" cy="576263"/>
          </a:xfrm>
          <a:prstGeom prst="rect">
            <a:avLst/>
          </a:prstGeom>
          <a:solidFill>
            <a:srgbClr val="00CC99"/>
          </a:solidFill>
          <a:ln w="9525">
            <a:solidFill>
              <a:srgbClr val="000000"/>
            </a:solidFill>
            <a:miter lim="800000"/>
            <a:headEnd/>
            <a:tailEnd/>
          </a:ln>
        </p:spPr>
        <p:txBody>
          <a:bodyPr/>
          <a:lstStyle/>
          <a:p>
            <a:pPr>
              <a:defRPr/>
            </a:pPr>
            <a:endParaRPr lang="en-US">
              <a:latin typeface="Arial" pitchFamily="34" charset="0"/>
            </a:endParaRPr>
          </a:p>
        </p:txBody>
      </p:sp>
      <p:sp>
        <p:nvSpPr>
          <p:cNvPr id="40" name="Rectangle 127"/>
          <p:cNvSpPr>
            <a:spLocks noChangeArrowheads="1"/>
          </p:cNvSpPr>
          <p:nvPr/>
        </p:nvSpPr>
        <p:spPr bwMode="auto">
          <a:xfrm rot="5400000">
            <a:off x="1985563" y="2653249"/>
            <a:ext cx="246862" cy="184666"/>
          </a:xfrm>
          <a:prstGeom prst="rect">
            <a:avLst/>
          </a:prstGeom>
          <a:noFill/>
          <a:ln w="9525">
            <a:noFill/>
            <a:miter lim="800000"/>
            <a:headEnd/>
            <a:tailEnd/>
          </a:ln>
        </p:spPr>
        <p:txBody>
          <a:bodyPr wrap="none" lIns="0" tIns="0" rIns="0" bIns="0">
            <a:spAutoFit/>
          </a:bodyPr>
          <a:lstStyle/>
          <a:p>
            <a:pPr>
              <a:defRPr/>
            </a:pPr>
            <a:r>
              <a:rPr lang="en-US" sz="1200" b="1" dirty="0">
                <a:solidFill>
                  <a:srgbClr val="000000"/>
                </a:solidFill>
                <a:latin typeface="Times New Roman" pitchFamily="18" charset="0"/>
              </a:rPr>
              <a:t>STI</a:t>
            </a:r>
            <a:endParaRPr lang="en-US" dirty="0">
              <a:latin typeface="Tahoma" pitchFamily="34" charset="0"/>
            </a:endParaRPr>
          </a:p>
        </p:txBody>
      </p:sp>
      <p:sp>
        <p:nvSpPr>
          <p:cNvPr id="41" name="Rectangle 128"/>
          <p:cNvSpPr>
            <a:spLocks noChangeArrowheads="1"/>
          </p:cNvSpPr>
          <p:nvPr/>
        </p:nvSpPr>
        <p:spPr bwMode="auto">
          <a:xfrm>
            <a:off x="3076576" y="2989660"/>
            <a:ext cx="375103" cy="184666"/>
          </a:xfrm>
          <a:prstGeom prst="rect">
            <a:avLst/>
          </a:prstGeom>
          <a:noFill/>
          <a:ln w="9525">
            <a:noFill/>
            <a:miter lim="800000"/>
            <a:headEnd/>
            <a:tailEnd/>
          </a:ln>
        </p:spPr>
        <p:txBody>
          <a:bodyPr wrap="none" lIns="0" tIns="0" rIns="0" bIns="0">
            <a:spAutoFit/>
          </a:bodyPr>
          <a:lstStyle/>
          <a:p>
            <a:pPr>
              <a:defRPr/>
            </a:pPr>
            <a:r>
              <a:rPr lang="en-US" sz="1200" b="1">
                <a:solidFill>
                  <a:srgbClr val="000000"/>
                </a:solidFill>
                <a:latin typeface="Times New Roman" pitchFamily="18" charset="0"/>
              </a:rPr>
              <a:t>P-sub</a:t>
            </a:r>
            <a:endParaRPr lang="en-US">
              <a:latin typeface="Tahoma" pitchFamily="34" charset="0"/>
            </a:endParaRPr>
          </a:p>
        </p:txBody>
      </p:sp>
      <p:sp>
        <p:nvSpPr>
          <p:cNvPr id="42" name="Rectangle 129"/>
          <p:cNvSpPr>
            <a:spLocks noChangeArrowheads="1"/>
          </p:cNvSpPr>
          <p:nvPr/>
        </p:nvSpPr>
        <p:spPr bwMode="auto">
          <a:xfrm>
            <a:off x="620713" y="1263254"/>
            <a:ext cx="1366837" cy="369332"/>
          </a:xfrm>
          <a:prstGeom prst="rect">
            <a:avLst/>
          </a:prstGeom>
          <a:noFill/>
          <a:ln w="9525">
            <a:noFill/>
            <a:miter lim="800000"/>
            <a:headEnd/>
            <a:tailEnd/>
          </a:ln>
        </p:spPr>
        <p:txBody>
          <a:bodyPr lIns="0" tIns="0" rIns="0" bIns="0">
            <a:spAutoFit/>
          </a:bodyPr>
          <a:lstStyle/>
          <a:p>
            <a:pPr algn="ctr">
              <a:defRPr/>
            </a:pPr>
            <a:r>
              <a:rPr lang="en-US" sz="1200" b="1" dirty="0">
                <a:solidFill>
                  <a:srgbClr val="000000"/>
                </a:solidFill>
                <a:latin typeface="Times New Roman" pitchFamily="18" charset="0"/>
              </a:rPr>
              <a:t>Extraction Field  (Positive Mode) </a:t>
            </a:r>
            <a:endParaRPr lang="en-US" dirty="0">
              <a:latin typeface="Tahoma" pitchFamily="34" charset="0"/>
            </a:endParaRPr>
          </a:p>
        </p:txBody>
      </p:sp>
      <p:grpSp>
        <p:nvGrpSpPr>
          <p:cNvPr id="5" name="Group 133"/>
          <p:cNvGrpSpPr>
            <a:grpSpLocks/>
          </p:cNvGrpSpPr>
          <p:nvPr/>
        </p:nvGrpSpPr>
        <p:grpSpPr bwMode="auto">
          <a:xfrm>
            <a:off x="2205039" y="1209675"/>
            <a:ext cx="217487" cy="733425"/>
            <a:chOff x="1436" y="1042"/>
            <a:chExt cx="101" cy="494"/>
          </a:xfrm>
        </p:grpSpPr>
        <p:sp>
          <p:nvSpPr>
            <p:cNvPr id="96" name="Rectangle 134"/>
            <p:cNvSpPr>
              <a:spLocks noChangeArrowheads="1"/>
            </p:cNvSpPr>
            <p:nvPr/>
          </p:nvSpPr>
          <p:spPr bwMode="auto">
            <a:xfrm>
              <a:off x="1476" y="1042"/>
              <a:ext cx="21" cy="395"/>
            </a:xfrm>
            <a:prstGeom prst="rect">
              <a:avLst/>
            </a:prstGeom>
            <a:solidFill>
              <a:srgbClr val="FF0000"/>
            </a:solidFill>
            <a:ln w="9525">
              <a:noFill/>
              <a:miter lim="800000"/>
              <a:headEnd/>
              <a:tailEnd/>
            </a:ln>
          </p:spPr>
          <p:txBody>
            <a:bodyPr/>
            <a:lstStyle/>
            <a:p>
              <a:pPr>
                <a:defRPr/>
              </a:pPr>
              <a:endParaRPr lang="en-US">
                <a:latin typeface="Arial" pitchFamily="34" charset="0"/>
              </a:endParaRPr>
            </a:p>
          </p:txBody>
        </p:sp>
        <p:sp>
          <p:nvSpPr>
            <p:cNvPr id="97" name="Freeform 135"/>
            <p:cNvSpPr>
              <a:spLocks/>
            </p:cNvSpPr>
            <p:nvPr/>
          </p:nvSpPr>
          <p:spPr bwMode="auto">
            <a:xfrm>
              <a:off x="1436" y="1435"/>
              <a:ext cx="101" cy="101"/>
            </a:xfrm>
            <a:custGeom>
              <a:avLst/>
              <a:gdLst/>
              <a:ahLst/>
              <a:cxnLst>
                <a:cxn ang="0">
                  <a:pos x="0" y="0"/>
                </a:cxn>
                <a:cxn ang="0">
                  <a:pos x="102" y="203"/>
                </a:cxn>
                <a:cxn ang="0">
                  <a:pos x="202" y="0"/>
                </a:cxn>
                <a:cxn ang="0">
                  <a:pos x="0" y="0"/>
                </a:cxn>
              </a:cxnLst>
              <a:rect l="0" t="0" r="r" b="b"/>
              <a:pathLst>
                <a:path w="202" h="203">
                  <a:moveTo>
                    <a:pt x="0" y="0"/>
                  </a:moveTo>
                  <a:lnTo>
                    <a:pt x="102" y="203"/>
                  </a:lnTo>
                  <a:lnTo>
                    <a:pt x="202" y="0"/>
                  </a:lnTo>
                  <a:lnTo>
                    <a:pt x="0" y="0"/>
                  </a:lnTo>
                  <a:close/>
                </a:path>
              </a:pathLst>
            </a:custGeom>
            <a:solidFill>
              <a:srgbClr val="FF0000"/>
            </a:solidFill>
            <a:ln w="9525">
              <a:noFill/>
              <a:round/>
              <a:headEnd/>
              <a:tailEnd/>
            </a:ln>
          </p:spPr>
          <p:txBody>
            <a:bodyPr/>
            <a:lstStyle/>
            <a:p>
              <a:pPr>
                <a:defRPr/>
              </a:pPr>
              <a:endParaRPr lang="en-US">
                <a:latin typeface="Arial" pitchFamily="34" charset="0"/>
              </a:endParaRPr>
            </a:p>
          </p:txBody>
        </p:sp>
      </p:grpSp>
      <p:sp>
        <p:nvSpPr>
          <p:cNvPr id="45" name="Rectangle 136"/>
          <p:cNvSpPr>
            <a:spLocks noChangeArrowheads="1"/>
          </p:cNvSpPr>
          <p:nvPr/>
        </p:nvSpPr>
        <p:spPr bwMode="auto">
          <a:xfrm>
            <a:off x="2205038" y="1101328"/>
            <a:ext cx="197170" cy="184666"/>
          </a:xfrm>
          <a:prstGeom prst="rect">
            <a:avLst/>
          </a:prstGeom>
          <a:noFill/>
          <a:ln w="9525">
            <a:noFill/>
            <a:miter lim="800000"/>
            <a:headEnd/>
            <a:tailEnd/>
          </a:ln>
        </p:spPr>
        <p:txBody>
          <a:bodyPr wrap="none" lIns="0" tIns="0" rIns="0" bIns="0">
            <a:spAutoFit/>
          </a:bodyPr>
          <a:lstStyle/>
          <a:p>
            <a:pPr>
              <a:defRPr/>
            </a:pPr>
            <a:r>
              <a:rPr lang="en-US" sz="1200" b="1" dirty="0">
                <a:solidFill>
                  <a:srgbClr val="000000"/>
                </a:solidFill>
                <a:latin typeface="Times New Roman" pitchFamily="18" charset="0"/>
              </a:rPr>
              <a:t>PE</a:t>
            </a:r>
            <a:endParaRPr lang="en-US" dirty="0">
              <a:latin typeface="Tahoma" pitchFamily="34" charset="0"/>
            </a:endParaRPr>
          </a:p>
        </p:txBody>
      </p:sp>
      <p:grpSp>
        <p:nvGrpSpPr>
          <p:cNvPr id="6" name="Group 138"/>
          <p:cNvGrpSpPr>
            <a:grpSpLocks/>
          </p:cNvGrpSpPr>
          <p:nvPr/>
        </p:nvGrpSpPr>
        <p:grpSpPr bwMode="auto">
          <a:xfrm>
            <a:off x="1898651" y="2049066"/>
            <a:ext cx="301625" cy="266700"/>
            <a:chOff x="1138" y="1611"/>
            <a:chExt cx="140" cy="179"/>
          </a:xfrm>
        </p:grpSpPr>
        <p:sp>
          <p:nvSpPr>
            <p:cNvPr id="94" name="Rectangle 139"/>
            <p:cNvSpPr>
              <a:spLocks noChangeArrowheads="1"/>
            </p:cNvSpPr>
            <p:nvPr/>
          </p:nvSpPr>
          <p:spPr bwMode="auto">
            <a:xfrm>
              <a:off x="1138" y="1611"/>
              <a:ext cx="139" cy="178"/>
            </a:xfrm>
            <a:prstGeom prst="rect">
              <a:avLst/>
            </a:prstGeom>
            <a:blipFill dpi="0" rotWithShape="0">
              <a:blip r:embed="rId5"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95" name="Rectangle 140"/>
            <p:cNvSpPr>
              <a:spLocks noChangeArrowheads="1"/>
            </p:cNvSpPr>
            <p:nvPr/>
          </p:nvSpPr>
          <p:spPr bwMode="auto">
            <a:xfrm>
              <a:off x="1138" y="1611"/>
              <a:ext cx="140" cy="179"/>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grpSp>
      <p:grpSp>
        <p:nvGrpSpPr>
          <p:cNvPr id="7" name="Group 167"/>
          <p:cNvGrpSpPr>
            <a:grpSpLocks/>
          </p:cNvGrpSpPr>
          <p:nvPr/>
        </p:nvGrpSpPr>
        <p:grpSpPr bwMode="auto">
          <a:xfrm>
            <a:off x="2887664" y="2087167"/>
            <a:ext cx="98425" cy="67865"/>
            <a:chOff x="584" y="862"/>
            <a:chExt cx="64" cy="63"/>
          </a:xfrm>
        </p:grpSpPr>
        <p:grpSp>
          <p:nvGrpSpPr>
            <p:cNvPr id="8" name="Group 168"/>
            <p:cNvGrpSpPr>
              <a:grpSpLocks/>
            </p:cNvGrpSpPr>
            <p:nvPr/>
          </p:nvGrpSpPr>
          <p:grpSpPr bwMode="auto">
            <a:xfrm>
              <a:off x="585" y="867"/>
              <a:ext cx="59" cy="58"/>
              <a:chOff x="585" y="751"/>
              <a:chExt cx="174" cy="174"/>
            </a:xfrm>
          </p:grpSpPr>
          <p:sp>
            <p:nvSpPr>
              <p:cNvPr id="92" name="Line 16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93" name="Line 170"/>
              <p:cNvSpPr>
                <a:spLocks noChangeShapeType="1"/>
              </p:cNvSpPr>
              <p:nvPr/>
            </p:nvSpPr>
            <p:spPr bwMode="auto">
              <a:xfrm rot="5400000">
                <a:off x="592" y="840"/>
                <a:ext cx="169"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91" name="Oval 17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9" name="Group 172"/>
          <p:cNvGrpSpPr>
            <a:grpSpLocks/>
          </p:cNvGrpSpPr>
          <p:nvPr/>
        </p:nvGrpSpPr>
        <p:grpSpPr bwMode="auto">
          <a:xfrm>
            <a:off x="2926098" y="2297433"/>
            <a:ext cx="98425" cy="69056"/>
            <a:chOff x="1610" y="1780"/>
            <a:chExt cx="46" cy="46"/>
          </a:xfrm>
        </p:grpSpPr>
        <p:sp>
          <p:nvSpPr>
            <p:cNvPr id="88" name="Line 173"/>
            <p:cNvSpPr>
              <a:spLocks noChangeShapeType="1"/>
            </p:cNvSpPr>
            <p:nvPr/>
          </p:nvSpPr>
          <p:spPr bwMode="auto">
            <a:xfrm>
              <a:off x="1611" y="1804"/>
              <a:ext cx="42"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89" name="Oval 174"/>
            <p:cNvSpPr>
              <a:spLocks noChangeArrowheads="1"/>
            </p:cNvSpPr>
            <p:nvPr/>
          </p:nvSpPr>
          <p:spPr bwMode="auto">
            <a:xfrm>
              <a:off x="1610" y="1780"/>
              <a:ext cx="46" cy="4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sp>
        <p:nvSpPr>
          <p:cNvPr id="49" name="Line 175"/>
          <p:cNvSpPr>
            <a:spLocks noChangeShapeType="1"/>
          </p:cNvSpPr>
          <p:nvPr/>
        </p:nvSpPr>
        <p:spPr bwMode="auto">
          <a:xfrm flipH="1" flipV="1">
            <a:off x="2946400" y="2196704"/>
            <a:ext cx="14288" cy="107156"/>
          </a:xfrm>
          <a:prstGeom prst="line">
            <a:avLst/>
          </a:prstGeom>
          <a:noFill/>
          <a:ln w="9525">
            <a:solidFill>
              <a:schemeClr val="tx1"/>
            </a:solidFill>
            <a:round/>
            <a:headEnd/>
            <a:tailEnd type="triangle" w="sm" len="sm"/>
          </a:ln>
          <a:effectLst/>
        </p:spPr>
        <p:txBody>
          <a:bodyPr/>
          <a:lstStyle/>
          <a:p>
            <a:pPr>
              <a:defRPr/>
            </a:pPr>
            <a:endParaRPr lang="en-US">
              <a:latin typeface="Arial" pitchFamily="34" charset="0"/>
            </a:endParaRPr>
          </a:p>
        </p:txBody>
      </p:sp>
      <p:grpSp>
        <p:nvGrpSpPr>
          <p:cNvPr id="10" name="Group 157"/>
          <p:cNvGrpSpPr>
            <a:grpSpLocks/>
          </p:cNvGrpSpPr>
          <p:nvPr/>
        </p:nvGrpSpPr>
        <p:grpSpPr bwMode="auto">
          <a:xfrm>
            <a:off x="1933576" y="2078831"/>
            <a:ext cx="98425" cy="67866"/>
            <a:chOff x="584" y="862"/>
            <a:chExt cx="64" cy="63"/>
          </a:xfrm>
        </p:grpSpPr>
        <p:grpSp>
          <p:nvGrpSpPr>
            <p:cNvPr id="11" name="Group 158"/>
            <p:cNvGrpSpPr>
              <a:grpSpLocks/>
            </p:cNvGrpSpPr>
            <p:nvPr/>
          </p:nvGrpSpPr>
          <p:grpSpPr bwMode="auto">
            <a:xfrm>
              <a:off x="585" y="867"/>
              <a:ext cx="59" cy="58"/>
              <a:chOff x="585" y="751"/>
              <a:chExt cx="174" cy="174"/>
            </a:xfrm>
          </p:grpSpPr>
          <p:sp>
            <p:nvSpPr>
              <p:cNvPr id="86" name="Line 15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87" name="Line 160"/>
              <p:cNvSpPr>
                <a:spLocks noChangeShapeType="1"/>
              </p:cNvSpPr>
              <p:nvPr/>
            </p:nvSpPr>
            <p:spPr bwMode="auto">
              <a:xfrm rot="5400000">
                <a:off x="592" y="840"/>
                <a:ext cx="169"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85" name="Oval 16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12" name="Group 162"/>
          <p:cNvGrpSpPr>
            <a:grpSpLocks/>
          </p:cNvGrpSpPr>
          <p:nvPr/>
        </p:nvGrpSpPr>
        <p:grpSpPr bwMode="auto">
          <a:xfrm>
            <a:off x="2062164" y="2078831"/>
            <a:ext cx="98425" cy="67866"/>
            <a:chOff x="584" y="862"/>
            <a:chExt cx="64" cy="63"/>
          </a:xfrm>
        </p:grpSpPr>
        <p:grpSp>
          <p:nvGrpSpPr>
            <p:cNvPr id="13" name="Group 163"/>
            <p:cNvGrpSpPr>
              <a:grpSpLocks/>
            </p:cNvGrpSpPr>
            <p:nvPr/>
          </p:nvGrpSpPr>
          <p:grpSpPr bwMode="auto">
            <a:xfrm>
              <a:off x="585" y="867"/>
              <a:ext cx="59" cy="58"/>
              <a:chOff x="585" y="751"/>
              <a:chExt cx="174" cy="174"/>
            </a:xfrm>
          </p:grpSpPr>
          <p:sp>
            <p:nvSpPr>
              <p:cNvPr id="82" name="Line 164"/>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83" name="Line 165"/>
              <p:cNvSpPr>
                <a:spLocks noChangeShapeType="1"/>
              </p:cNvSpPr>
              <p:nvPr/>
            </p:nvSpPr>
            <p:spPr bwMode="auto">
              <a:xfrm rot="5400000">
                <a:off x="592" y="840"/>
                <a:ext cx="169"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81" name="Oval 166"/>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sp>
        <p:nvSpPr>
          <p:cNvPr id="55" name="Line 186"/>
          <p:cNvSpPr>
            <a:spLocks noChangeShapeType="1"/>
          </p:cNvSpPr>
          <p:nvPr/>
        </p:nvSpPr>
        <p:spPr bwMode="auto">
          <a:xfrm flipV="1">
            <a:off x="2058988" y="1751410"/>
            <a:ext cx="0" cy="294084"/>
          </a:xfrm>
          <a:prstGeom prst="line">
            <a:avLst/>
          </a:prstGeom>
          <a:noFill/>
          <a:ln w="12700">
            <a:solidFill>
              <a:srgbClr val="0000DE"/>
            </a:solidFill>
            <a:round/>
            <a:headEnd/>
            <a:tailEnd type="triangle" w="med" len="med"/>
          </a:ln>
          <a:effectLst/>
        </p:spPr>
        <p:txBody>
          <a:bodyPr/>
          <a:lstStyle/>
          <a:p>
            <a:pPr>
              <a:defRPr/>
            </a:pPr>
            <a:endParaRPr lang="en-US">
              <a:solidFill>
                <a:srgbClr val="0000FF"/>
              </a:solidFill>
              <a:latin typeface="Arial" pitchFamily="34" charset="0"/>
            </a:endParaRPr>
          </a:p>
        </p:txBody>
      </p:sp>
      <p:grpSp>
        <p:nvGrpSpPr>
          <p:cNvPr id="16" name="Group 212"/>
          <p:cNvGrpSpPr>
            <a:grpSpLocks/>
          </p:cNvGrpSpPr>
          <p:nvPr/>
        </p:nvGrpSpPr>
        <p:grpSpPr bwMode="auto">
          <a:xfrm>
            <a:off x="1060451" y="2070498"/>
            <a:ext cx="98425" cy="69056"/>
            <a:chOff x="584" y="862"/>
            <a:chExt cx="64" cy="63"/>
          </a:xfrm>
        </p:grpSpPr>
        <p:grpSp>
          <p:nvGrpSpPr>
            <p:cNvPr id="19" name="Group 213"/>
            <p:cNvGrpSpPr>
              <a:grpSpLocks/>
            </p:cNvGrpSpPr>
            <p:nvPr/>
          </p:nvGrpSpPr>
          <p:grpSpPr bwMode="auto">
            <a:xfrm>
              <a:off x="585" y="867"/>
              <a:ext cx="59" cy="58"/>
              <a:chOff x="585" y="751"/>
              <a:chExt cx="174" cy="174"/>
            </a:xfrm>
          </p:grpSpPr>
          <p:sp>
            <p:nvSpPr>
              <p:cNvPr id="78" name="Line 214"/>
              <p:cNvSpPr>
                <a:spLocks noChangeShapeType="1"/>
              </p:cNvSpPr>
              <p:nvPr/>
            </p:nvSpPr>
            <p:spPr bwMode="auto">
              <a:xfrm>
                <a:off x="585" y="834"/>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79" name="Line 215"/>
              <p:cNvSpPr>
                <a:spLocks noChangeShapeType="1"/>
              </p:cNvSpPr>
              <p:nvPr/>
            </p:nvSpPr>
            <p:spPr bwMode="auto">
              <a:xfrm rot="5400000">
                <a:off x="590" y="839"/>
                <a:ext cx="173"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77" name="Oval 216"/>
            <p:cNvSpPr>
              <a:spLocks noChangeArrowheads="1"/>
            </p:cNvSpPr>
            <p:nvPr/>
          </p:nvSpPr>
          <p:spPr bwMode="auto">
            <a:xfrm>
              <a:off x="584" y="861"/>
              <a:ext cx="64" cy="64"/>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1" name="Group 217"/>
          <p:cNvGrpSpPr>
            <a:grpSpLocks/>
          </p:cNvGrpSpPr>
          <p:nvPr/>
        </p:nvGrpSpPr>
        <p:grpSpPr bwMode="auto">
          <a:xfrm>
            <a:off x="1189039" y="2070498"/>
            <a:ext cx="98425" cy="69056"/>
            <a:chOff x="584" y="862"/>
            <a:chExt cx="64" cy="63"/>
          </a:xfrm>
        </p:grpSpPr>
        <p:grpSp>
          <p:nvGrpSpPr>
            <p:cNvPr id="22" name="Group 218"/>
            <p:cNvGrpSpPr>
              <a:grpSpLocks/>
            </p:cNvGrpSpPr>
            <p:nvPr/>
          </p:nvGrpSpPr>
          <p:grpSpPr bwMode="auto">
            <a:xfrm>
              <a:off x="585" y="867"/>
              <a:ext cx="59" cy="58"/>
              <a:chOff x="585" y="751"/>
              <a:chExt cx="174" cy="174"/>
            </a:xfrm>
          </p:grpSpPr>
          <p:sp>
            <p:nvSpPr>
              <p:cNvPr id="74" name="Line 219"/>
              <p:cNvSpPr>
                <a:spLocks noChangeShapeType="1"/>
              </p:cNvSpPr>
              <p:nvPr/>
            </p:nvSpPr>
            <p:spPr bwMode="auto">
              <a:xfrm>
                <a:off x="585" y="834"/>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75" name="Line 220"/>
              <p:cNvSpPr>
                <a:spLocks noChangeShapeType="1"/>
              </p:cNvSpPr>
              <p:nvPr/>
            </p:nvSpPr>
            <p:spPr bwMode="auto">
              <a:xfrm rot="5400000">
                <a:off x="590" y="839"/>
                <a:ext cx="173"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73" name="Oval 221"/>
            <p:cNvSpPr>
              <a:spLocks noChangeArrowheads="1"/>
            </p:cNvSpPr>
            <p:nvPr/>
          </p:nvSpPr>
          <p:spPr bwMode="auto">
            <a:xfrm>
              <a:off x="584" y="861"/>
              <a:ext cx="64" cy="64"/>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sp>
        <p:nvSpPr>
          <p:cNvPr id="69" name="Line 222"/>
          <p:cNvSpPr>
            <a:spLocks noChangeShapeType="1"/>
          </p:cNvSpPr>
          <p:nvPr/>
        </p:nvSpPr>
        <p:spPr bwMode="auto">
          <a:xfrm flipV="1">
            <a:off x="1185864" y="1762125"/>
            <a:ext cx="73025" cy="276225"/>
          </a:xfrm>
          <a:prstGeom prst="line">
            <a:avLst/>
          </a:prstGeom>
          <a:noFill/>
          <a:ln w="12700">
            <a:solidFill>
              <a:srgbClr val="0000DE"/>
            </a:solidFill>
            <a:round/>
            <a:headEnd/>
            <a:tailEnd type="triangle" w="med" len="med"/>
          </a:ln>
          <a:effectLst/>
        </p:spPr>
        <p:txBody>
          <a:bodyPr/>
          <a:lstStyle/>
          <a:p>
            <a:pPr>
              <a:defRPr/>
            </a:pPr>
            <a:endParaRPr lang="en-US">
              <a:solidFill>
                <a:srgbClr val="0000FF"/>
              </a:solidFill>
              <a:latin typeface="Arial" pitchFamily="34" charset="0"/>
            </a:endParaRPr>
          </a:p>
        </p:txBody>
      </p:sp>
      <p:grpSp>
        <p:nvGrpSpPr>
          <p:cNvPr id="23" name="Group 307"/>
          <p:cNvGrpSpPr>
            <a:grpSpLocks/>
          </p:cNvGrpSpPr>
          <p:nvPr/>
        </p:nvGrpSpPr>
        <p:grpSpPr bwMode="auto">
          <a:xfrm>
            <a:off x="1985964" y="2171700"/>
            <a:ext cx="98425" cy="67866"/>
            <a:chOff x="584" y="862"/>
            <a:chExt cx="64" cy="63"/>
          </a:xfrm>
        </p:grpSpPr>
        <p:grpSp>
          <p:nvGrpSpPr>
            <p:cNvPr id="24" name="Group 308"/>
            <p:cNvGrpSpPr>
              <a:grpSpLocks/>
            </p:cNvGrpSpPr>
            <p:nvPr/>
          </p:nvGrpSpPr>
          <p:grpSpPr bwMode="auto">
            <a:xfrm>
              <a:off x="585" y="867"/>
              <a:ext cx="59" cy="58"/>
              <a:chOff x="585" y="751"/>
              <a:chExt cx="174" cy="174"/>
            </a:xfrm>
          </p:grpSpPr>
          <p:sp>
            <p:nvSpPr>
              <p:cNvPr id="65" name="Line 30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66" name="Line 310"/>
              <p:cNvSpPr>
                <a:spLocks noChangeShapeType="1"/>
              </p:cNvSpPr>
              <p:nvPr/>
            </p:nvSpPr>
            <p:spPr bwMode="auto">
              <a:xfrm rot="5400000">
                <a:off x="592" y="840"/>
                <a:ext cx="169"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64" name="Oval 31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cxnSp>
        <p:nvCxnSpPr>
          <p:cNvPr id="11300" name="Straight Connector 110"/>
          <p:cNvCxnSpPr>
            <a:cxnSpLocks noChangeShapeType="1"/>
          </p:cNvCxnSpPr>
          <p:nvPr/>
        </p:nvCxnSpPr>
        <p:spPr bwMode="auto">
          <a:xfrm>
            <a:off x="620713" y="1209675"/>
            <a:ext cx="1371600" cy="0"/>
          </a:xfrm>
          <a:prstGeom prst="line">
            <a:avLst/>
          </a:prstGeom>
          <a:noFill/>
          <a:ln w="22225" algn="ctr">
            <a:solidFill>
              <a:srgbClr val="000050"/>
            </a:solidFill>
            <a:round/>
            <a:headEnd/>
            <a:tailEnd/>
          </a:ln>
        </p:spPr>
      </p:cxnSp>
      <p:grpSp>
        <p:nvGrpSpPr>
          <p:cNvPr id="27" name="Group 118"/>
          <p:cNvGrpSpPr>
            <a:grpSpLocks/>
          </p:cNvGrpSpPr>
          <p:nvPr/>
        </p:nvGrpSpPr>
        <p:grpSpPr bwMode="auto">
          <a:xfrm>
            <a:off x="549275" y="1047750"/>
            <a:ext cx="215900" cy="161925"/>
            <a:chOff x="6012160" y="1657828"/>
            <a:chExt cx="216024" cy="216024"/>
          </a:xfrm>
        </p:grpSpPr>
        <p:cxnSp>
          <p:nvCxnSpPr>
            <p:cNvPr id="11497" name="Straight Connector 113"/>
            <p:cNvCxnSpPr>
              <a:cxnSpLocks noChangeShapeType="1"/>
            </p:cNvCxnSpPr>
            <p:nvPr/>
          </p:nvCxnSpPr>
          <p:spPr bwMode="auto">
            <a:xfrm>
              <a:off x="6012160" y="1772816"/>
              <a:ext cx="216024" cy="0"/>
            </a:xfrm>
            <a:prstGeom prst="line">
              <a:avLst/>
            </a:prstGeom>
            <a:noFill/>
            <a:ln w="22225" algn="ctr">
              <a:solidFill>
                <a:srgbClr val="FF0000"/>
              </a:solidFill>
              <a:round/>
              <a:headEnd/>
              <a:tailEnd/>
            </a:ln>
          </p:spPr>
        </p:cxnSp>
        <p:cxnSp>
          <p:nvCxnSpPr>
            <p:cNvPr id="11498" name="Straight Connector 115"/>
            <p:cNvCxnSpPr>
              <a:cxnSpLocks noChangeShapeType="1"/>
            </p:cNvCxnSpPr>
            <p:nvPr/>
          </p:nvCxnSpPr>
          <p:spPr bwMode="auto">
            <a:xfrm>
              <a:off x="6113196" y="1657828"/>
              <a:ext cx="0" cy="216024"/>
            </a:xfrm>
            <a:prstGeom prst="line">
              <a:avLst/>
            </a:prstGeom>
            <a:noFill/>
            <a:ln w="22225" algn="ctr">
              <a:solidFill>
                <a:srgbClr val="FF0000"/>
              </a:solidFill>
              <a:round/>
              <a:headEnd/>
              <a:tailEnd/>
            </a:ln>
          </p:spPr>
        </p:cxnSp>
      </p:grpSp>
      <p:cxnSp>
        <p:nvCxnSpPr>
          <p:cNvPr id="11302" name="Straight Connector 117"/>
          <p:cNvCxnSpPr>
            <a:cxnSpLocks noChangeShapeType="1"/>
          </p:cNvCxnSpPr>
          <p:nvPr/>
        </p:nvCxnSpPr>
        <p:spPr bwMode="auto">
          <a:xfrm>
            <a:off x="2633663" y="1209675"/>
            <a:ext cx="1371600" cy="0"/>
          </a:xfrm>
          <a:prstGeom prst="line">
            <a:avLst/>
          </a:prstGeom>
          <a:noFill/>
          <a:ln w="22225" algn="ctr">
            <a:solidFill>
              <a:srgbClr val="000050"/>
            </a:solidFill>
            <a:round/>
            <a:headEnd/>
            <a:tailEnd/>
          </a:ln>
        </p:spPr>
      </p:cxnSp>
      <p:grpSp>
        <p:nvGrpSpPr>
          <p:cNvPr id="31" name="Group 119"/>
          <p:cNvGrpSpPr>
            <a:grpSpLocks/>
          </p:cNvGrpSpPr>
          <p:nvPr/>
        </p:nvGrpSpPr>
        <p:grpSpPr bwMode="auto">
          <a:xfrm>
            <a:off x="803275" y="1047750"/>
            <a:ext cx="215900" cy="161925"/>
            <a:chOff x="6012160" y="1657828"/>
            <a:chExt cx="216024" cy="216024"/>
          </a:xfrm>
        </p:grpSpPr>
        <p:cxnSp>
          <p:nvCxnSpPr>
            <p:cNvPr id="11495" name="Straight Connector 120"/>
            <p:cNvCxnSpPr>
              <a:cxnSpLocks noChangeShapeType="1"/>
            </p:cNvCxnSpPr>
            <p:nvPr/>
          </p:nvCxnSpPr>
          <p:spPr bwMode="auto">
            <a:xfrm>
              <a:off x="6012160" y="1772816"/>
              <a:ext cx="216024" cy="0"/>
            </a:xfrm>
            <a:prstGeom prst="line">
              <a:avLst/>
            </a:prstGeom>
            <a:noFill/>
            <a:ln w="22225" algn="ctr">
              <a:solidFill>
                <a:srgbClr val="FF0000"/>
              </a:solidFill>
              <a:round/>
              <a:headEnd/>
              <a:tailEnd/>
            </a:ln>
          </p:spPr>
        </p:cxnSp>
        <p:cxnSp>
          <p:nvCxnSpPr>
            <p:cNvPr id="11496" name="Straight Connector 121"/>
            <p:cNvCxnSpPr>
              <a:cxnSpLocks noChangeShapeType="1"/>
            </p:cNvCxnSpPr>
            <p:nvPr/>
          </p:nvCxnSpPr>
          <p:spPr bwMode="auto">
            <a:xfrm>
              <a:off x="6113196" y="1657828"/>
              <a:ext cx="0" cy="216024"/>
            </a:xfrm>
            <a:prstGeom prst="line">
              <a:avLst/>
            </a:prstGeom>
            <a:noFill/>
            <a:ln w="22225" algn="ctr">
              <a:solidFill>
                <a:srgbClr val="FF0000"/>
              </a:solidFill>
              <a:round/>
              <a:headEnd/>
              <a:tailEnd/>
            </a:ln>
          </p:spPr>
        </p:cxnSp>
      </p:grpSp>
      <p:grpSp>
        <p:nvGrpSpPr>
          <p:cNvPr id="32" name="Group 122"/>
          <p:cNvGrpSpPr>
            <a:grpSpLocks/>
          </p:cNvGrpSpPr>
          <p:nvPr/>
        </p:nvGrpSpPr>
        <p:grpSpPr bwMode="auto">
          <a:xfrm>
            <a:off x="1055688" y="1047750"/>
            <a:ext cx="215900" cy="161925"/>
            <a:chOff x="6012160" y="1657828"/>
            <a:chExt cx="216024" cy="216024"/>
          </a:xfrm>
        </p:grpSpPr>
        <p:cxnSp>
          <p:nvCxnSpPr>
            <p:cNvPr id="11493" name="Straight Connector 123"/>
            <p:cNvCxnSpPr>
              <a:cxnSpLocks noChangeShapeType="1"/>
            </p:cNvCxnSpPr>
            <p:nvPr/>
          </p:nvCxnSpPr>
          <p:spPr bwMode="auto">
            <a:xfrm>
              <a:off x="6012160" y="1772816"/>
              <a:ext cx="216024" cy="0"/>
            </a:xfrm>
            <a:prstGeom prst="line">
              <a:avLst/>
            </a:prstGeom>
            <a:noFill/>
            <a:ln w="22225" algn="ctr">
              <a:solidFill>
                <a:srgbClr val="FF0000"/>
              </a:solidFill>
              <a:round/>
              <a:headEnd/>
              <a:tailEnd/>
            </a:ln>
          </p:spPr>
        </p:cxnSp>
        <p:cxnSp>
          <p:nvCxnSpPr>
            <p:cNvPr id="11494" name="Straight Connector 124"/>
            <p:cNvCxnSpPr>
              <a:cxnSpLocks noChangeShapeType="1"/>
            </p:cNvCxnSpPr>
            <p:nvPr/>
          </p:nvCxnSpPr>
          <p:spPr bwMode="auto">
            <a:xfrm>
              <a:off x="6113196" y="1657828"/>
              <a:ext cx="0" cy="216024"/>
            </a:xfrm>
            <a:prstGeom prst="line">
              <a:avLst/>
            </a:prstGeom>
            <a:noFill/>
            <a:ln w="22225" algn="ctr">
              <a:solidFill>
                <a:srgbClr val="FF0000"/>
              </a:solidFill>
              <a:round/>
              <a:headEnd/>
              <a:tailEnd/>
            </a:ln>
          </p:spPr>
        </p:cxnSp>
      </p:grpSp>
      <p:grpSp>
        <p:nvGrpSpPr>
          <p:cNvPr id="33" name="Group 125"/>
          <p:cNvGrpSpPr>
            <a:grpSpLocks/>
          </p:cNvGrpSpPr>
          <p:nvPr/>
        </p:nvGrpSpPr>
        <p:grpSpPr bwMode="auto">
          <a:xfrm>
            <a:off x="1309688" y="1047750"/>
            <a:ext cx="215900" cy="161925"/>
            <a:chOff x="6012160" y="1657828"/>
            <a:chExt cx="216024" cy="216024"/>
          </a:xfrm>
        </p:grpSpPr>
        <p:cxnSp>
          <p:nvCxnSpPr>
            <p:cNvPr id="11491" name="Straight Connector 126"/>
            <p:cNvCxnSpPr>
              <a:cxnSpLocks noChangeShapeType="1"/>
            </p:cNvCxnSpPr>
            <p:nvPr/>
          </p:nvCxnSpPr>
          <p:spPr bwMode="auto">
            <a:xfrm>
              <a:off x="6012160" y="1772816"/>
              <a:ext cx="216024" cy="0"/>
            </a:xfrm>
            <a:prstGeom prst="line">
              <a:avLst/>
            </a:prstGeom>
            <a:noFill/>
            <a:ln w="22225" algn="ctr">
              <a:solidFill>
                <a:srgbClr val="FF0000"/>
              </a:solidFill>
              <a:round/>
              <a:headEnd/>
              <a:tailEnd/>
            </a:ln>
          </p:spPr>
        </p:cxnSp>
        <p:cxnSp>
          <p:nvCxnSpPr>
            <p:cNvPr id="11492" name="Straight Connector 127"/>
            <p:cNvCxnSpPr>
              <a:cxnSpLocks noChangeShapeType="1"/>
            </p:cNvCxnSpPr>
            <p:nvPr/>
          </p:nvCxnSpPr>
          <p:spPr bwMode="auto">
            <a:xfrm>
              <a:off x="6113196" y="1657828"/>
              <a:ext cx="0" cy="216024"/>
            </a:xfrm>
            <a:prstGeom prst="line">
              <a:avLst/>
            </a:prstGeom>
            <a:noFill/>
            <a:ln w="22225" algn="ctr">
              <a:solidFill>
                <a:srgbClr val="FF0000"/>
              </a:solidFill>
              <a:round/>
              <a:headEnd/>
              <a:tailEnd/>
            </a:ln>
          </p:spPr>
        </p:cxnSp>
      </p:grpSp>
      <p:grpSp>
        <p:nvGrpSpPr>
          <p:cNvPr id="34" name="Group 128"/>
          <p:cNvGrpSpPr>
            <a:grpSpLocks/>
          </p:cNvGrpSpPr>
          <p:nvPr/>
        </p:nvGrpSpPr>
        <p:grpSpPr bwMode="auto">
          <a:xfrm>
            <a:off x="1549400" y="1047750"/>
            <a:ext cx="215900" cy="161925"/>
            <a:chOff x="6012160" y="1657828"/>
            <a:chExt cx="216024" cy="216024"/>
          </a:xfrm>
        </p:grpSpPr>
        <p:cxnSp>
          <p:nvCxnSpPr>
            <p:cNvPr id="11489" name="Straight Connector 129"/>
            <p:cNvCxnSpPr>
              <a:cxnSpLocks noChangeShapeType="1"/>
            </p:cNvCxnSpPr>
            <p:nvPr/>
          </p:nvCxnSpPr>
          <p:spPr bwMode="auto">
            <a:xfrm>
              <a:off x="6012160" y="1772816"/>
              <a:ext cx="216024" cy="0"/>
            </a:xfrm>
            <a:prstGeom prst="line">
              <a:avLst/>
            </a:prstGeom>
            <a:noFill/>
            <a:ln w="22225" algn="ctr">
              <a:solidFill>
                <a:srgbClr val="FF0000"/>
              </a:solidFill>
              <a:round/>
              <a:headEnd/>
              <a:tailEnd/>
            </a:ln>
          </p:spPr>
        </p:cxnSp>
        <p:cxnSp>
          <p:nvCxnSpPr>
            <p:cNvPr id="11490" name="Straight Connector 130"/>
            <p:cNvCxnSpPr>
              <a:cxnSpLocks noChangeShapeType="1"/>
            </p:cNvCxnSpPr>
            <p:nvPr/>
          </p:nvCxnSpPr>
          <p:spPr bwMode="auto">
            <a:xfrm>
              <a:off x="6113196" y="1657828"/>
              <a:ext cx="0" cy="216024"/>
            </a:xfrm>
            <a:prstGeom prst="line">
              <a:avLst/>
            </a:prstGeom>
            <a:noFill/>
            <a:ln w="22225" algn="ctr">
              <a:solidFill>
                <a:srgbClr val="FF0000"/>
              </a:solidFill>
              <a:round/>
              <a:headEnd/>
              <a:tailEnd/>
            </a:ln>
          </p:spPr>
        </p:cxnSp>
      </p:grpSp>
      <p:grpSp>
        <p:nvGrpSpPr>
          <p:cNvPr id="35" name="Group 131"/>
          <p:cNvGrpSpPr>
            <a:grpSpLocks/>
          </p:cNvGrpSpPr>
          <p:nvPr/>
        </p:nvGrpSpPr>
        <p:grpSpPr bwMode="auto">
          <a:xfrm>
            <a:off x="1803400" y="1047750"/>
            <a:ext cx="215900" cy="161925"/>
            <a:chOff x="6012160" y="1657828"/>
            <a:chExt cx="216024" cy="216024"/>
          </a:xfrm>
        </p:grpSpPr>
        <p:cxnSp>
          <p:nvCxnSpPr>
            <p:cNvPr id="11487" name="Straight Connector 132"/>
            <p:cNvCxnSpPr>
              <a:cxnSpLocks noChangeShapeType="1"/>
            </p:cNvCxnSpPr>
            <p:nvPr/>
          </p:nvCxnSpPr>
          <p:spPr bwMode="auto">
            <a:xfrm>
              <a:off x="6012160" y="1772816"/>
              <a:ext cx="216024" cy="0"/>
            </a:xfrm>
            <a:prstGeom prst="line">
              <a:avLst/>
            </a:prstGeom>
            <a:noFill/>
            <a:ln w="22225" algn="ctr">
              <a:solidFill>
                <a:srgbClr val="FF0000"/>
              </a:solidFill>
              <a:round/>
              <a:headEnd/>
              <a:tailEnd/>
            </a:ln>
          </p:spPr>
        </p:cxnSp>
        <p:cxnSp>
          <p:nvCxnSpPr>
            <p:cNvPr id="11488" name="Straight Connector 133"/>
            <p:cNvCxnSpPr>
              <a:cxnSpLocks noChangeShapeType="1"/>
            </p:cNvCxnSpPr>
            <p:nvPr/>
          </p:nvCxnSpPr>
          <p:spPr bwMode="auto">
            <a:xfrm>
              <a:off x="6113196" y="1657828"/>
              <a:ext cx="0" cy="216024"/>
            </a:xfrm>
            <a:prstGeom prst="line">
              <a:avLst/>
            </a:prstGeom>
            <a:noFill/>
            <a:ln w="22225" algn="ctr">
              <a:solidFill>
                <a:srgbClr val="FF0000"/>
              </a:solidFill>
              <a:round/>
              <a:headEnd/>
              <a:tailEnd/>
            </a:ln>
          </p:spPr>
        </p:cxnSp>
      </p:grpSp>
      <p:grpSp>
        <p:nvGrpSpPr>
          <p:cNvPr id="43" name="Group 135"/>
          <p:cNvGrpSpPr>
            <a:grpSpLocks/>
          </p:cNvGrpSpPr>
          <p:nvPr/>
        </p:nvGrpSpPr>
        <p:grpSpPr bwMode="auto">
          <a:xfrm>
            <a:off x="2638425" y="1047750"/>
            <a:ext cx="215900" cy="161925"/>
            <a:chOff x="6012160" y="1657828"/>
            <a:chExt cx="216024" cy="216024"/>
          </a:xfrm>
        </p:grpSpPr>
        <p:cxnSp>
          <p:nvCxnSpPr>
            <p:cNvPr id="11485" name="Straight Connector 136"/>
            <p:cNvCxnSpPr>
              <a:cxnSpLocks noChangeShapeType="1"/>
            </p:cNvCxnSpPr>
            <p:nvPr/>
          </p:nvCxnSpPr>
          <p:spPr bwMode="auto">
            <a:xfrm>
              <a:off x="6012160" y="1772816"/>
              <a:ext cx="216024" cy="0"/>
            </a:xfrm>
            <a:prstGeom prst="line">
              <a:avLst/>
            </a:prstGeom>
            <a:noFill/>
            <a:ln w="22225" algn="ctr">
              <a:solidFill>
                <a:srgbClr val="FF0000"/>
              </a:solidFill>
              <a:round/>
              <a:headEnd/>
              <a:tailEnd/>
            </a:ln>
          </p:spPr>
        </p:cxnSp>
        <p:cxnSp>
          <p:nvCxnSpPr>
            <p:cNvPr id="11486" name="Straight Connector 137"/>
            <p:cNvCxnSpPr>
              <a:cxnSpLocks noChangeShapeType="1"/>
            </p:cNvCxnSpPr>
            <p:nvPr/>
          </p:nvCxnSpPr>
          <p:spPr bwMode="auto">
            <a:xfrm>
              <a:off x="6113196" y="1657828"/>
              <a:ext cx="0" cy="216024"/>
            </a:xfrm>
            <a:prstGeom prst="line">
              <a:avLst/>
            </a:prstGeom>
            <a:noFill/>
            <a:ln w="22225" algn="ctr">
              <a:solidFill>
                <a:srgbClr val="FF0000"/>
              </a:solidFill>
              <a:round/>
              <a:headEnd/>
              <a:tailEnd/>
            </a:ln>
          </p:spPr>
        </p:cxnSp>
      </p:grpSp>
      <p:grpSp>
        <p:nvGrpSpPr>
          <p:cNvPr id="44" name="Group 138"/>
          <p:cNvGrpSpPr>
            <a:grpSpLocks/>
          </p:cNvGrpSpPr>
          <p:nvPr/>
        </p:nvGrpSpPr>
        <p:grpSpPr bwMode="auto">
          <a:xfrm>
            <a:off x="2892425" y="1047750"/>
            <a:ext cx="215900" cy="161925"/>
            <a:chOff x="6012160" y="1657828"/>
            <a:chExt cx="216024" cy="216024"/>
          </a:xfrm>
        </p:grpSpPr>
        <p:cxnSp>
          <p:nvCxnSpPr>
            <p:cNvPr id="11483" name="Straight Connector 139"/>
            <p:cNvCxnSpPr>
              <a:cxnSpLocks noChangeShapeType="1"/>
            </p:cNvCxnSpPr>
            <p:nvPr/>
          </p:nvCxnSpPr>
          <p:spPr bwMode="auto">
            <a:xfrm>
              <a:off x="6012160" y="1772816"/>
              <a:ext cx="216024" cy="0"/>
            </a:xfrm>
            <a:prstGeom prst="line">
              <a:avLst/>
            </a:prstGeom>
            <a:noFill/>
            <a:ln w="22225" algn="ctr">
              <a:solidFill>
                <a:srgbClr val="FF0000"/>
              </a:solidFill>
              <a:round/>
              <a:headEnd/>
              <a:tailEnd/>
            </a:ln>
          </p:spPr>
        </p:cxnSp>
        <p:cxnSp>
          <p:nvCxnSpPr>
            <p:cNvPr id="11484" name="Straight Connector 140"/>
            <p:cNvCxnSpPr>
              <a:cxnSpLocks noChangeShapeType="1"/>
            </p:cNvCxnSpPr>
            <p:nvPr/>
          </p:nvCxnSpPr>
          <p:spPr bwMode="auto">
            <a:xfrm>
              <a:off x="6113196" y="1657828"/>
              <a:ext cx="0" cy="216024"/>
            </a:xfrm>
            <a:prstGeom prst="line">
              <a:avLst/>
            </a:prstGeom>
            <a:noFill/>
            <a:ln w="22225" algn="ctr">
              <a:solidFill>
                <a:srgbClr val="FF0000"/>
              </a:solidFill>
              <a:round/>
              <a:headEnd/>
              <a:tailEnd/>
            </a:ln>
          </p:spPr>
        </p:cxnSp>
      </p:grpSp>
      <p:grpSp>
        <p:nvGrpSpPr>
          <p:cNvPr id="46" name="Group 141"/>
          <p:cNvGrpSpPr>
            <a:grpSpLocks/>
          </p:cNvGrpSpPr>
          <p:nvPr/>
        </p:nvGrpSpPr>
        <p:grpSpPr bwMode="auto">
          <a:xfrm>
            <a:off x="3144838" y="1047750"/>
            <a:ext cx="215900" cy="161925"/>
            <a:chOff x="6012160" y="1657828"/>
            <a:chExt cx="216024" cy="216024"/>
          </a:xfrm>
        </p:grpSpPr>
        <p:cxnSp>
          <p:nvCxnSpPr>
            <p:cNvPr id="11481" name="Straight Connector 142"/>
            <p:cNvCxnSpPr>
              <a:cxnSpLocks noChangeShapeType="1"/>
            </p:cNvCxnSpPr>
            <p:nvPr/>
          </p:nvCxnSpPr>
          <p:spPr bwMode="auto">
            <a:xfrm>
              <a:off x="6012160" y="1772816"/>
              <a:ext cx="216024" cy="0"/>
            </a:xfrm>
            <a:prstGeom prst="line">
              <a:avLst/>
            </a:prstGeom>
            <a:noFill/>
            <a:ln w="22225" algn="ctr">
              <a:solidFill>
                <a:srgbClr val="FF0000"/>
              </a:solidFill>
              <a:round/>
              <a:headEnd/>
              <a:tailEnd/>
            </a:ln>
          </p:spPr>
        </p:cxnSp>
        <p:cxnSp>
          <p:nvCxnSpPr>
            <p:cNvPr id="11482" name="Straight Connector 143"/>
            <p:cNvCxnSpPr>
              <a:cxnSpLocks noChangeShapeType="1"/>
            </p:cNvCxnSpPr>
            <p:nvPr/>
          </p:nvCxnSpPr>
          <p:spPr bwMode="auto">
            <a:xfrm>
              <a:off x="6113196" y="1657828"/>
              <a:ext cx="0" cy="216024"/>
            </a:xfrm>
            <a:prstGeom prst="line">
              <a:avLst/>
            </a:prstGeom>
            <a:noFill/>
            <a:ln w="22225" algn="ctr">
              <a:solidFill>
                <a:srgbClr val="FF0000"/>
              </a:solidFill>
              <a:round/>
              <a:headEnd/>
              <a:tailEnd/>
            </a:ln>
          </p:spPr>
        </p:cxnSp>
      </p:grpSp>
      <p:grpSp>
        <p:nvGrpSpPr>
          <p:cNvPr id="47" name="Group 144"/>
          <p:cNvGrpSpPr>
            <a:grpSpLocks/>
          </p:cNvGrpSpPr>
          <p:nvPr/>
        </p:nvGrpSpPr>
        <p:grpSpPr bwMode="auto">
          <a:xfrm>
            <a:off x="3398838" y="1047750"/>
            <a:ext cx="215900" cy="161925"/>
            <a:chOff x="6012160" y="1657828"/>
            <a:chExt cx="216024" cy="216024"/>
          </a:xfrm>
        </p:grpSpPr>
        <p:cxnSp>
          <p:nvCxnSpPr>
            <p:cNvPr id="11479" name="Straight Connector 145"/>
            <p:cNvCxnSpPr>
              <a:cxnSpLocks noChangeShapeType="1"/>
            </p:cNvCxnSpPr>
            <p:nvPr/>
          </p:nvCxnSpPr>
          <p:spPr bwMode="auto">
            <a:xfrm>
              <a:off x="6012160" y="1772816"/>
              <a:ext cx="216024" cy="0"/>
            </a:xfrm>
            <a:prstGeom prst="line">
              <a:avLst/>
            </a:prstGeom>
            <a:noFill/>
            <a:ln w="22225" algn="ctr">
              <a:solidFill>
                <a:srgbClr val="FF0000"/>
              </a:solidFill>
              <a:round/>
              <a:headEnd/>
              <a:tailEnd/>
            </a:ln>
          </p:spPr>
        </p:cxnSp>
        <p:cxnSp>
          <p:nvCxnSpPr>
            <p:cNvPr id="11480" name="Straight Connector 146"/>
            <p:cNvCxnSpPr>
              <a:cxnSpLocks noChangeShapeType="1"/>
            </p:cNvCxnSpPr>
            <p:nvPr/>
          </p:nvCxnSpPr>
          <p:spPr bwMode="auto">
            <a:xfrm>
              <a:off x="6113196" y="1657828"/>
              <a:ext cx="0" cy="216024"/>
            </a:xfrm>
            <a:prstGeom prst="line">
              <a:avLst/>
            </a:prstGeom>
            <a:noFill/>
            <a:ln w="22225" algn="ctr">
              <a:solidFill>
                <a:srgbClr val="FF0000"/>
              </a:solidFill>
              <a:round/>
              <a:headEnd/>
              <a:tailEnd/>
            </a:ln>
          </p:spPr>
        </p:cxnSp>
      </p:grpSp>
      <p:grpSp>
        <p:nvGrpSpPr>
          <p:cNvPr id="48" name="Group 147"/>
          <p:cNvGrpSpPr>
            <a:grpSpLocks/>
          </p:cNvGrpSpPr>
          <p:nvPr/>
        </p:nvGrpSpPr>
        <p:grpSpPr bwMode="auto">
          <a:xfrm>
            <a:off x="3636963" y="1047750"/>
            <a:ext cx="215900" cy="161925"/>
            <a:chOff x="6012160" y="1657828"/>
            <a:chExt cx="216024" cy="216024"/>
          </a:xfrm>
        </p:grpSpPr>
        <p:cxnSp>
          <p:nvCxnSpPr>
            <p:cNvPr id="11477" name="Straight Connector 148"/>
            <p:cNvCxnSpPr>
              <a:cxnSpLocks noChangeShapeType="1"/>
            </p:cNvCxnSpPr>
            <p:nvPr/>
          </p:nvCxnSpPr>
          <p:spPr bwMode="auto">
            <a:xfrm>
              <a:off x="6012160" y="1772816"/>
              <a:ext cx="216024" cy="0"/>
            </a:xfrm>
            <a:prstGeom prst="line">
              <a:avLst/>
            </a:prstGeom>
            <a:noFill/>
            <a:ln w="22225" algn="ctr">
              <a:solidFill>
                <a:srgbClr val="FF0000"/>
              </a:solidFill>
              <a:round/>
              <a:headEnd/>
              <a:tailEnd/>
            </a:ln>
          </p:spPr>
        </p:cxnSp>
        <p:cxnSp>
          <p:nvCxnSpPr>
            <p:cNvPr id="11478" name="Straight Connector 149"/>
            <p:cNvCxnSpPr>
              <a:cxnSpLocks noChangeShapeType="1"/>
            </p:cNvCxnSpPr>
            <p:nvPr/>
          </p:nvCxnSpPr>
          <p:spPr bwMode="auto">
            <a:xfrm>
              <a:off x="6113196" y="1657828"/>
              <a:ext cx="0" cy="216024"/>
            </a:xfrm>
            <a:prstGeom prst="line">
              <a:avLst/>
            </a:prstGeom>
            <a:noFill/>
            <a:ln w="22225" algn="ctr">
              <a:solidFill>
                <a:srgbClr val="FF0000"/>
              </a:solidFill>
              <a:round/>
              <a:headEnd/>
              <a:tailEnd/>
            </a:ln>
          </p:spPr>
        </p:cxnSp>
      </p:grpSp>
      <p:grpSp>
        <p:nvGrpSpPr>
          <p:cNvPr id="53" name="Group 150"/>
          <p:cNvGrpSpPr>
            <a:grpSpLocks/>
          </p:cNvGrpSpPr>
          <p:nvPr/>
        </p:nvGrpSpPr>
        <p:grpSpPr bwMode="auto">
          <a:xfrm>
            <a:off x="3890963" y="1047750"/>
            <a:ext cx="215900" cy="161925"/>
            <a:chOff x="6012160" y="1657828"/>
            <a:chExt cx="216024" cy="216024"/>
          </a:xfrm>
        </p:grpSpPr>
        <p:cxnSp>
          <p:nvCxnSpPr>
            <p:cNvPr id="11475" name="Straight Connector 151"/>
            <p:cNvCxnSpPr>
              <a:cxnSpLocks noChangeShapeType="1"/>
            </p:cNvCxnSpPr>
            <p:nvPr/>
          </p:nvCxnSpPr>
          <p:spPr bwMode="auto">
            <a:xfrm>
              <a:off x="6012160" y="1772816"/>
              <a:ext cx="216024" cy="0"/>
            </a:xfrm>
            <a:prstGeom prst="line">
              <a:avLst/>
            </a:prstGeom>
            <a:noFill/>
            <a:ln w="22225" algn="ctr">
              <a:solidFill>
                <a:srgbClr val="FF0000"/>
              </a:solidFill>
              <a:round/>
              <a:headEnd/>
              <a:tailEnd/>
            </a:ln>
          </p:spPr>
        </p:cxnSp>
        <p:cxnSp>
          <p:nvCxnSpPr>
            <p:cNvPr id="11476" name="Straight Connector 152"/>
            <p:cNvCxnSpPr>
              <a:cxnSpLocks noChangeShapeType="1"/>
            </p:cNvCxnSpPr>
            <p:nvPr/>
          </p:nvCxnSpPr>
          <p:spPr bwMode="auto">
            <a:xfrm>
              <a:off x="6113196" y="1657828"/>
              <a:ext cx="0" cy="216024"/>
            </a:xfrm>
            <a:prstGeom prst="line">
              <a:avLst/>
            </a:prstGeom>
            <a:noFill/>
            <a:ln w="22225" algn="ctr">
              <a:solidFill>
                <a:srgbClr val="FF0000"/>
              </a:solidFill>
              <a:round/>
              <a:headEnd/>
              <a:tailEnd/>
            </a:ln>
          </p:spPr>
        </p:cxnSp>
      </p:grpSp>
      <p:sp>
        <p:nvSpPr>
          <p:cNvPr id="154" name="Rectangle 129"/>
          <p:cNvSpPr>
            <a:spLocks noChangeArrowheads="1"/>
          </p:cNvSpPr>
          <p:nvPr/>
        </p:nvSpPr>
        <p:spPr bwMode="auto">
          <a:xfrm>
            <a:off x="3213101" y="1263253"/>
            <a:ext cx="352425" cy="184666"/>
          </a:xfrm>
          <a:prstGeom prst="rect">
            <a:avLst/>
          </a:prstGeom>
          <a:noFill/>
          <a:ln w="9525">
            <a:noFill/>
            <a:miter lim="800000"/>
            <a:headEnd/>
            <a:tailEnd/>
          </a:ln>
        </p:spPr>
        <p:txBody>
          <a:bodyPr lIns="0" tIns="0" rIns="0" bIns="0">
            <a:spAutoFit/>
          </a:bodyPr>
          <a:lstStyle/>
          <a:p>
            <a:pPr>
              <a:defRPr/>
            </a:pPr>
            <a:r>
              <a:rPr lang="en-US" sz="1200" b="1" dirty="0">
                <a:solidFill>
                  <a:srgbClr val="000000"/>
                </a:solidFill>
                <a:latin typeface="Times New Roman" pitchFamily="18" charset="0"/>
              </a:rPr>
              <a:t>No5</a:t>
            </a:r>
            <a:endParaRPr lang="en-US" dirty="0">
              <a:latin typeface="Tahoma" pitchFamily="34" charset="0"/>
            </a:endParaRPr>
          </a:p>
        </p:txBody>
      </p:sp>
      <p:cxnSp>
        <p:nvCxnSpPr>
          <p:cNvPr id="11315" name="Straight Arrow Connector 155"/>
          <p:cNvCxnSpPr>
            <a:cxnSpLocks noChangeShapeType="1"/>
            <a:endCxn id="11316" idx="0"/>
          </p:cNvCxnSpPr>
          <p:nvPr/>
        </p:nvCxnSpPr>
        <p:spPr bwMode="auto">
          <a:xfrm flipH="1">
            <a:off x="755652" y="3057526"/>
            <a:ext cx="287336" cy="1079896"/>
          </a:xfrm>
          <a:prstGeom prst="straightConnector1">
            <a:avLst/>
          </a:prstGeom>
          <a:noFill/>
          <a:ln w="22225" algn="ctr">
            <a:solidFill>
              <a:srgbClr val="FF0000"/>
            </a:solidFill>
            <a:round/>
            <a:headEnd/>
            <a:tailEnd type="arrow" w="med" len="med"/>
          </a:ln>
        </p:spPr>
      </p:cxnSp>
      <p:sp>
        <p:nvSpPr>
          <p:cNvPr id="11316" name="TextBox 156"/>
          <p:cNvSpPr txBox="1">
            <a:spLocks noChangeArrowheads="1"/>
          </p:cNvSpPr>
          <p:nvPr/>
        </p:nvSpPr>
        <p:spPr bwMode="auto">
          <a:xfrm>
            <a:off x="179389" y="4137422"/>
            <a:ext cx="1152525" cy="646331"/>
          </a:xfrm>
          <a:prstGeom prst="rect">
            <a:avLst/>
          </a:prstGeom>
          <a:noFill/>
          <a:ln w="9525">
            <a:noFill/>
            <a:miter lim="800000"/>
            <a:headEnd/>
            <a:tailEnd/>
          </a:ln>
        </p:spPr>
        <p:txBody>
          <a:bodyPr>
            <a:spAutoFit/>
          </a:bodyPr>
          <a:lstStyle/>
          <a:p>
            <a:pPr algn="ctr"/>
            <a:r>
              <a:rPr lang="en-US" sz="1800" b="1">
                <a:effectLst/>
              </a:rPr>
              <a:t>Reverse Bias</a:t>
            </a:r>
          </a:p>
        </p:txBody>
      </p:sp>
      <p:cxnSp>
        <p:nvCxnSpPr>
          <p:cNvPr id="11317" name="Straight Arrow Connector 159"/>
          <p:cNvCxnSpPr>
            <a:cxnSpLocks noChangeShapeType="1"/>
          </p:cNvCxnSpPr>
          <p:nvPr/>
        </p:nvCxnSpPr>
        <p:spPr bwMode="auto">
          <a:xfrm flipH="1">
            <a:off x="2987675" y="3057525"/>
            <a:ext cx="0" cy="1026319"/>
          </a:xfrm>
          <a:prstGeom prst="straightConnector1">
            <a:avLst/>
          </a:prstGeom>
          <a:noFill/>
          <a:ln w="22225" algn="ctr">
            <a:solidFill>
              <a:srgbClr val="FF0000"/>
            </a:solidFill>
            <a:round/>
            <a:headEnd/>
            <a:tailEnd type="arrow" w="med" len="med"/>
          </a:ln>
        </p:spPr>
      </p:cxnSp>
      <p:sp>
        <p:nvSpPr>
          <p:cNvPr id="11318" name="TextBox 160"/>
          <p:cNvSpPr txBox="1">
            <a:spLocks noChangeArrowheads="1"/>
          </p:cNvSpPr>
          <p:nvPr/>
        </p:nvSpPr>
        <p:spPr bwMode="auto">
          <a:xfrm>
            <a:off x="2627314" y="4137422"/>
            <a:ext cx="1152525" cy="646331"/>
          </a:xfrm>
          <a:prstGeom prst="rect">
            <a:avLst/>
          </a:prstGeom>
          <a:noFill/>
          <a:ln w="9525">
            <a:noFill/>
            <a:miter lim="800000"/>
            <a:headEnd/>
            <a:tailEnd/>
          </a:ln>
        </p:spPr>
        <p:txBody>
          <a:bodyPr>
            <a:spAutoFit/>
          </a:bodyPr>
          <a:lstStyle/>
          <a:p>
            <a:pPr algn="ctr"/>
            <a:r>
              <a:rPr lang="en-US" sz="1800" b="1">
                <a:effectLst/>
              </a:rPr>
              <a:t>Forward Bias</a:t>
            </a:r>
          </a:p>
        </p:txBody>
      </p:sp>
      <p:sp>
        <p:nvSpPr>
          <p:cNvPr id="163" name="Rectangle 226"/>
          <p:cNvSpPr>
            <a:spLocks noChangeArrowheads="1"/>
          </p:cNvSpPr>
          <p:nvPr/>
        </p:nvSpPr>
        <p:spPr bwMode="auto">
          <a:xfrm>
            <a:off x="4770439" y="1126331"/>
            <a:ext cx="4194175" cy="2377679"/>
          </a:xfrm>
          <a:prstGeom prst="rect">
            <a:avLst/>
          </a:prstGeom>
          <a:solidFill>
            <a:srgbClr val="CCFFFF"/>
          </a:solidFill>
          <a:ln w="9525">
            <a:solidFill>
              <a:schemeClr val="tx1"/>
            </a:solidFill>
            <a:miter lim="800000"/>
            <a:headEnd/>
            <a:tailEnd/>
          </a:ln>
          <a:effectLst/>
        </p:spPr>
        <p:txBody>
          <a:bodyPr wrap="none" anchor="ctr"/>
          <a:lstStyle/>
          <a:p>
            <a:pPr>
              <a:defRPr/>
            </a:pPr>
            <a:endParaRPr lang="en-US">
              <a:latin typeface="Arial" pitchFamily="34" charset="0"/>
            </a:endParaRPr>
          </a:p>
        </p:txBody>
      </p:sp>
      <p:sp>
        <p:nvSpPr>
          <p:cNvPr id="164" name="Text Box 4"/>
          <p:cNvSpPr txBox="1">
            <a:spLocks noChangeArrowheads="1"/>
          </p:cNvSpPr>
          <p:nvPr/>
        </p:nvSpPr>
        <p:spPr bwMode="auto">
          <a:xfrm>
            <a:off x="4959351" y="3315891"/>
            <a:ext cx="3738563" cy="307777"/>
          </a:xfrm>
          <a:prstGeom prst="rect">
            <a:avLst/>
          </a:prstGeom>
          <a:noFill/>
          <a:ln w="9525">
            <a:noFill/>
            <a:miter lim="800000"/>
            <a:headEnd/>
            <a:tailEnd/>
          </a:ln>
          <a:effectLst/>
        </p:spPr>
        <p:txBody>
          <a:bodyPr>
            <a:spAutoFit/>
          </a:bodyPr>
          <a:lstStyle/>
          <a:p>
            <a:pPr>
              <a:spcBef>
                <a:spcPct val="50000"/>
              </a:spcBef>
              <a:defRPr/>
            </a:pPr>
            <a:r>
              <a:rPr lang="en-US" sz="1400" b="1">
                <a:latin typeface="Tahoma" pitchFamily="34" charset="0"/>
              </a:rPr>
              <a:t>Simplified CMOS structure for analysis</a:t>
            </a:r>
          </a:p>
        </p:txBody>
      </p:sp>
      <p:sp>
        <p:nvSpPr>
          <p:cNvPr id="165" name="Rectangle 96"/>
          <p:cNvSpPr>
            <a:spLocks noChangeArrowheads="1"/>
          </p:cNvSpPr>
          <p:nvPr/>
        </p:nvSpPr>
        <p:spPr bwMode="auto">
          <a:xfrm>
            <a:off x="6842125" y="2496741"/>
            <a:ext cx="1462088" cy="384572"/>
          </a:xfrm>
          <a:prstGeom prst="rect">
            <a:avLst/>
          </a:prstGeom>
          <a:solidFill>
            <a:srgbClr val="FFCC00"/>
          </a:solidFill>
          <a:ln w="9525">
            <a:solidFill>
              <a:srgbClr val="000000"/>
            </a:solidFill>
            <a:miter lim="800000"/>
            <a:headEnd/>
            <a:tailEnd/>
          </a:ln>
        </p:spPr>
        <p:txBody>
          <a:bodyPr/>
          <a:lstStyle/>
          <a:p>
            <a:pPr>
              <a:defRPr/>
            </a:pPr>
            <a:endParaRPr lang="en-US">
              <a:latin typeface="Arial" pitchFamily="34" charset="0"/>
            </a:endParaRPr>
          </a:p>
        </p:txBody>
      </p:sp>
      <p:sp>
        <p:nvSpPr>
          <p:cNvPr id="166" name="Rectangle 97"/>
          <p:cNvSpPr>
            <a:spLocks noChangeArrowheads="1"/>
          </p:cNvSpPr>
          <p:nvPr/>
        </p:nvSpPr>
        <p:spPr bwMode="auto">
          <a:xfrm>
            <a:off x="5078414" y="2496741"/>
            <a:ext cx="1463675" cy="384572"/>
          </a:xfrm>
          <a:prstGeom prst="rect">
            <a:avLst/>
          </a:prstGeom>
          <a:solidFill>
            <a:srgbClr val="FFCC00"/>
          </a:solidFill>
          <a:ln w="9525">
            <a:solidFill>
              <a:srgbClr val="000000"/>
            </a:solidFill>
            <a:miter lim="800000"/>
            <a:headEnd/>
            <a:tailEnd/>
          </a:ln>
        </p:spPr>
        <p:txBody>
          <a:bodyPr/>
          <a:lstStyle/>
          <a:p>
            <a:pPr>
              <a:defRPr/>
            </a:pPr>
            <a:endParaRPr lang="en-US">
              <a:latin typeface="Arial" pitchFamily="34" charset="0"/>
            </a:endParaRPr>
          </a:p>
        </p:txBody>
      </p:sp>
      <p:sp>
        <p:nvSpPr>
          <p:cNvPr id="167" name="Rectangle 98"/>
          <p:cNvSpPr>
            <a:spLocks noChangeArrowheads="1"/>
          </p:cNvSpPr>
          <p:nvPr/>
        </p:nvSpPr>
        <p:spPr bwMode="auto">
          <a:xfrm>
            <a:off x="4875214" y="2064544"/>
            <a:ext cx="3830637" cy="1200150"/>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grpSp>
        <p:nvGrpSpPr>
          <p:cNvPr id="54" name="Group 99"/>
          <p:cNvGrpSpPr>
            <a:grpSpLocks/>
          </p:cNvGrpSpPr>
          <p:nvPr/>
        </p:nvGrpSpPr>
        <p:grpSpPr bwMode="auto">
          <a:xfrm>
            <a:off x="5630863" y="2063354"/>
            <a:ext cx="304800" cy="435769"/>
            <a:chOff x="738" y="1611"/>
            <a:chExt cx="142" cy="293"/>
          </a:xfrm>
        </p:grpSpPr>
        <p:sp>
          <p:nvSpPr>
            <p:cNvPr id="169" name="Rectangle 100"/>
            <p:cNvSpPr>
              <a:spLocks noChangeArrowheads="1"/>
            </p:cNvSpPr>
            <p:nvPr/>
          </p:nvSpPr>
          <p:spPr bwMode="auto">
            <a:xfrm>
              <a:off x="738" y="1611"/>
              <a:ext cx="141" cy="292"/>
            </a:xfrm>
            <a:prstGeom prst="rect">
              <a:avLst/>
            </a:prstGeom>
            <a:blipFill dpi="0" rotWithShape="0">
              <a:blip r:embed="rId3"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170" name="Rectangle 101"/>
            <p:cNvSpPr>
              <a:spLocks noChangeArrowheads="1"/>
            </p:cNvSpPr>
            <p:nvPr/>
          </p:nvSpPr>
          <p:spPr bwMode="auto">
            <a:xfrm>
              <a:off x="738" y="1611"/>
              <a:ext cx="142" cy="293"/>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grpSp>
      <p:grpSp>
        <p:nvGrpSpPr>
          <p:cNvPr id="56" name="Group 102"/>
          <p:cNvGrpSpPr>
            <a:grpSpLocks/>
          </p:cNvGrpSpPr>
          <p:nvPr/>
        </p:nvGrpSpPr>
        <p:grpSpPr bwMode="auto">
          <a:xfrm>
            <a:off x="7443788" y="2063354"/>
            <a:ext cx="304800" cy="435769"/>
            <a:chOff x="1582" y="1611"/>
            <a:chExt cx="142" cy="293"/>
          </a:xfrm>
        </p:grpSpPr>
        <p:sp>
          <p:nvSpPr>
            <p:cNvPr id="172" name="Rectangle 103"/>
            <p:cNvSpPr>
              <a:spLocks noChangeArrowheads="1"/>
            </p:cNvSpPr>
            <p:nvPr/>
          </p:nvSpPr>
          <p:spPr bwMode="auto">
            <a:xfrm>
              <a:off x="1582" y="1611"/>
              <a:ext cx="141" cy="292"/>
            </a:xfrm>
            <a:prstGeom prst="rect">
              <a:avLst/>
            </a:prstGeom>
            <a:blipFill dpi="0" rotWithShape="0">
              <a:blip r:embed="rId4"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173" name="Rectangle 104"/>
            <p:cNvSpPr>
              <a:spLocks noChangeArrowheads="1"/>
            </p:cNvSpPr>
            <p:nvPr/>
          </p:nvSpPr>
          <p:spPr bwMode="auto">
            <a:xfrm>
              <a:off x="1582" y="1611"/>
              <a:ext cx="142" cy="293"/>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grpSp>
      <p:grpSp>
        <p:nvGrpSpPr>
          <p:cNvPr id="57" name="Group 105"/>
          <p:cNvGrpSpPr>
            <a:grpSpLocks/>
          </p:cNvGrpSpPr>
          <p:nvPr/>
        </p:nvGrpSpPr>
        <p:grpSpPr bwMode="auto">
          <a:xfrm>
            <a:off x="6489701" y="2063354"/>
            <a:ext cx="301625" cy="265509"/>
            <a:chOff x="1138" y="1611"/>
            <a:chExt cx="140" cy="179"/>
          </a:xfrm>
        </p:grpSpPr>
        <p:sp>
          <p:nvSpPr>
            <p:cNvPr id="175" name="Rectangle 106"/>
            <p:cNvSpPr>
              <a:spLocks noChangeArrowheads="1"/>
            </p:cNvSpPr>
            <p:nvPr/>
          </p:nvSpPr>
          <p:spPr bwMode="auto">
            <a:xfrm>
              <a:off x="1138" y="1611"/>
              <a:ext cx="139" cy="178"/>
            </a:xfrm>
            <a:prstGeom prst="rect">
              <a:avLst/>
            </a:prstGeom>
            <a:blipFill dpi="0" rotWithShape="0">
              <a:blip r:embed="rId5"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176" name="Rectangle 107"/>
            <p:cNvSpPr>
              <a:spLocks noChangeArrowheads="1"/>
            </p:cNvSpPr>
            <p:nvPr/>
          </p:nvSpPr>
          <p:spPr bwMode="auto">
            <a:xfrm>
              <a:off x="1138" y="1611"/>
              <a:ext cx="140" cy="179"/>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grpSp>
      <p:sp>
        <p:nvSpPr>
          <p:cNvPr id="177" name="Rectangle 108"/>
          <p:cNvSpPr>
            <a:spLocks noChangeArrowheads="1"/>
          </p:cNvSpPr>
          <p:nvPr/>
        </p:nvSpPr>
        <p:spPr bwMode="auto">
          <a:xfrm>
            <a:off x="4875213" y="2483644"/>
            <a:ext cx="3827462" cy="26194"/>
          </a:xfrm>
          <a:prstGeom prst="rect">
            <a:avLst/>
          </a:prstGeom>
          <a:solidFill>
            <a:srgbClr val="000000"/>
          </a:solidFill>
          <a:ln w="9525">
            <a:noFill/>
            <a:miter lim="800000"/>
            <a:headEnd/>
            <a:tailEnd/>
          </a:ln>
        </p:spPr>
        <p:txBody>
          <a:bodyPr/>
          <a:lstStyle/>
          <a:p>
            <a:pPr>
              <a:defRPr/>
            </a:pPr>
            <a:endParaRPr lang="en-US">
              <a:latin typeface="Arial" pitchFamily="34" charset="0"/>
            </a:endParaRPr>
          </a:p>
        </p:txBody>
      </p:sp>
      <p:sp>
        <p:nvSpPr>
          <p:cNvPr id="178" name="Rectangle 109"/>
          <p:cNvSpPr>
            <a:spLocks noChangeArrowheads="1"/>
          </p:cNvSpPr>
          <p:nvPr/>
        </p:nvSpPr>
        <p:spPr bwMode="auto">
          <a:xfrm>
            <a:off x="5330826" y="2496741"/>
            <a:ext cx="957263" cy="194072"/>
          </a:xfrm>
          <a:prstGeom prst="rect">
            <a:avLst/>
          </a:prstGeom>
          <a:solidFill>
            <a:srgbClr val="C0C0C0"/>
          </a:solidFill>
          <a:ln w="9525">
            <a:solidFill>
              <a:srgbClr val="000000"/>
            </a:solidFill>
            <a:miter lim="800000"/>
            <a:headEnd/>
            <a:tailEnd/>
          </a:ln>
        </p:spPr>
        <p:txBody>
          <a:bodyPr/>
          <a:lstStyle/>
          <a:p>
            <a:pPr>
              <a:defRPr/>
            </a:pPr>
            <a:endParaRPr lang="en-US">
              <a:latin typeface="Arial" pitchFamily="34" charset="0"/>
            </a:endParaRPr>
          </a:p>
        </p:txBody>
      </p:sp>
      <p:sp>
        <p:nvSpPr>
          <p:cNvPr id="180" name="Rectangle 111"/>
          <p:cNvSpPr>
            <a:spLocks noChangeArrowheads="1"/>
          </p:cNvSpPr>
          <p:nvPr/>
        </p:nvSpPr>
        <p:spPr bwMode="auto">
          <a:xfrm>
            <a:off x="5770563" y="2540794"/>
            <a:ext cx="198772" cy="184666"/>
          </a:xfrm>
          <a:prstGeom prst="rect">
            <a:avLst/>
          </a:prstGeom>
          <a:noFill/>
          <a:ln w="9525">
            <a:noFill/>
            <a:miter lim="800000"/>
            <a:headEnd/>
            <a:tailEnd/>
          </a:ln>
        </p:spPr>
        <p:txBody>
          <a:bodyPr wrap="none" lIns="0" tIns="0" rIns="0" bIns="0">
            <a:spAutoFit/>
          </a:bodyPr>
          <a:lstStyle/>
          <a:p>
            <a:pPr>
              <a:defRPr/>
            </a:pPr>
            <a:r>
              <a:rPr lang="en-US" sz="1200">
                <a:solidFill>
                  <a:srgbClr val="000000"/>
                </a:solidFill>
                <a:latin typeface="Times New Roman" pitchFamily="18" charset="0"/>
              </a:rPr>
              <a:t>N+</a:t>
            </a:r>
            <a:endParaRPr lang="en-US">
              <a:latin typeface="Tahoma" pitchFamily="34" charset="0"/>
            </a:endParaRPr>
          </a:p>
        </p:txBody>
      </p:sp>
      <p:sp>
        <p:nvSpPr>
          <p:cNvPr id="181" name="Rectangle 112"/>
          <p:cNvSpPr>
            <a:spLocks noChangeArrowheads="1"/>
          </p:cNvSpPr>
          <p:nvPr/>
        </p:nvSpPr>
        <p:spPr bwMode="auto">
          <a:xfrm>
            <a:off x="7091363" y="2496741"/>
            <a:ext cx="1016000" cy="223838"/>
          </a:xfrm>
          <a:prstGeom prst="rect">
            <a:avLst/>
          </a:prstGeom>
          <a:solidFill>
            <a:srgbClr val="C0C0C0"/>
          </a:solidFill>
          <a:ln w="9525">
            <a:solidFill>
              <a:srgbClr val="000000"/>
            </a:solidFill>
            <a:miter lim="800000"/>
            <a:headEnd/>
            <a:tailEnd/>
          </a:ln>
        </p:spPr>
        <p:txBody>
          <a:bodyPr/>
          <a:lstStyle/>
          <a:p>
            <a:pPr>
              <a:defRPr/>
            </a:pPr>
            <a:endParaRPr lang="en-US">
              <a:latin typeface="Arial" pitchFamily="34" charset="0"/>
            </a:endParaRPr>
          </a:p>
        </p:txBody>
      </p:sp>
      <p:sp>
        <p:nvSpPr>
          <p:cNvPr id="182" name="Rectangle 113"/>
          <p:cNvSpPr>
            <a:spLocks noChangeArrowheads="1"/>
          </p:cNvSpPr>
          <p:nvPr/>
        </p:nvSpPr>
        <p:spPr bwMode="auto">
          <a:xfrm>
            <a:off x="7888288" y="2551510"/>
            <a:ext cx="182742" cy="184666"/>
          </a:xfrm>
          <a:prstGeom prst="rect">
            <a:avLst/>
          </a:prstGeom>
          <a:noFill/>
          <a:ln w="9525">
            <a:noFill/>
            <a:miter lim="800000"/>
            <a:headEnd/>
            <a:tailEnd/>
          </a:ln>
        </p:spPr>
        <p:txBody>
          <a:bodyPr wrap="none" lIns="0" tIns="0" rIns="0" bIns="0">
            <a:spAutoFit/>
          </a:bodyPr>
          <a:lstStyle/>
          <a:p>
            <a:pPr>
              <a:defRPr/>
            </a:pPr>
            <a:r>
              <a:rPr lang="en-US" sz="1200" dirty="0">
                <a:solidFill>
                  <a:srgbClr val="000000"/>
                </a:solidFill>
                <a:latin typeface="Times New Roman" pitchFamily="18" charset="0"/>
              </a:rPr>
              <a:t>P+</a:t>
            </a:r>
            <a:endParaRPr lang="en-US" dirty="0">
              <a:latin typeface="Tahoma" pitchFamily="34" charset="0"/>
            </a:endParaRPr>
          </a:p>
        </p:txBody>
      </p:sp>
      <p:sp>
        <p:nvSpPr>
          <p:cNvPr id="192" name="Rectangle 123"/>
          <p:cNvSpPr>
            <a:spLocks noChangeArrowheads="1"/>
          </p:cNvSpPr>
          <p:nvPr/>
        </p:nvSpPr>
        <p:spPr bwMode="auto">
          <a:xfrm>
            <a:off x="7685088" y="2727722"/>
            <a:ext cx="428002" cy="184666"/>
          </a:xfrm>
          <a:prstGeom prst="rect">
            <a:avLst/>
          </a:prstGeom>
          <a:noFill/>
          <a:ln w="9525">
            <a:noFill/>
            <a:miter lim="800000"/>
            <a:headEnd/>
            <a:tailEnd/>
          </a:ln>
        </p:spPr>
        <p:txBody>
          <a:bodyPr wrap="none" lIns="0" tIns="0" rIns="0" bIns="0">
            <a:spAutoFit/>
          </a:bodyPr>
          <a:lstStyle/>
          <a:p>
            <a:pPr>
              <a:defRPr/>
            </a:pPr>
            <a:r>
              <a:rPr lang="en-US" sz="1200" b="1">
                <a:solidFill>
                  <a:srgbClr val="000000"/>
                </a:solidFill>
                <a:latin typeface="Times New Roman" pitchFamily="18" charset="0"/>
              </a:rPr>
              <a:t>N-well</a:t>
            </a:r>
            <a:endParaRPr lang="en-US">
              <a:latin typeface="Tahoma" pitchFamily="34" charset="0"/>
            </a:endParaRPr>
          </a:p>
        </p:txBody>
      </p:sp>
      <p:sp>
        <p:nvSpPr>
          <p:cNvPr id="193" name="Rectangle 124"/>
          <p:cNvSpPr>
            <a:spLocks noChangeArrowheads="1"/>
          </p:cNvSpPr>
          <p:nvPr/>
        </p:nvSpPr>
        <p:spPr bwMode="auto">
          <a:xfrm>
            <a:off x="5689600" y="2674144"/>
            <a:ext cx="1314450" cy="408385"/>
          </a:xfrm>
          <a:prstGeom prst="rect">
            <a:avLst/>
          </a:prstGeom>
          <a:noFill/>
          <a:ln w="9525">
            <a:noFill/>
            <a:miter lim="800000"/>
            <a:headEnd/>
            <a:tailEnd/>
          </a:ln>
        </p:spPr>
        <p:txBody>
          <a:bodyPr/>
          <a:lstStyle/>
          <a:p>
            <a:pPr>
              <a:defRPr/>
            </a:pPr>
            <a:endParaRPr lang="en-US">
              <a:latin typeface="Arial" pitchFamily="34" charset="0"/>
            </a:endParaRPr>
          </a:p>
        </p:txBody>
      </p:sp>
      <p:sp>
        <p:nvSpPr>
          <p:cNvPr id="194" name="Rectangle 125"/>
          <p:cNvSpPr>
            <a:spLocks noChangeArrowheads="1"/>
          </p:cNvSpPr>
          <p:nvPr/>
        </p:nvSpPr>
        <p:spPr bwMode="auto">
          <a:xfrm>
            <a:off x="6035675" y="2709863"/>
            <a:ext cx="411972" cy="184666"/>
          </a:xfrm>
          <a:prstGeom prst="rect">
            <a:avLst/>
          </a:prstGeom>
          <a:noFill/>
          <a:ln w="9525">
            <a:noFill/>
            <a:miter lim="800000"/>
            <a:headEnd/>
            <a:tailEnd/>
          </a:ln>
        </p:spPr>
        <p:txBody>
          <a:bodyPr wrap="none" lIns="0" tIns="0" rIns="0" bIns="0">
            <a:spAutoFit/>
          </a:bodyPr>
          <a:lstStyle/>
          <a:p>
            <a:pPr>
              <a:defRPr/>
            </a:pPr>
            <a:r>
              <a:rPr lang="en-US" sz="1200" b="1" dirty="0">
                <a:solidFill>
                  <a:srgbClr val="000000"/>
                </a:solidFill>
                <a:latin typeface="Times New Roman" pitchFamily="18" charset="0"/>
              </a:rPr>
              <a:t>P-well</a:t>
            </a:r>
            <a:endParaRPr lang="en-US" dirty="0">
              <a:latin typeface="Tahoma" pitchFamily="34" charset="0"/>
            </a:endParaRPr>
          </a:p>
        </p:txBody>
      </p:sp>
      <p:sp>
        <p:nvSpPr>
          <p:cNvPr id="195" name="Rectangle 126"/>
          <p:cNvSpPr>
            <a:spLocks noChangeArrowheads="1"/>
          </p:cNvSpPr>
          <p:nvPr/>
        </p:nvSpPr>
        <p:spPr bwMode="auto">
          <a:xfrm>
            <a:off x="6538913" y="2496741"/>
            <a:ext cx="285750" cy="576263"/>
          </a:xfrm>
          <a:prstGeom prst="rect">
            <a:avLst/>
          </a:prstGeom>
          <a:solidFill>
            <a:srgbClr val="00CC99"/>
          </a:solidFill>
          <a:ln w="9525">
            <a:solidFill>
              <a:srgbClr val="000000"/>
            </a:solidFill>
            <a:miter lim="800000"/>
            <a:headEnd/>
            <a:tailEnd/>
          </a:ln>
        </p:spPr>
        <p:txBody>
          <a:bodyPr/>
          <a:lstStyle/>
          <a:p>
            <a:pPr>
              <a:defRPr/>
            </a:pPr>
            <a:endParaRPr lang="en-US">
              <a:latin typeface="Arial" pitchFamily="34" charset="0"/>
            </a:endParaRPr>
          </a:p>
        </p:txBody>
      </p:sp>
      <p:sp>
        <p:nvSpPr>
          <p:cNvPr id="196" name="Rectangle 127"/>
          <p:cNvSpPr>
            <a:spLocks noChangeArrowheads="1"/>
          </p:cNvSpPr>
          <p:nvPr/>
        </p:nvSpPr>
        <p:spPr bwMode="auto">
          <a:xfrm rot="5400000">
            <a:off x="6576613" y="2666346"/>
            <a:ext cx="246862" cy="184666"/>
          </a:xfrm>
          <a:prstGeom prst="rect">
            <a:avLst/>
          </a:prstGeom>
          <a:noFill/>
          <a:ln w="9525">
            <a:noFill/>
            <a:miter lim="800000"/>
            <a:headEnd/>
            <a:tailEnd/>
          </a:ln>
        </p:spPr>
        <p:txBody>
          <a:bodyPr wrap="none" lIns="0" tIns="0" rIns="0" bIns="0">
            <a:spAutoFit/>
          </a:bodyPr>
          <a:lstStyle/>
          <a:p>
            <a:pPr>
              <a:defRPr/>
            </a:pPr>
            <a:r>
              <a:rPr lang="en-US" sz="1200" b="1" dirty="0">
                <a:solidFill>
                  <a:srgbClr val="000000"/>
                </a:solidFill>
                <a:latin typeface="Times New Roman" pitchFamily="18" charset="0"/>
              </a:rPr>
              <a:t>STI</a:t>
            </a:r>
            <a:endParaRPr lang="en-US" dirty="0">
              <a:latin typeface="Tahoma" pitchFamily="34" charset="0"/>
            </a:endParaRPr>
          </a:p>
        </p:txBody>
      </p:sp>
      <p:sp>
        <p:nvSpPr>
          <p:cNvPr id="197" name="Rectangle 128"/>
          <p:cNvSpPr>
            <a:spLocks noChangeArrowheads="1"/>
          </p:cNvSpPr>
          <p:nvPr/>
        </p:nvSpPr>
        <p:spPr bwMode="auto">
          <a:xfrm>
            <a:off x="7667626" y="3002757"/>
            <a:ext cx="375103" cy="184666"/>
          </a:xfrm>
          <a:prstGeom prst="rect">
            <a:avLst/>
          </a:prstGeom>
          <a:noFill/>
          <a:ln w="9525">
            <a:noFill/>
            <a:miter lim="800000"/>
            <a:headEnd/>
            <a:tailEnd/>
          </a:ln>
        </p:spPr>
        <p:txBody>
          <a:bodyPr wrap="none" lIns="0" tIns="0" rIns="0" bIns="0">
            <a:spAutoFit/>
          </a:bodyPr>
          <a:lstStyle/>
          <a:p>
            <a:pPr>
              <a:defRPr/>
            </a:pPr>
            <a:r>
              <a:rPr lang="en-US" sz="1200" b="1">
                <a:solidFill>
                  <a:srgbClr val="000000"/>
                </a:solidFill>
                <a:latin typeface="Times New Roman" pitchFamily="18" charset="0"/>
              </a:rPr>
              <a:t>P-sub</a:t>
            </a:r>
            <a:endParaRPr lang="en-US">
              <a:latin typeface="Tahoma" pitchFamily="34" charset="0"/>
            </a:endParaRPr>
          </a:p>
        </p:txBody>
      </p:sp>
      <p:sp>
        <p:nvSpPr>
          <p:cNvPr id="198" name="Rectangle 129"/>
          <p:cNvSpPr>
            <a:spLocks noChangeArrowheads="1"/>
          </p:cNvSpPr>
          <p:nvPr/>
        </p:nvSpPr>
        <p:spPr bwMode="auto">
          <a:xfrm>
            <a:off x="5211764" y="1275160"/>
            <a:ext cx="1366837" cy="369332"/>
          </a:xfrm>
          <a:prstGeom prst="rect">
            <a:avLst/>
          </a:prstGeom>
          <a:noFill/>
          <a:ln w="9525">
            <a:noFill/>
            <a:miter lim="800000"/>
            <a:headEnd/>
            <a:tailEnd/>
          </a:ln>
        </p:spPr>
        <p:txBody>
          <a:bodyPr lIns="0" tIns="0" rIns="0" bIns="0">
            <a:spAutoFit/>
          </a:bodyPr>
          <a:lstStyle/>
          <a:p>
            <a:pPr algn="ctr">
              <a:defRPr/>
            </a:pPr>
            <a:r>
              <a:rPr lang="en-US" sz="1200" b="1" dirty="0">
                <a:solidFill>
                  <a:srgbClr val="000000"/>
                </a:solidFill>
                <a:latin typeface="Times New Roman" pitchFamily="18" charset="0"/>
              </a:rPr>
              <a:t>Retarding Field  (Negative Mode) </a:t>
            </a:r>
            <a:endParaRPr lang="en-US" dirty="0">
              <a:latin typeface="Tahoma" pitchFamily="34" charset="0"/>
            </a:endParaRPr>
          </a:p>
        </p:txBody>
      </p:sp>
      <p:grpSp>
        <p:nvGrpSpPr>
          <p:cNvPr id="58" name="Group 133"/>
          <p:cNvGrpSpPr>
            <a:grpSpLocks/>
          </p:cNvGrpSpPr>
          <p:nvPr/>
        </p:nvGrpSpPr>
        <p:grpSpPr bwMode="auto">
          <a:xfrm>
            <a:off x="6796089" y="1221581"/>
            <a:ext cx="217487" cy="733425"/>
            <a:chOff x="1436" y="1042"/>
            <a:chExt cx="101" cy="494"/>
          </a:xfrm>
        </p:grpSpPr>
        <p:sp>
          <p:nvSpPr>
            <p:cNvPr id="200" name="Rectangle 134"/>
            <p:cNvSpPr>
              <a:spLocks noChangeArrowheads="1"/>
            </p:cNvSpPr>
            <p:nvPr/>
          </p:nvSpPr>
          <p:spPr bwMode="auto">
            <a:xfrm>
              <a:off x="1476" y="1042"/>
              <a:ext cx="21" cy="395"/>
            </a:xfrm>
            <a:prstGeom prst="rect">
              <a:avLst/>
            </a:prstGeom>
            <a:solidFill>
              <a:srgbClr val="FF0000"/>
            </a:solidFill>
            <a:ln w="9525">
              <a:noFill/>
              <a:miter lim="800000"/>
              <a:headEnd/>
              <a:tailEnd/>
            </a:ln>
          </p:spPr>
          <p:txBody>
            <a:bodyPr/>
            <a:lstStyle/>
            <a:p>
              <a:pPr>
                <a:defRPr/>
              </a:pPr>
              <a:endParaRPr lang="en-US">
                <a:latin typeface="Arial" pitchFamily="34" charset="0"/>
              </a:endParaRPr>
            </a:p>
          </p:txBody>
        </p:sp>
        <p:sp>
          <p:nvSpPr>
            <p:cNvPr id="201" name="Freeform 135"/>
            <p:cNvSpPr>
              <a:spLocks/>
            </p:cNvSpPr>
            <p:nvPr/>
          </p:nvSpPr>
          <p:spPr bwMode="auto">
            <a:xfrm>
              <a:off x="1436" y="1435"/>
              <a:ext cx="101" cy="101"/>
            </a:xfrm>
            <a:custGeom>
              <a:avLst/>
              <a:gdLst/>
              <a:ahLst/>
              <a:cxnLst>
                <a:cxn ang="0">
                  <a:pos x="0" y="0"/>
                </a:cxn>
                <a:cxn ang="0">
                  <a:pos x="102" y="203"/>
                </a:cxn>
                <a:cxn ang="0">
                  <a:pos x="202" y="0"/>
                </a:cxn>
                <a:cxn ang="0">
                  <a:pos x="0" y="0"/>
                </a:cxn>
              </a:cxnLst>
              <a:rect l="0" t="0" r="r" b="b"/>
              <a:pathLst>
                <a:path w="202" h="203">
                  <a:moveTo>
                    <a:pt x="0" y="0"/>
                  </a:moveTo>
                  <a:lnTo>
                    <a:pt x="102" y="203"/>
                  </a:lnTo>
                  <a:lnTo>
                    <a:pt x="202" y="0"/>
                  </a:lnTo>
                  <a:lnTo>
                    <a:pt x="0" y="0"/>
                  </a:lnTo>
                  <a:close/>
                </a:path>
              </a:pathLst>
            </a:custGeom>
            <a:solidFill>
              <a:srgbClr val="FF0000"/>
            </a:solidFill>
            <a:ln w="9525">
              <a:noFill/>
              <a:round/>
              <a:headEnd/>
              <a:tailEnd/>
            </a:ln>
          </p:spPr>
          <p:txBody>
            <a:bodyPr/>
            <a:lstStyle/>
            <a:p>
              <a:pPr>
                <a:defRPr/>
              </a:pPr>
              <a:endParaRPr lang="en-US">
                <a:latin typeface="Arial" pitchFamily="34" charset="0"/>
              </a:endParaRPr>
            </a:p>
          </p:txBody>
        </p:sp>
      </p:grpSp>
      <p:sp>
        <p:nvSpPr>
          <p:cNvPr id="202" name="Rectangle 136"/>
          <p:cNvSpPr>
            <a:spLocks noChangeArrowheads="1"/>
          </p:cNvSpPr>
          <p:nvPr/>
        </p:nvSpPr>
        <p:spPr bwMode="auto">
          <a:xfrm>
            <a:off x="6796088" y="1113235"/>
            <a:ext cx="197170" cy="184666"/>
          </a:xfrm>
          <a:prstGeom prst="rect">
            <a:avLst/>
          </a:prstGeom>
          <a:noFill/>
          <a:ln w="9525">
            <a:noFill/>
            <a:miter lim="800000"/>
            <a:headEnd/>
            <a:tailEnd/>
          </a:ln>
        </p:spPr>
        <p:txBody>
          <a:bodyPr wrap="none" lIns="0" tIns="0" rIns="0" bIns="0">
            <a:spAutoFit/>
          </a:bodyPr>
          <a:lstStyle/>
          <a:p>
            <a:pPr>
              <a:defRPr/>
            </a:pPr>
            <a:r>
              <a:rPr lang="en-US" sz="1200" b="1" dirty="0">
                <a:solidFill>
                  <a:srgbClr val="000000"/>
                </a:solidFill>
                <a:latin typeface="Times New Roman" pitchFamily="18" charset="0"/>
              </a:rPr>
              <a:t>PE</a:t>
            </a:r>
            <a:endParaRPr lang="en-US" dirty="0">
              <a:latin typeface="Tahoma" pitchFamily="34" charset="0"/>
            </a:endParaRPr>
          </a:p>
        </p:txBody>
      </p:sp>
      <p:grpSp>
        <p:nvGrpSpPr>
          <p:cNvPr id="59" name="Group 138"/>
          <p:cNvGrpSpPr>
            <a:grpSpLocks/>
          </p:cNvGrpSpPr>
          <p:nvPr/>
        </p:nvGrpSpPr>
        <p:grpSpPr bwMode="auto">
          <a:xfrm>
            <a:off x="6489701" y="2062163"/>
            <a:ext cx="301625" cy="266700"/>
            <a:chOff x="1138" y="1611"/>
            <a:chExt cx="140" cy="179"/>
          </a:xfrm>
        </p:grpSpPr>
        <p:sp>
          <p:nvSpPr>
            <p:cNvPr id="204" name="Rectangle 139"/>
            <p:cNvSpPr>
              <a:spLocks noChangeArrowheads="1"/>
            </p:cNvSpPr>
            <p:nvPr/>
          </p:nvSpPr>
          <p:spPr bwMode="auto">
            <a:xfrm>
              <a:off x="1138" y="1611"/>
              <a:ext cx="139" cy="178"/>
            </a:xfrm>
            <a:prstGeom prst="rect">
              <a:avLst/>
            </a:prstGeom>
            <a:blipFill dpi="0" rotWithShape="0">
              <a:blip r:embed="rId5"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205" name="Rectangle 140"/>
            <p:cNvSpPr>
              <a:spLocks noChangeArrowheads="1"/>
            </p:cNvSpPr>
            <p:nvPr/>
          </p:nvSpPr>
          <p:spPr bwMode="auto">
            <a:xfrm>
              <a:off x="1138" y="1611"/>
              <a:ext cx="140" cy="179"/>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grpSp>
      <p:grpSp>
        <p:nvGrpSpPr>
          <p:cNvPr id="60" name="Group 172"/>
          <p:cNvGrpSpPr>
            <a:grpSpLocks/>
          </p:cNvGrpSpPr>
          <p:nvPr/>
        </p:nvGrpSpPr>
        <p:grpSpPr bwMode="auto">
          <a:xfrm>
            <a:off x="7487476" y="2098697"/>
            <a:ext cx="98425" cy="69056"/>
            <a:chOff x="1610" y="1780"/>
            <a:chExt cx="46" cy="46"/>
          </a:xfrm>
        </p:grpSpPr>
        <p:sp>
          <p:nvSpPr>
            <p:cNvPr id="212" name="Line 173"/>
            <p:cNvSpPr>
              <a:spLocks noChangeShapeType="1"/>
            </p:cNvSpPr>
            <p:nvPr/>
          </p:nvSpPr>
          <p:spPr bwMode="auto">
            <a:xfrm>
              <a:off x="1611" y="1804"/>
              <a:ext cx="42"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213" name="Oval 174"/>
            <p:cNvSpPr>
              <a:spLocks noChangeArrowheads="1"/>
            </p:cNvSpPr>
            <p:nvPr/>
          </p:nvSpPr>
          <p:spPr bwMode="auto">
            <a:xfrm>
              <a:off x="1610" y="1780"/>
              <a:ext cx="46" cy="4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sp>
        <p:nvSpPr>
          <p:cNvPr id="214" name="Line 175"/>
          <p:cNvSpPr>
            <a:spLocks noChangeShapeType="1"/>
          </p:cNvSpPr>
          <p:nvPr/>
        </p:nvSpPr>
        <p:spPr bwMode="auto">
          <a:xfrm flipH="1">
            <a:off x="5753883" y="2205994"/>
            <a:ext cx="1" cy="91439"/>
          </a:xfrm>
          <a:prstGeom prst="line">
            <a:avLst/>
          </a:prstGeom>
          <a:noFill/>
          <a:ln w="9525">
            <a:solidFill>
              <a:schemeClr val="tx1"/>
            </a:solidFill>
            <a:round/>
            <a:headEnd/>
            <a:tailEnd type="triangle" w="sm" len="sm"/>
          </a:ln>
          <a:effectLst/>
        </p:spPr>
        <p:txBody>
          <a:bodyPr/>
          <a:lstStyle/>
          <a:p>
            <a:pPr>
              <a:defRPr/>
            </a:pPr>
            <a:endParaRPr lang="en-US">
              <a:latin typeface="Arial" pitchFamily="34" charset="0"/>
            </a:endParaRPr>
          </a:p>
        </p:txBody>
      </p:sp>
      <p:sp>
        <p:nvSpPr>
          <p:cNvPr id="216" name="Freeform 183"/>
          <p:cNvSpPr>
            <a:spLocks/>
          </p:cNvSpPr>
          <p:nvPr/>
        </p:nvSpPr>
        <p:spPr bwMode="auto">
          <a:xfrm rot="21599970">
            <a:off x="7583489" y="1865710"/>
            <a:ext cx="90487" cy="186928"/>
          </a:xfrm>
          <a:custGeom>
            <a:avLst/>
            <a:gdLst/>
            <a:ahLst/>
            <a:cxnLst>
              <a:cxn ang="0">
                <a:pos x="0" y="188"/>
              </a:cxn>
              <a:cxn ang="0">
                <a:pos x="3" y="183"/>
              </a:cxn>
              <a:cxn ang="0">
                <a:pos x="11" y="177"/>
              </a:cxn>
              <a:cxn ang="0">
                <a:pos x="26" y="162"/>
              </a:cxn>
              <a:cxn ang="0">
                <a:pos x="41" y="141"/>
              </a:cxn>
              <a:cxn ang="0">
                <a:pos x="54" y="117"/>
              </a:cxn>
              <a:cxn ang="0">
                <a:pos x="60" y="92"/>
              </a:cxn>
              <a:cxn ang="0">
                <a:pos x="66" y="62"/>
              </a:cxn>
              <a:cxn ang="0">
                <a:pos x="68" y="32"/>
              </a:cxn>
              <a:cxn ang="0">
                <a:pos x="71" y="3"/>
              </a:cxn>
              <a:cxn ang="0">
                <a:pos x="71" y="0"/>
              </a:cxn>
              <a:cxn ang="0">
                <a:pos x="71" y="0"/>
              </a:cxn>
            </a:cxnLst>
            <a:rect l="0" t="0" r="r" b="b"/>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lnTo>
                  <a:pt x="71" y="0"/>
                </a:lnTo>
              </a:path>
            </a:pathLst>
          </a:custGeom>
          <a:noFill/>
          <a:ln w="9525">
            <a:solidFill>
              <a:srgbClr val="0000DE"/>
            </a:solidFill>
            <a:prstDash val="solid"/>
            <a:round/>
            <a:headEnd/>
            <a:tailEnd type="triangle" w="med" len="med"/>
          </a:ln>
        </p:spPr>
        <p:txBody>
          <a:bodyPr/>
          <a:lstStyle/>
          <a:p>
            <a:pPr>
              <a:defRPr/>
            </a:pPr>
            <a:endParaRPr lang="en-US">
              <a:solidFill>
                <a:srgbClr val="0000FF"/>
              </a:solidFill>
              <a:latin typeface="Arial" pitchFamily="34" charset="0"/>
            </a:endParaRPr>
          </a:p>
        </p:txBody>
      </p:sp>
      <p:sp>
        <p:nvSpPr>
          <p:cNvPr id="217" name="Line 187"/>
          <p:cNvSpPr>
            <a:spLocks noChangeShapeType="1"/>
          </p:cNvSpPr>
          <p:nvPr/>
        </p:nvSpPr>
        <p:spPr bwMode="auto">
          <a:xfrm flipV="1">
            <a:off x="7580313" y="1707357"/>
            <a:ext cx="0" cy="346472"/>
          </a:xfrm>
          <a:prstGeom prst="line">
            <a:avLst/>
          </a:prstGeom>
          <a:noFill/>
          <a:ln w="12700">
            <a:solidFill>
              <a:srgbClr val="0000DE"/>
            </a:solidFill>
            <a:round/>
            <a:headEnd/>
            <a:tailEnd type="triangle" w="med" len="med"/>
          </a:ln>
          <a:effectLst/>
        </p:spPr>
        <p:txBody>
          <a:bodyPr/>
          <a:lstStyle/>
          <a:p>
            <a:pPr>
              <a:defRPr/>
            </a:pPr>
            <a:endParaRPr lang="en-US">
              <a:solidFill>
                <a:srgbClr val="0000FF"/>
              </a:solidFill>
              <a:latin typeface="Arial" pitchFamily="34" charset="0"/>
            </a:endParaRPr>
          </a:p>
        </p:txBody>
      </p:sp>
      <p:grpSp>
        <p:nvGrpSpPr>
          <p:cNvPr id="61" name="Group 157"/>
          <p:cNvGrpSpPr>
            <a:grpSpLocks/>
          </p:cNvGrpSpPr>
          <p:nvPr/>
        </p:nvGrpSpPr>
        <p:grpSpPr bwMode="auto">
          <a:xfrm>
            <a:off x="6524626" y="2091929"/>
            <a:ext cx="98425" cy="67865"/>
            <a:chOff x="584" y="862"/>
            <a:chExt cx="64" cy="63"/>
          </a:xfrm>
        </p:grpSpPr>
        <p:sp>
          <p:nvSpPr>
            <p:cNvPr id="221" name="Line 159"/>
            <p:cNvSpPr>
              <a:spLocks noChangeShapeType="1"/>
            </p:cNvSpPr>
            <p:nvPr/>
          </p:nvSpPr>
          <p:spPr bwMode="auto">
            <a:xfrm>
              <a:off x="585" y="894"/>
              <a:ext cx="59"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220" name="Oval 16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62" name="Group 162"/>
          <p:cNvGrpSpPr>
            <a:grpSpLocks/>
          </p:cNvGrpSpPr>
          <p:nvPr/>
        </p:nvGrpSpPr>
        <p:grpSpPr bwMode="auto">
          <a:xfrm>
            <a:off x="6653214" y="2091929"/>
            <a:ext cx="98425" cy="67865"/>
            <a:chOff x="584" y="862"/>
            <a:chExt cx="64" cy="63"/>
          </a:xfrm>
        </p:grpSpPr>
        <p:sp>
          <p:nvSpPr>
            <p:cNvPr id="226" name="Line 164"/>
            <p:cNvSpPr>
              <a:spLocks noChangeShapeType="1"/>
            </p:cNvSpPr>
            <p:nvPr/>
          </p:nvSpPr>
          <p:spPr bwMode="auto">
            <a:xfrm>
              <a:off x="585" y="894"/>
              <a:ext cx="59"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225" name="Oval 166"/>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sp>
        <p:nvSpPr>
          <p:cNvPr id="228" name="Line 186"/>
          <p:cNvSpPr>
            <a:spLocks noChangeShapeType="1"/>
          </p:cNvSpPr>
          <p:nvPr/>
        </p:nvSpPr>
        <p:spPr bwMode="auto">
          <a:xfrm flipV="1">
            <a:off x="6650038" y="1764507"/>
            <a:ext cx="0" cy="294085"/>
          </a:xfrm>
          <a:prstGeom prst="line">
            <a:avLst/>
          </a:prstGeom>
          <a:noFill/>
          <a:ln w="12700">
            <a:solidFill>
              <a:srgbClr val="0000DE"/>
            </a:solidFill>
            <a:round/>
            <a:headEnd/>
            <a:tailEnd type="triangle" w="med" len="med"/>
          </a:ln>
          <a:effectLst/>
        </p:spPr>
        <p:txBody>
          <a:bodyPr/>
          <a:lstStyle/>
          <a:p>
            <a:pPr>
              <a:defRPr/>
            </a:pPr>
            <a:endParaRPr lang="en-US">
              <a:solidFill>
                <a:srgbClr val="0000FF"/>
              </a:solidFill>
              <a:latin typeface="Arial" pitchFamily="34" charset="0"/>
            </a:endParaRPr>
          </a:p>
        </p:txBody>
      </p:sp>
      <p:sp>
        <p:nvSpPr>
          <p:cNvPr id="229" name="Freeform 189"/>
          <p:cNvSpPr>
            <a:spLocks/>
          </p:cNvSpPr>
          <p:nvPr/>
        </p:nvSpPr>
        <p:spPr bwMode="auto">
          <a:xfrm>
            <a:off x="6297465" y="1927622"/>
            <a:ext cx="244475" cy="141684"/>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rgbClr val="0000DE"/>
            </a:solidFill>
            <a:prstDash val="solid"/>
            <a:round/>
            <a:headEnd/>
            <a:tailEnd type="triangle" w="med" len="med"/>
          </a:ln>
          <a:effectLst/>
        </p:spPr>
        <p:txBody>
          <a:bodyPr/>
          <a:lstStyle/>
          <a:p>
            <a:pPr>
              <a:defRPr/>
            </a:pPr>
            <a:endParaRPr lang="en-US">
              <a:solidFill>
                <a:srgbClr val="0000FF"/>
              </a:solidFill>
              <a:latin typeface="Arial" pitchFamily="34" charset="0"/>
            </a:endParaRPr>
          </a:p>
        </p:txBody>
      </p:sp>
      <p:grpSp>
        <p:nvGrpSpPr>
          <p:cNvPr id="63" name="Group 212"/>
          <p:cNvGrpSpPr>
            <a:grpSpLocks/>
          </p:cNvGrpSpPr>
          <p:nvPr/>
        </p:nvGrpSpPr>
        <p:grpSpPr bwMode="auto">
          <a:xfrm>
            <a:off x="5667362" y="2078370"/>
            <a:ext cx="105074" cy="76209"/>
            <a:chOff x="585" y="855"/>
            <a:chExt cx="68" cy="70"/>
          </a:xfrm>
        </p:grpSpPr>
        <p:sp>
          <p:nvSpPr>
            <p:cNvPr id="243" name="Line 214"/>
            <p:cNvSpPr>
              <a:spLocks noChangeShapeType="1"/>
            </p:cNvSpPr>
            <p:nvPr/>
          </p:nvSpPr>
          <p:spPr bwMode="auto">
            <a:xfrm>
              <a:off x="585" y="894"/>
              <a:ext cx="59"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242" name="Oval 216"/>
            <p:cNvSpPr>
              <a:spLocks noChangeArrowheads="1"/>
            </p:cNvSpPr>
            <p:nvPr/>
          </p:nvSpPr>
          <p:spPr bwMode="auto">
            <a:xfrm>
              <a:off x="589" y="855"/>
              <a:ext cx="64" cy="70"/>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67" name="Group 217"/>
          <p:cNvGrpSpPr>
            <a:grpSpLocks/>
          </p:cNvGrpSpPr>
          <p:nvPr/>
        </p:nvGrpSpPr>
        <p:grpSpPr bwMode="auto">
          <a:xfrm>
            <a:off x="5791058" y="2078370"/>
            <a:ext cx="109065" cy="76209"/>
            <a:chOff x="585" y="855"/>
            <a:chExt cx="71" cy="70"/>
          </a:xfrm>
        </p:grpSpPr>
        <p:sp>
          <p:nvSpPr>
            <p:cNvPr id="239" name="Line 219"/>
            <p:cNvSpPr>
              <a:spLocks noChangeShapeType="1"/>
            </p:cNvSpPr>
            <p:nvPr/>
          </p:nvSpPr>
          <p:spPr bwMode="auto">
            <a:xfrm>
              <a:off x="585" y="894"/>
              <a:ext cx="59"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238" name="Oval 221"/>
            <p:cNvSpPr>
              <a:spLocks noChangeArrowheads="1"/>
            </p:cNvSpPr>
            <p:nvPr/>
          </p:nvSpPr>
          <p:spPr bwMode="auto">
            <a:xfrm>
              <a:off x="592" y="855"/>
              <a:ext cx="64" cy="70"/>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sp>
        <p:nvSpPr>
          <p:cNvPr id="234" name="Line 222"/>
          <p:cNvSpPr>
            <a:spLocks noChangeShapeType="1"/>
          </p:cNvSpPr>
          <p:nvPr/>
        </p:nvSpPr>
        <p:spPr bwMode="auto">
          <a:xfrm flipV="1">
            <a:off x="5759136" y="1756172"/>
            <a:ext cx="0" cy="295188"/>
          </a:xfrm>
          <a:prstGeom prst="line">
            <a:avLst/>
          </a:prstGeom>
          <a:noFill/>
          <a:ln w="12700">
            <a:solidFill>
              <a:srgbClr val="0000DE"/>
            </a:solidFill>
            <a:round/>
            <a:headEnd/>
            <a:tailEnd type="triangle" w="med" len="med"/>
          </a:ln>
          <a:effectLst/>
        </p:spPr>
        <p:txBody>
          <a:bodyPr/>
          <a:lstStyle/>
          <a:p>
            <a:pPr>
              <a:defRPr/>
            </a:pPr>
            <a:endParaRPr lang="en-US">
              <a:latin typeface="Arial" pitchFamily="34" charset="0"/>
            </a:endParaRPr>
          </a:p>
        </p:txBody>
      </p:sp>
      <p:sp>
        <p:nvSpPr>
          <p:cNvPr id="235" name="Freeform 223"/>
          <p:cNvSpPr>
            <a:spLocks/>
          </p:cNvSpPr>
          <p:nvPr/>
        </p:nvSpPr>
        <p:spPr bwMode="auto">
          <a:xfrm>
            <a:off x="5450541" y="1919201"/>
            <a:ext cx="244730" cy="142771"/>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rgbClr val="0000DE"/>
            </a:solidFill>
            <a:prstDash val="solid"/>
            <a:round/>
            <a:headEnd/>
            <a:tailEnd type="triangle" w="med" len="med"/>
          </a:ln>
          <a:effectLst/>
        </p:spPr>
        <p:txBody>
          <a:bodyPr/>
          <a:lstStyle/>
          <a:p>
            <a:pPr>
              <a:defRPr/>
            </a:pPr>
            <a:endParaRPr lang="en-US">
              <a:latin typeface="Arial" pitchFamily="34" charset="0"/>
            </a:endParaRPr>
          </a:p>
        </p:txBody>
      </p:sp>
      <p:sp>
        <p:nvSpPr>
          <p:cNvPr id="245" name="Freeform 299"/>
          <p:cNvSpPr>
            <a:spLocks/>
          </p:cNvSpPr>
          <p:nvPr/>
        </p:nvSpPr>
        <p:spPr bwMode="auto">
          <a:xfrm flipH="1">
            <a:off x="5800726" y="1994297"/>
            <a:ext cx="244475" cy="65484"/>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rgbClr val="0000DE"/>
            </a:solidFill>
            <a:prstDash val="solid"/>
            <a:round/>
            <a:headEnd/>
            <a:tailEnd type="triangle" w="med" len="med"/>
          </a:ln>
          <a:effectLst/>
        </p:spPr>
        <p:txBody>
          <a:bodyPr/>
          <a:lstStyle/>
          <a:p>
            <a:pPr>
              <a:defRPr/>
            </a:pPr>
            <a:endParaRPr lang="en-US">
              <a:solidFill>
                <a:srgbClr val="0000FF"/>
              </a:solidFill>
              <a:latin typeface="Arial" pitchFamily="34" charset="0"/>
            </a:endParaRPr>
          </a:p>
        </p:txBody>
      </p:sp>
      <p:sp>
        <p:nvSpPr>
          <p:cNvPr id="246" name="Freeform 300"/>
          <p:cNvSpPr>
            <a:spLocks/>
          </p:cNvSpPr>
          <p:nvPr/>
        </p:nvSpPr>
        <p:spPr bwMode="auto">
          <a:xfrm flipH="1">
            <a:off x="6727826" y="1975247"/>
            <a:ext cx="244475" cy="65484"/>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rgbClr val="0000DE"/>
            </a:solidFill>
            <a:prstDash val="solid"/>
            <a:round/>
            <a:headEnd/>
            <a:tailEnd type="triangle" w="med" len="med"/>
          </a:ln>
          <a:effectLst/>
        </p:spPr>
        <p:txBody>
          <a:bodyPr/>
          <a:lstStyle/>
          <a:p>
            <a:pPr>
              <a:defRPr/>
            </a:pPr>
            <a:endParaRPr lang="en-US">
              <a:solidFill>
                <a:srgbClr val="0000FF"/>
              </a:solidFill>
              <a:latin typeface="Arial" pitchFamily="34" charset="0"/>
            </a:endParaRPr>
          </a:p>
        </p:txBody>
      </p:sp>
      <p:sp>
        <p:nvSpPr>
          <p:cNvPr id="247" name="Freeform 301"/>
          <p:cNvSpPr>
            <a:spLocks/>
          </p:cNvSpPr>
          <p:nvPr/>
        </p:nvSpPr>
        <p:spPr bwMode="auto">
          <a:xfrm>
            <a:off x="7607300" y="1977629"/>
            <a:ext cx="228600" cy="76200"/>
          </a:xfrm>
          <a:custGeom>
            <a:avLst/>
            <a:gdLst/>
            <a:ahLst/>
            <a:cxnLst>
              <a:cxn ang="0">
                <a:pos x="0" y="64"/>
              </a:cxn>
              <a:cxn ang="0">
                <a:pos x="50" y="14"/>
              </a:cxn>
              <a:cxn ang="0">
                <a:pos x="78" y="1"/>
              </a:cxn>
              <a:cxn ang="0">
                <a:pos x="144" y="23"/>
              </a:cxn>
            </a:cxnLst>
            <a:rect l="0" t="0" r="r" b="b"/>
            <a:pathLst>
              <a:path w="144" h="64">
                <a:moveTo>
                  <a:pt x="0" y="64"/>
                </a:moveTo>
                <a:cubicBezTo>
                  <a:pt x="8" y="56"/>
                  <a:pt x="37" y="24"/>
                  <a:pt x="50" y="14"/>
                </a:cubicBezTo>
                <a:cubicBezTo>
                  <a:pt x="63" y="4"/>
                  <a:pt x="62" y="0"/>
                  <a:pt x="78" y="1"/>
                </a:cubicBezTo>
                <a:cubicBezTo>
                  <a:pt x="94" y="2"/>
                  <a:pt x="130" y="18"/>
                  <a:pt x="144" y="23"/>
                </a:cubicBezTo>
              </a:path>
            </a:pathLst>
          </a:custGeom>
          <a:noFill/>
          <a:ln w="9525" cap="flat" cmpd="sng">
            <a:solidFill>
              <a:srgbClr val="0000DE"/>
            </a:solidFill>
            <a:prstDash val="solid"/>
            <a:round/>
            <a:headEnd/>
            <a:tailEnd type="triangle" w="med" len="med"/>
          </a:ln>
          <a:effectLst/>
        </p:spPr>
        <p:txBody>
          <a:bodyPr/>
          <a:lstStyle/>
          <a:p>
            <a:pPr>
              <a:defRPr/>
            </a:pPr>
            <a:endParaRPr lang="en-US">
              <a:solidFill>
                <a:srgbClr val="0000FF"/>
              </a:solidFill>
              <a:latin typeface="Arial" pitchFamily="34" charset="0"/>
            </a:endParaRPr>
          </a:p>
        </p:txBody>
      </p:sp>
      <p:grpSp>
        <p:nvGrpSpPr>
          <p:cNvPr id="68" name="Group 307"/>
          <p:cNvGrpSpPr>
            <a:grpSpLocks/>
          </p:cNvGrpSpPr>
          <p:nvPr/>
        </p:nvGrpSpPr>
        <p:grpSpPr bwMode="auto">
          <a:xfrm>
            <a:off x="6577014" y="2184798"/>
            <a:ext cx="98425" cy="67865"/>
            <a:chOff x="584" y="862"/>
            <a:chExt cx="64" cy="63"/>
          </a:xfrm>
        </p:grpSpPr>
        <p:sp>
          <p:nvSpPr>
            <p:cNvPr id="251" name="Line 309"/>
            <p:cNvSpPr>
              <a:spLocks noChangeShapeType="1"/>
            </p:cNvSpPr>
            <p:nvPr/>
          </p:nvSpPr>
          <p:spPr bwMode="auto">
            <a:xfrm>
              <a:off x="585" y="894"/>
              <a:ext cx="59"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250" name="Oval 31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cxnSp>
        <p:nvCxnSpPr>
          <p:cNvPr id="11358" name="Straight Connector 252"/>
          <p:cNvCxnSpPr>
            <a:cxnSpLocks noChangeShapeType="1"/>
          </p:cNvCxnSpPr>
          <p:nvPr/>
        </p:nvCxnSpPr>
        <p:spPr bwMode="auto">
          <a:xfrm>
            <a:off x="5219700" y="1221581"/>
            <a:ext cx="1371600" cy="0"/>
          </a:xfrm>
          <a:prstGeom prst="line">
            <a:avLst/>
          </a:prstGeom>
          <a:noFill/>
          <a:ln w="22225" algn="ctr">
            <a:solidFill>
              <a:schemeClr val="tx1"/>
            </a:solidFill>
            <a:round/>
            <a:headEnd/>
            <a:tailEnd/>
          </a:ln>
        </p:spPr>
      </p:cxnSp>
      <p:cxnSp>
        <p:nvCxnSpPr>
          <p:cNvPr id="11359" name="Straight Connector 254"/>
          <p:cNvCxnSpPr>
            <a:cxnSpLocks noChangeShapeType="1"/>
          </p:cNvCxnSpPr>
          <p:nvPr/>
        </p:nvCxnSpPr>
        <p:spPr bwMode="auto">
          <a:xfrm>
            <a:off x="5148263" y="1145381"/>
            <a:ext cx="215900" cy="0"/>
          </a:xfrm>
          <a:prstGeom prst="line">
            <a:avLst/>
          </a:prstGeom>
          <a:noFill/>
          <a:ln w="22225" algn="ctr">
            <a:solidFill>
              <a:srgbClr val="FF0000"/>
            </a:solidFill>
            <a:round/>
            <a:headEnd/>
            <a:tailEnd/>
          </a:ln>
        </p:spPr>
      </p:cxnSp>
      <p:cxnSp>
        <p:nvCxnSpPr>
          <p:cNvPr id="11360" name="Straight Connector 258"/>
          <p:cNvCxnSpPr>
            <a:cxnSpLocks noChangeShapeType="1"/>
          </p:cNvCxnSpPr>
          <p:nvPr/>
        </p:nvCxnSpPr>
        <p:spPr bwMode="auto">
          <a:xfrm>
            <a:off x="5402263" y="1145381"/>
            <a:ext cx="215900" cy="0"/>
          </a:xfrm>
          <a:prstGeom prst="line">
            <a:avLst/>
          </a:prstGeom>
          <a:noFill/>
          <a:ln w="22225" algn="ctr">
            <a:solidFill>
              <a:srgbClr val="FF0000"/>
            </a:solidFill>
            <a:round/>
            <a:headEnd/>
            <a:tailEnd/>
          </a:ln>
        </p:spPr>
      </p:cxnSp>
      <p:cxnSp>
        <p:nvCxnSpPr>
          <p:cNvPr id="11361" name="Straight Connector 261"/>
          <p:cNvCxnSpPr>
            <a:cxnSpLocks noChangeShapeType="1"/>
          </p:cNvCxnSpPr>
          <p:nvPr/>
        </p:nvCxnSpPr>
        <p:spPr bwMode="auto">
          <a:xfrm>
            <a:off x="5654675" y="1145381"/>
            <a:ext cx="215900" cy="0"/>
          </a:xfrm>
          <a:prstGeom prst="line">
            <a:avLst/>
          </a:prstGeom>
          <a:noFill/>
          <a:ln w="22225" algn="ctr">
            <a:solidFill>
              <a:srgbClr val="FF0000"/>
            </a:solidFill>
            <a:round/>
            <a:headEnd/>
            <a:tailEnd/>
          </a:ln>
        </p:spPr>
      </p:cxnSp>
      <p:cxnSp>
        <p:nvCxnSpPr>
          <p:cNvPr id="11362" name="Straight Connector 264"/>
          <p:cNvCxnSpPr>
            <a:cxnSpLocks noChangeShapeType="1"/>
          </p:cNvCxnSpPr>
          <p:nvPr/>
        </p:nvCxnSpPr>
        <p:spPr bwMode="auto">
          <a:xfrm>
            <a:off x="5908675" y="1145381"/>
            <a:ext cx="215900" cy="0"/>
          </a:xfrm>
          <a:prstGeom prst="line">
            <a:avLst/>
          </a:prstGeom>
          <a:noFill/>
          <a:ln w="22225" algn="ctr">
            <a:solidFill>
              <a:srgbClr val="FF0000"/>
            </a:solidFill>
            <a:round/>
            <a:headEnd/>
            <a:tailEnd/>
          </a:ln>
        </p:spPr>
      </p:cxnSp>
      <p:cxnSp>
        <p:nvCxnSpPr>
          <p:cNvPr id="11363" name="Straight Connector 267"/>
          <p:cNvCxnSpPr>
            <a:cxnSpLocks noChangeShapeType="1"/>
          </p:cNvCxnSpPr>
          <p:nvPr/>
        </p:nvCxnSpPr>
        <p:spPr bwMode="auto">
          <a:xfrm>
            <a:off x="6146800" y="1145381"/>
            <a:ext cx="215900" cy="0"/>
          </a:xfrm>
          <a:prstGeom prst="line">
            <a:avLst/>
          </a:prstGeom>
          <a:noFill/>
          <a:ln w="22225" algn="ctr">
            <a:solidFill>
              <a:srgbClr val="FF0000"/>
            </a:solidFill>
            <a:round/>
            <a:headEnd/>
            <a:tailEnd/>
          </a:ln>
        </p:spPr>
      </p:cxnSp>
      <p:cxnSp>
        <p:nvCxnSpPr>
          <p:cNvPr id="11364" name="Straight Connector 270"/>
          <p:cNvCxnSpPr>
            <a:cxnSpLocks noChangeShapeType="1"/>
          </p:cNvCxnSpPr>
          <p:nvPr/>
        </p:nvCxnSpPr>
        <p:spPr bwMode="auto">
          <a:xfrm>
            <a:off x="6400800" y="1145381"/>
            <a:ext cx="215900" cy="0"/>
          </a:xfrm>
          <a:prstGeom prst="line">
            <a:avLst/>
          </a:prstGeom>
          <a:noFill/>
          <a:ln w="22225" algn="ctr">
            <a:solidFill>
              <a:srgbClr val="FF0000"/>
            </a:solidFill>
            <a:round/>
            <a:headEnd/>
            <a:tailEnd/>
          </a:ln>
        </p:spPr>
      </p:cxnSp>
      <p:sp>
        <p:nvSpPr>
          <p:cNvPr id="291" name="Rectangle 129"/>
          <p:cNvSpPr>
            <a:spLocks noChangeArrowheads="1"/>
          </p:cNvSpPr>
          <p:nvPr/>
        </p:nvSpPr>
        <p:spPr bwMode="auto">
          <a:xfrm>
            <a:off x="7804150" y="1275160"/>
            <a:ext cx="352425" cy="184666"/>
          </a:xfrm>
          <a:prstGeom prst="rect">
            <a:avLst/>
          </a:prstGeom>
          <a:noFill/>
          <a:ln w="9525">
            <a:noFill/>
            <a:miter lim="800000"/>
            <a:headEnd/>
            <a:tailEnd/>
          </a:ln>
        </p:spPr>
        <p:txBody>
          <a:bodyPr lIns="0" tIns="0" rIns="0" bIns="0">
            <a:spAutoFit/>
          </a:bodyPr>
          <a:lstStyle/>
          <a:p>
            <a:pPr>
              <a:defRPr/>
            </a:pPr>
            <a:r>
              <a:rPr lang="en-US" sz="1200" b="1" dirty="0">
                <a:solidFill>
                  <a:srgbClr val="000000"/>
                </a:solidFill>
                <a:latin typeface="Times New Roman" pitchFamily="18" charset="0"/>
              </a:rPr>
              <a:t>No5</a:t>
            </a:r>
            <a:endParaRPr lang="en-US" dirty="0">
              <a:latin typeface="Tahoma" pitchFamily="34" charset="0"/>
            </a:endParaRPr>
          </a:p>
        </p:txBody>
      </p:sp>
      <p:cxnSp>
        <p:nvCxnSpPr>
          <p:cNvPr id="11366" name="Straight Arrow Connector 291"/>
          <p:cNvCxnSpPr>
            <a:cxnSpLocks noChangeShapeType="1"/>
            <a:endCxn id="11367" idx="0"/>
          </p:cNvCxnSpPr>
          <p:nvPr/>
        </p:nvCxnSpPr>
        <p:spPr bwMode="auto">
          <a:xfrm flipH="1">
            <a:off x="5346702" y="3057525"/>
            <a:ext cx="377825" cy="1092994"/>
          </a:xfrm>
          <a:prstGeom prst="straightConnector1">
            <a:avLst/>
          </a:prstGeom>
          <a:noFill/>
          <a:ln w="22225" algn="ctr">
            <a:solidFill>
              <a:srgbClr val="FF0000"/>
            </a:solidFill>
            <a:round/>
            <a:headEnd/>
            <a:tailEnd type="arrow" w="med" len="med"/>
          </a:ln>
        </p:spPr>
      </p:cxnSp>
      <p:sp>
        <p:nvSpPr>
          <p:cNvPr id="11367" name="TextBox 292"/>
          <p:cNvSpPr txBox="1">
            <a:spLocks noChangeArrowheads="1"/>
          </p:cNvSpPr>
          <p:nvPr/>
        </p:nvSpPr>
        <p:spPr bwMode="auto">
          <a:xfrm>
            <a:off x="4770439" y="4150519"/>
            <a:ext cx="1152525" cy="646331"/>
          </a:xfrm>
          <a:prstGeom prst="rect">
            <a:avLst/>
          </a:prstGeom>
          <a:noFill/>
          <a:ln w="9525">
            <a:noFill/>
            <a:miter lim="800000"/>
            <a:headEnd/>
            <a:tailEnd/>
          </a:ln>
        </p:spPr>
        <p:txBody>
          <a:bodyPr>
            <a:spAutoFit/>
          </a:bodyPr>
          <a:lstStyle/>
          <a:p>
            <a:pPr algn="ctr"/>
            <a:r>
              <a:rPr lang="en-US" sz="1800" b="1">
                <a:effectLst/>
              </a:rPr>
              <a:t>Forward Bias</a:t>
            </a:r>
          </a:p>
        </p:txBody>
      </p:sp>
      <p:cxnSp>
        <p:nvCxnSpPr>
          <p:cNvPr id="11368" name="Straight Arrow Connector 293"/>
          <p:cNvCxnSpPr>
            <a:cxnSpLocks noChangeShapeType="1"/>
          </p:cNvCxnSpPr>
          <p:nvPr/>
        </p:nvCxnSpPr>
        <p:spPr bwMode="auto">
          <a:xfrm>
            <a:off x="7524750" y="2950369"/>
            <a:ext cx="53975" cy="1145381"/>
          </a:xfrm>
          <a:prstGeom prst="straightConnector1">
            <a:avLst/>
          </a:prstGeom>
          <a:noFill/>
          <a:ln w="22225" algn="ctr">
            <a:solidFill>
              <a:srgbClr val="FF0000"/>
            </a:solidFill>
            <a:round/>
            <a:headEnd/>
            <a:tailEnd type="arrow" w="med" len="med"/>
          </a:ln>
        </p:spPr>
      </p:cxnSp>
      <p:sp>
        <p:nvSpPr>
          <p:cNvPr id="11369" name="TextBox 294"/>
          <p:cNvSpPr txBox="1">
            <a:spLocks noChangeArrowheads="1"/>
          </p:cNvSpPr>
          <p:nvPr/>
        </p:nvSpPr>
        <p:spPr bwMode="auto">
          <a:xfrm>
            <a:off x="7218364" y="4150519"/>
            <a:ext cx="1152525" cy="646331"/>
          </a:xfrm>
          <a:prstGeom prst="rect">
            <a:avLst/>
          </a:prstGeom>
          <a:noFill/>
          <a:ln w="9525">
            <a:noFill/>
            <a:miter lim="800000"/>
            <a:headEnd/>
            <a:tailEnd/>
          </a:ln>
        </p:spPr>
        <p:txBody>
          <a:bodyPr>
            <a:spAutoFit/>
          </a:bodyPr>
          <a:lstStyle/>
          <a:p>
            <a:pPr algn="ctr"/>
            <a:r>
              <a:rPr lang="en-US" sz="1800" b="1" dirty="0">
                <a:effectLst/>
              </a:rPr>
              <a:t>Reverse Bias</a:t>
            </a:r>
          </a:p>
        </p:txBody>
      </p:sp>
      <p:cxnSp>
        <p:nvCxnSpPr>
          <p:cNvPr id="11370" name="Straight Connector 295"/>
          <p:cNvCxnSpPr>
            <a:cxnSpLocks noChangeShapeType="1"/>
          </p:cNvCxnSpPr>
          <p:nvPr/>
        </p:nvCxnSpPr>
        <p:spPr bwMode="auto">
          <a:xfrm>
            <a:off x="7351713" y="1221581"/>
            <a:ext cx="1371600" cy="0"/>
          </a:xfrm>
          <a:prstGeom prst="line">
            <a:avLst/>
          </a:prstGeom>
          <a:noFill/>
          <a:ln w="22225" algn="ctr">
            <a:solidFill>
              <a:schemeClr val="tx1"/>
            </a:solidFill>
            <a:round/>
            <a:headEnd/>
            <a:tailEnd/>
          </a:ln>
        </p:spPr>
      </p:cxnSp>
      <p:cxnSp>
        <p:nvCxnSpPr>
          <p:cNvPr id="11371" name="Straight Connector 296"/>
          <p:cNvCxnSpPr>
            <a:cxnSpLocks noChangeShapeType="1"/>
          </p:cNvCxnSpPr>
          <p:nvPr/>
        </p:nvCxnSpPr>
        <p:spPr bwMode="auto">
          <a:xfrm>
            <a:off x="7278688" y="1145381"/>
            <a:ext cx="215900" cy="0"/>
          </a:xfrm>
          <a:prstGeom prst="line">
            <a:avLst/>
          </a:prstGeom>
          <a:noFill/>
          <a:ln w="22225" algn="ctr">
            <a:solidFill>
              <a:srgbClr val="FF0000"/>
            </a:solidFill>
            <a:round/>
            <a:headEnd/>
            <a:tailEnd/>
          </a:ln>
        </p:spPr>
      </p:cxnSp>
      <p:cxnSp>
        <p:nvCxnSpPr>
          <p:cNvPr id="11372" name="Straight Connector 297"/>
          <p:cNvCxnSpPr>
            <a:cxnSpLocks noChangeShapeType="1"/>
          </p:cNvCxnSpPr>
          <p:nvPr/>
        </p:nvCxnSpPr>
        <p:spPr bwMode="auto">
          <a:xfrm>
            <a:off x="7532688" y="1145381"/>
            <a:ext cx="215900" cy="0"/>
          </a:xfrm>
          <a:prstGeom prst="line">
            <a:avLst/>
          </a:prstGeom>
          <a:noFill/>
          <a:ln w="22225" algn="ctr">
            <a:solidFill>
              <a:srgbClr val="FF0000"/>
            </a:solidFill>
            <a:round/>
            <a:headEnd/>
            <a:tailEnd/>
          </a:ln>
        </p:spPr>
      </p:cxnSp>
      <p:cxnSp>
        <p:nvCxnSpPr>
          <p:cNvPr id="11373" name="Straight Connector 298"/>
          <p:cNvCxnSpPr>
            <a:cxnSpLocks noChangeShapeType="1"/>
          </p:cNvCxnSpPr>
          <p:nvPr/>
        </p:nvCxnSpPr>
        <p:spPr bwMode="auto">
          <a:xfrm>
            <a:off x="7786688" y="1145381"/>
            <a:ext cx="215900" cy="0"/>
          </a:xfrm>
          <a:prstGeom prst="line">
            <a:avLst/>
          </a:prstGeom>
          <a:noFill/>
          <a:ln w="22225" algn="ctr">
            <a:solidFill>
              <a:srgbClr val="FF0000"/>
            </a:solidFill>
            <a:round/>
            <a:headEnd/>
            <a:tailEnd/>
          </a:ln>
        </p:spPr>
      </p:cxnSp>
      <p:cxnSp>
        <p:nvCxnSpPr>
          <p:cNvPr id="11374" name="Straight Connector 299"/>
          <p:cNvCxnSpPr>
            <a:cxnSpLocks noChangeShapeType="1"/>
          </p:cNvCxnSpPr>
          <p:nvPr/>
        </p:nvCxnSpPr>
        <p:spPr bwMode="auto">
          <a:xfrm>
            <a:off x="8040688" y="1145381"/>
            <a:ext cx="215900" cy="0"/>
          </a:xfrm>
          <a:prstGeom prst="line">
            <a:avLst/>
          </a:prstGeom>
          <a:noFill/>
          <a:ln w="22225" algn="ctr">
            <a:solidFill>
              <a:srgbClr val="FF0000"/>
            </a:solidFill>
            <a:round/>
            <a:headEnd/>
            <a:tailEnd/>
          </a:ln>
        </p:spPr>
      </p:cxnSp>
      <p:cxnSp>
        <p:nvCxnSpPr>
          <p:cNvPr id="11375" name="Straight Connector 300"/>
          <p:cNvCxnSpPr>
            <a:cxnSpLocks noChangeShapeType="1"/>
          </p:cNvCxnSpPr>
          <p:nvPr/>
        </p:nvCxnSpPr>
        <p:spPr bwMode="auto">
          <a:xfrm>
            <a:off x="8278813" y="1145381"/>
            <a:ext cx="215900" cy="0"/>
          </a:xfrm>
          <a:prstGeom prst="line">
            <a:avLst/>
          </a:prstGeom>
          <a:noFill/>
          <a:ln w="22225" algn="ctr">
            <a:solidFill>
              <a:srgbClr val="FF0000"/>
            </a:solidFill>
            <a:round/>
            <a:headEnd/>
            <a:tailEnd/>
          </a:ln>
        </p:spPr>
      </p:cxnSp>
      <p:cxnSp>
        <p:nvCxnSpPr>
          <p:cNvPr id="11376" name="Straight Connector 301"/>
          <p:cNvCxnSpPr>
            <a:cxnSpLocks noChangeShapeType="1"/>
          </p:cNvCxnSpPr>
          <p:nvPr/>
        </p:nvCxnSpPr>
        <p:spPr bwMode="auto">
          <a:xfrm>
            <a:off x="8532813" y="1145381"/>
            <a:ext cx="215900" cy="0"/>
          </a:xfrm>
          <a:prstGeom prst="line">
            <a:avLst/>
          </a:prstGeom>
          <a:noFill/>
          <a:ln w="22225" algn="ctr">
            <a:solidFill>
              <a:srgbClr val="FF0000"/>
            </a:solidFill>
            <a:round/>
            <a:headEnd/>
            <a:tailEnd/>
          </a:ln>
        </p:spPr>
      </p:cxnSp>
      <p:grpSp>
        <p:nvGrpSpPr>
          <p:cNvPr id="70" name="Group 378"/>
          <p:cNvGrpSpPr>
            <a:grpSpLocks/>
          </p:cNvGrpSpPr>
          <p:nvPr/>
        </p:nvGrpSpPr>
        <p:grpSpPr bwMode="auto">
          <a:xfrm>
            <a:off x="5349876" y="2474117"/>
            <a:ext cx="188913" cy="391716"/>
            <a:chOff x="5349574" y="3299498"/>
            <a:chExt cx="188912" cy="521473"/>
          </a:xfrm>
        </p:grpSpPr>
        <p:sp>
          <p:nvSpPr>
            <p:cNvPr id="275" name="Rectangle 110"/>
            <p:cNvSpPr>
              <a:spLocks noChangeArrowheads="1"/>
            </p:cNvSpPr>
            <p:nvPr/>
          </p:nvSpPr>
          <p:spPr bwMode="auto">
            <a:xfrm>
              <a:off x="5414662" y="3299498"/>
              <a:ext cx="115415" cy="245837"/>
            </a:xfrm>
            <a:prstGeom prst="rect">
              <a:avLst/>
            </a:prstGeom>
            <a:noFill/>
            <a:ln w="9525">
              <a:noFill/>
              <a:miter lim="800000"/>
              <a:headEnd/>
              <a:tailEnd/>
            </a:ln>
          </p:spPr>
          <p:txBody>
            <a:bodyPr wrap="none" lIns="0" tIns="0" rIns="0" bIns="0">
              <a:spAutoFit/>
            </a:bodyPr>
            <a:lstStyle/>
            <a:p>
              <a:pPr>
                <a:defRPr/>
              </a:pPr>
              <a:r>
                <a:rPr lang="en-US" sz="1200">
                  <a:solidFill>
                    <a:srgbClr val="000000"/>
                  </a:solidFill>
                  <a:latin typeface="Times New Roman" pitchFamily="18" charset="0"/>
                </a:rPr>
                <a:t>   </a:t>
              </a:r>
              <a:endParaRPr lang="en-US">
                <a:latin typeface="Tahoma" pitchFamily="34" charset="0"/>
              </a:endParaRPr>
            </a:p>
          </p:txBody>
        </p:sp>
        <p:sp>
          <p:nvSpPr>
            <p:cNvPr id="276" name="Freeform 119"/>
            <p:cNvSpPr>
              <a:spLocks/>
            </p:cNvSpPr>
            <p:nvPr/>
          </p:nvSpPr>
          <p:spPr bwMode="auto">
            <a:xfrm>
              <a:off x="5359099" y="3592728"/>
              <a:ext cx="179387" cy="99856"/>
            </a:xfrm>
            <a:custGeom>
              <a:avLst/>
              <a:gdLst/>
              <a:ahLst/>
              <a:cxnLst>
                <a:cxn ang="0">
                  <a:pos x="83" y="0"/>
                </a:cxn>
                <a:cxn ang="0">
                  <a:pos x="166" y="100"/>
                </a:cxn>
                <a:cxn ang="0">
                  <a:pos x="0" y="100"/>
                </a:cxn>
                <a:cxn ang="0">
                  <a:pos x="83" y="0"/>
                </a:cxn>
              </a:cxnLst>
              <a:rect l="0" t="0" r="r" b="b"/>
              <a:pathLst>
                <a:path w="166" h="100">
                  <a:moveTo>
                    <a:pt x="83" y="0"/>
                  </a:moveTo>
                  <a:lnTo>
                    <a:pt x="166" y="100"/>
                  </a:lnTo>
                  <a:lnTo>
                    <a:pt x="0" y="100"/>
                  </a:lnTo>
                  <a:lnTo>
                    <a:pt x="83" y="0"/>
                  </a:lnTo>
                  <a:close/>
                </a:path>
              </a:pathLst>
            </a:custGeom>
            <a:solidFill>
              <a:srgbClr val="000000"/>
            </a:solidFill>
            <a:ln w="9525">
              <a:solidFill>
                <a:srgbClr val="000000"/>
              </a:solidFill>
              <a:prstDash val="solid"/>
              <a:round/>
              <a:headEnd/>
              <a:tailEnd/>
            </a:ln>
          </p:spPr>
          <p:txBody>
            <a:bodyPr/>
            <a:lstStyle/>
            <a:p>
              <a:pPr>
                <a:defRPr/>
              </a:pPr>
              <a:endParaRPr lang="en-US">
                <a:latin typeface="Arial" pitchFamily="34" charset="0"/>
              </a:endParaRPr>
            </a:p>
          </p:txBody>
        </p:sp>
        <p:sp>
          <p:nvSpPr>
            <p:cNvPr id="277" name="Line 120"/>
            <p:cNvSpPr>
              <a:spLocks noChangeShapeType="1"/>
            </p:cNvSpPr>
            <p:nvPr/>
          </p:nvSpPr>
          <p:spPr bwMode="auto">
            <a:xfrm>
              <a:off x="5349574" y="3592728"/>
              <a:ext cx="180974" cy="1585"/>
            </a:xfrm>
            <a:prstGeom prst="line">
              <a:avLst/>
            </a:prstGeom>
            <a:noFill/>
            <a:ln w="9525">
              <a:solidFill>
                <a:srgbClr val="000000"/>
              </a:solidFill>
              <a:round/>
              <a:headEnd/>
              <a:tailEnd/>
            </a:ln>
          </p:spPr>
          <p:txBody>
            <a:bodyPr/>
            <a:lstStyle/>
            <a:p>
              <a:pPr>
                <a:defRPr/>
              </a:pPr>
              <a:endParaRPr lang="en-US">
                <a:latin typeface="Arial" pitchFamily="34" charset="0"/>
              </a:endParaRPr>
            </a:p>
          </p:txBody>
        </p:sp>
        <p:sp>
          <p:nvSpPr>
            <p:cNvPr id="278" name="Line 121"/>
            <p:cNvSpPr>
              <a:spLocks noChangeShapeType="1"/>
            </p:cNvSpPr>
            <p:nvPr/>
          </p:nvSpPr>
          <p:spPr bwMode="auto">
            <a:xfrm>
              <a:off x="5451173" y="3446906"/>
              <a:ext cx="3175" cy="374065"/>
            </a:xfrm>
            <a:prstGeom prst="line">
              <a:avLst/>
            </a:prstGeom>
            <a:noFill/>
            <a:ln w="9525">
              <a:solidFill>
                <a:srgbClr val="000000"/>
              </a:solidFill>
              <a:round/>
              <a:headEnd/>
              <a:tailEnd/>
            </a:ln>
          </p:spPr>
          <p:txBody>
            <a:bodyPr/>
            <a:lstStyle/>
            <a:p>
              <a:pPr>
                <a:defRPr/>
              </a:pPr>
              <a:endParaRPr lang="en-US">
                <a:latin typeface="Arial" pitchFamily="34" charset="0"/>
              </a:endParaRPr>
            </a:p>
          </p:txBody>
        </p:sp>
      </p:grpSp>
      <p:grpSp>
        <p:nvGrpSpPr>
          <p:cNvPr id="71" name="Group 284"/>
          <p:cNvGrpSpPr>
            <a:grpSpLocks/>
          </p:cNvGrpSpPr>
          <p:nvPr/>
        </p:nvGrpSpPr>
        <p:grpSpPr bwMode="auto">
          <a:xfrm>
            <a:off x="7135813" y="2553717"/>
            <a:ext cx="222250" cy="275034"/>
            <a:chOff x="2555776" y="3399880"/>
            <a:chExt cx="221896" cy="366923"/>
          </a:xfrm>
        </p:grpSpPr>
        <p:sp>
          <p:nvSpPr>
            <p:cNvPr id="286" name="Line 116"/>
            <p:cNvSpPr>
              <a:spLocks noChangeShapeType="1"/>
            </p:cNvSpPr>
            <p:nvPr/>
          </p:nvSpPr>
          <p:spPr bwMode="auto">
            <a:xfrm>
              <a:off x="2562116" y="3615904"/>
              <a:ext cx="215556" cy="3177"/>
            </a:xfrm>
            <a:prstGeom prst="line">
              <a:avLst/>
            </a:prstGeom>
            <a:noFill/>
            <a:ln w="9525">
              <a:solidFill>
                <a:srgbClr val="000000"/>
              </a:solidFill>
              <a:round/>
              <a:headEnd/>
              <a:tailEnd/>
            </a:ln>
          </p:spPr>
          <p:txBody>
            <a:bodyPr/>
            <a:lstStyle/>
            <a:p>
              <a:pPr>
                <a:defRPr/>
              </a:pPr>
              <a:endParaRPr lang="en-US">
                <a:latin typeface="Arial" pitchFamily="34" charset="0"/>
              </a:endParaRPr>
            </a:p>
          </p:txBody>
        </p:sp>
        <p:sp>
          <p:nvSpPr>
            <p:cNvPr id="287" name="Freeform 115"/>
            <p:cNvSpPr>
              <a:spLocks/>
            </p:cNvSpPr>
            <p:nvPr/>
          </p:nvSpPr>
          <p:spPr bwMode="auto">
            <a:xfrm>
              <a:off x="2555776" y="3539660"/>
              <a:ext cx="215556" cy="90539"/>
            </a:xfrm>
            <a:custGeom>
              <a:avLst/>
              <a:gdLst/>
              <a:ahLst/>
              <a:cxnLst>
                <a:cxn ang="0">
                  <a:pos x="102" y="93"/>
                </a:cxn>
                <a:cxn ang="0">
                  <a:pos x="202" y="0"/>
                </a:cxn>
                <a:cxn ang="0">
                  <a:pos x="0" y="0"/>
                </a:cxn>
                <a:cxn ang="0">
                  <a:pos x="102" y="93"/>
                </a:cxn>
              </a:cxnLst>
              <a:rect l="0" t="0" r="r" b="b"/>
              <a:pathLst>
                <a:path w="202" h="93">
                  <a:moveTo>
                    <a:pt x="102" y="93"/>
                  </a:moveTo>
                  <a:lnTo>
                    <a:pt x="202" y="0"/>
                  </a:lnTo>
                  <a:lnTo>
                    <a:pt x="0" y="0"/>
                  </a:lnTo>
                  <a:lnTo>
                    <a:pt x="102" y="93"/>
                  </a:lnTo>
                  <a:close/>
                </a:path>
              </a:pathLst>
            </a:custGeom>
            <a:solidFill>
              <a:srgbClr val="000000"/>
            </a:solidFill>
            <a:ln w="9525">
              <a:solidFill>
                <a:srgbClr val="000000"/>
              </a:solidFill>
              <a:prstDash val="solid"/>
              <a:round/>
              <a:headEnd/>
              <a:tailEnd/>
            </a:ln>
          </p:spPr>
          <p:txBody>
            <a:bodyPr/>
            <a:lstStyle/>
            <a:p>
              <a:pPr>
                <a:defRPr/>
              </a:pPr>
              <a:endParaRPr lang="en-US">
                <a:latin typeface="Arial" pitchFamily="34" charset="0"/>
              </a:endParaRPr>
            </a:p>
          </p:txBody>
        </p:sp>
        <p:sp>
          <p:nvSpPr>
            <p:cNvPr id="288" name="Line 116"/>
            <p:cNvSpPr>
              <a:spLocks noChangeShapeType="1"/>
            </p:cNvSpPr>
            <p:nvPr/>
          </p:nvSpPr>
          <p:spPr bwMode="auto">
            <a:xfrm>
              <a:off x="2555776" y="3630199"/>
              <a:ext cx="215556" cy="3177"/>
            </a:xfrm>
            <a:prstGeom prst="line">
              <a:avLst/>
            </a:prstGeom>
            <a:noFill/>
            <a:ln w="9525">
              <a:solidFill>
                <a:srgbClr val="000000"/>
              </a:solidFill>
              <a:round/>
              <a:headEnd/>
              <a:tailEnd/>
            </a:ln>
          </p:spPr>
          <p:txBody>
            <a:bodyPr/>
            <a:lstStyle/>
            <a:p>
              <a:pPr>
                <a:defRPr/>
              </a:pPr>
              <a:endParaRPr lang="en-US">
                <a:latin typeface="Arial" pitchFamily="34" charset="0"/>
              </a:endParaRPr>
            </a:p>
          </p:txBody>
        </p:sp>
        <p:sp>
          <p:nvSpPr>
            <p:cNvPr id="289" name="Line 117"/>
            <p:cNvSpPr>
              <a:spLocks noChangeShapeType="1"/>
            </p:cNvSpPr>
            <p:nvPr/>
          </p:nvSpPr>
          <p:spPr bwMode="auto">
            <a:xfrm>
              <a:off x="2661969" y="3399880"/>
              <a:ext cx="3170" cy="366923"/>
            </a:xfrm>
            <a:prstGeom prst="line">
              <a:avLst/>
            </a:prstGeom>
            <a:noFill/>
            <a:ln w="9525">
              <a:solidFill>
                <a:srgbClr val="000000"/>
              </a:solidFill>
              <a:round/>
              <a:headEnd/>
              <a:tailEnd/>
            </a:ln>
          </p:spPr>
          <p:txBody>
            <a:bodyPr/>
            <a:lstStyle/>
            <a:p>
              <a:pPr>
                <a:defRPr/>
              </a:pPr>
              <a:endParaRPr lang="en-US">
                <a:latin typeface="Arial" pitchFamily="34" charset="0"/>
              </a:endParaRPr>
            </a:p>
          </p:txBody>
        </p:sp>
      </p:grpSp>
      <p:grpSp>
        <p:nvGrpSpPr>
          <p:cNvPr id="72" name="Group 354"/>
          <p:cNvGrpSpPr>
            <a:grpSpLocks/>
          </p:cNvGrpSpPr>
          <p:nvPr/>
        </p:nvGrpSpPr>
        <p:grpSpPr bwMode="auto">
          <a:xfrm>
            <a:off x="2771775" y="1694260"/>
            <a:ext cx="431800" cy="363140"/>
            <a:chOff x="2771678" y="2259013"/>
            <a:chExt cx="432171" cy="483736"/>
          </a:xfrm>
        </p:grpSpPr>
        <p:sp>
          <p:nvSpPr>
            <p:cNvPr id="50" name="Freeform 180"/>
            <p:cNvSpPr>
              <a:spLocks/>
            </p:cNvSpPr>
            <p:nvPr/>
          </p:nvSpPr>
          <p:spPr bwMode="auto">
            <a:xfrm rot="2157">
              <a:off x="2843177" y="2349416"/>
              <a:ext cx="127109" cy="364785"/>
            </a:xfrm>
            <a:custGeom>
              <a:avLst/>
              <a:gdLst/>
              <a:ahLst/>
              <a:cxnLst>
                <a:cxn ang="0">
                  <a:pos x="89" y="253"/>
                </a:cxn>
                <a:cxn ang="0">
                  <a:pos x="40" y="194"/>
                </a:cxn>
                <a:cxn ang="0">
                  <a:pos x="21" y="147"/>
                </a:cxn>
                <a:cxn ang="0">
                  <a:pos x="8" y="81"/>
                </a:cxn>
                <a:cxn ang="0">
                  <a:pos x="0" y="0"/>
                </a:cxn>
                <a:cxn ang="0">
                  <a:pos x="0" y="0"/>
                </a:cxn>
              </a:cxnLst>
              <a:rect l="0" t="0" r="r" b="b"/>
              <a:pathLst>
                <a:path w="89" h="253">
                  <a:moveTo>
                    <a:pt x="89" y="253"/>
                  </a:moveTo>
                  <a:lnTo>
                    <a:pt x="40" y="194"/>
                  </a:lnTo>
                  <a:lnTo>
                    <a:pt x="21" y="147"/>
                  </a:lnTo>
                  <a:lnTo>
                    <a:pt x="8" y="81"/>
                  </a:lnTo>
                  <a:lnTo>
                    <a:pt x="0" y="0"/>
                  </a:lnTo>
                  <a:lnTo>
                    <a:pt x="0" y="0"/>
                  </a:lnTo>
                </a:path>
              </a:pathLst>
            </a:custGeom>
            <a:noFill/>
            <a:ln w="9525">
              <a:solidFill>
                <a:srgbClr val="0000DE"/>
              </a:solidFill>
              <a:prstDash val="solid"/>
              <a:round/>
              <a:headEnd/>
              <a:tailEnd type="triangle" w="med" len="med"/>
            </a:ln>
          </p:spPr>
          <p:txBody>
            <a:bodyPr/>
            <a:lstStyle/>
            <a:p>
              <a:pPr>
                <a:defRPr/>
              </a:pPr>
              <a:endParaRPr lang="en-US">
                <a:solidFill>
                  <a:srgbClr val="0000FF"/>
                </a:solidFill>
                <a:latin typeface="Arial" pitchFamily="34" charset="0"/>
              </a:endParaRPr>
            </a:p>
          </p:txBody>
        </p:sp>
        <p:sp>
          <p:nvSpPr>
            <p:cNvPr id="51" name="Freeform 183"/>
            <p:cNvSpPr>
              <a:spLocks/>
            </p:cNvSpPr>
            <p:nvPr/>
          </p:nvSpPr>
          <p:spPr bwMode="auto">
            <a:xfrm rot="21599970">
              <a:off x="2992531" y="2349416"/>
              <a:ext cx="139820" cy="369543"/>
            </a:xfrm>
            <a:custGeom>
              <a:avLst/>
              <a:gdLst/>
              <a:ahLst/>
              <a:cxnLst>
                <a:cxn ang="0">
                  <a:pos x="0" y="188"/>
                </a:cxn>
                <a:cxn ang="0">
                  <a:pos x="3" y="183"/>
                </a:cxn>
                <a:cxn ang="0">
                  <a:pos x="11" y="177"/>
                </a:cxn>
                <a:cxn ang="0">
                  <a:pos x="26" y="162"/>
                </a:cxn>
                <a:cxn ang="0">
                  <a:pos x="41" y="141"/>
                </a:cxn>
                <a:cxn ang="0">
                  <a:pos x="54" y="117"/>
                </a:cxn>
                <a:cxn ang="0">
                  <a:pos x="60" y="92"/>
                </a:cxn>
                <a:cxn ang="0">
                  <a:pos x="66" y="62"/>
                </a:cxn>
                <a:cxn ang="0">
                  <a:pos x="68" y="32"/>
                </a:cxn>
                <a:cxn ang="0">
                  <a:pos x="71" y="3"/>
                </a:cxn>
                <a:cxn ang="0">
                  <a:pos x="71" y="0"/>
                </a:cxn>
                <a:cxn ang="0">
                  <a:pos x="71" y="0"/>
                </a:cxn>
              </a:cxnLst>
              <a:rect l="0" t="0" r="r" b="b"/>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lnTo>
                    <a:pt x="71" y="0"/>
                  </a:lnTo>
                </a:path>
              </a:pathLst>
            </a:custGeom>
            <a:noFill/>
            <a:ln w="9525">
              <a:solidFill>
                <a:srgbClr val="0000DE"/>
              </a:solidFill>
              <a:prstDash val="solid"/>
              <a:round/>
              <a:headEnd/>
              <a:tailEnd type="triangle" w="med" len="med"/>
            </a:ln>
          </p:spPr>
          <p:txBody>
            <a:bodyPr/>
            <a:lstStyle/>
            <a:p>
              <a:pPr>
                <a:defRPr/>
              </a:pPr>
              <a:endParaRPr lang="en-US">
                <a:solidFill>
                  <a:srgbClr val="0000FF"/>
                </a:solidFill>
                <a:latin typeface="Arial" pitchFamily="34" charset="0"/>
              </a:endParaRPr>
            </a:p>
          </p:txBody>
        </p:sp>
        <p:sp>
          <p:nvSpPr>
            <p:cNvPr id="52" name="Line 187"/>
            <p:cNvSpPr>
              <a:spLocks noChangeShapeType="1"/>
            </p:cNvSpPr>
            <p:nvPr/>
          </p:nvSpPr>
          <p:spPr bwMode="auto">
            <a:xfrm flipV="1">
              <a:off x="2989353" y="2259013"/>
              <a:ext cx="0" cy="461532"/>
            </a:xfrm>
            <a:prstGeom prst="line">
              <a:avLst/>
            </a:prstGeom>
            <a:noFill/>
            <a:ln w="12700">
              <a:solidFill>
                <a:srgbClr val="0000DE"/>
              </a:solidFill>
              <a:round/>
              <a:headEnd/>
              <a:tailEnd type="triangle" w="med" len="med"/>
            </a:ln>
            <a:effectLst/>
          </p:spPr>
          <p:txBody>
            <a:bodyPr/>
            <a:lstStyle/>
            <a:p>
              <a:pPr>
                <a:defRPr/>
              </a:pPr>
              <a:endParaRPr lang="en-US">
                <a:solidFill>
                  <a:srgbClr val="0000FF"/>
                </a:solidFill>
                <a:latin typeface="Arial" pitchFamily="34" charset="0"/>
              </a:endParaRPr>
            </a:p>
          </p:txBody>
        </p:sp>
        <p:sp>
          <p:nvSpPr>
            <p:cNvPr id="293" name="Freeform 183"/>
            <p:cNvSpPr>
              <a:spLocks/>
            </p:cNvSpPr>
            <p:nvPr/>
          </p:nvSpPr>
          <p:spPr bwMode="auto">
            <a:xfrm rot="21599970">
              <a:off x="2987764" y="2420787"/>
              <a:ext cx="216086" cy="321962"/>
            </a:xfrm>
            <a:custGeom>
              <a:avLst/>
              <a:gdLst/>
              <a:ahLst/>
              <a:cxnLst>
                <a:cxn ang="0">
                  <a:pos x="0" y="188"/>
                </a:cxn>
                <a:cxn ang="0">
                  <a:pos x="3" y="183"/>
                </a:cxn>
                <a:cxn ang="0">
                  <a:pos x="11" y="177"/>
                </a:cxn>
                <a:cxn ang="0">
                  <a:pos x="26" y="162"/>
                </a:cxn>
                <a:cxn ang="0">
                  <a:pos x="41" y="141"/>
                </a:cxn>
                <a:cxn ang="0">
                  <a:pos x="54" y="117"/>
                </a:cxn>
                <a:cxn ang="0">
                  <a:pos x="60" y="92"/>
                </a:cxn>
                <a:cxn ang="0">
                  <a:pos x="66" y="62"/>
                </a:cxn>
                <a:cxn ang="0">
                  <a:pos x="68" y="32"/>
                </a:cxn>
                <a:cxn ang="0">
                  <a:pos x="71" y="3"/>
                </a:cxn>
                <a:cxn ang="0">
                  <a:pos x="71" y="0"/>
                </a:cxn>
                <a:cxn ang="0">
                  <a:pos x="71" y="0"/>
                </a:cxn>
              </a:cxnLst>
              <a:rect l="0" t="0" r="r" b="b"/>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lnTo>
                    <a:pt x="71" y="0"/>
                  </a:lnTo>
                </a:path>
              </a:pathLst>
            </a:custGeom>
            <a:noFill/>
            <a:ln w="9525">
              <a:solidFill>
                <a:srgbClr val="0000DE"/>
              </a:solidFill>
              <a:prstDash val="solid"/>
              <a:round/>
              <a:headEnd/>
              <a:tailEnd type="triangle" w="med" len="med"/>
            </a:ln>
          </p:spPr>
          <p:txBody>
            <a:bodyPr/>
            <a:lstStyle/>
            <a:p>
              <a:pPr>
                <a:defRPr/>
              </a:pPr>
              <a:endParaRPr lang="en-US">
                <a:solidFill>
                  <a:srgbClr val="0000FF"/>
                </a:solidFill>
                <a:latin typeface="Arial" pitchFamily="34" charset="0"/>
              </a:endParaRPr>
            </a:p>
          </p:txBody>
        </p:sp>
        <p:sp>
          <p:nvSpPr>
            <p:cNvPr id="294" name="Freeform 180"/>
            <p:cNvSpPr>
              <a:spLocks/>
            </p:cNvSpPr>
            <p:nvPr/>
          </p:nvSpPr>
          <p:spPr bwMode="auto">
            <a:xfrm rot="2157">
              <a:off x="2771678" y="2349416"/>
              <a:ext cx="216086" cy="388576"/>
            </a:xfrm>
            <a:custGeom>
              <a:avLst/>
              <a:gdLst/>
              <a:ahLst/>
              <a:cxnLst>
                <a:cxn ang="0">
                  <a:pos x="89" y="253"/>
                </a:cxn>
                <a:cxn ang="0">
                  <a:pos x="40" y="194"/>
                </a:cxn>
                <a:cxn ang="0">
                  <a:pos x="21" y="147"/>
                </a:cxn>
                <a:cxn ang="0">
                  <a:pos x="8" y="81"/>
                </a:cxn>
                <a:cxn ang="0">
                  <a:pos x="0" y="0"/>
                </a:cxn>
                <a:cxn ang="0">
                  <a:pos x="0" y="0"/>
                </a:cxn>
              </a:cxnLst>
              <a:rect l="0" t="0" r="r" b="b"/>
              <a:pathLst>
                <a:path w="89" h="253">
                  <a:moveTo>
                    <a:pt x="89" y="253"/>
                  </a:moveTo>
                  <a:lnTo>
                    <a:pt x="40" y="194"/>
                  </a:lnTo>
                  <a:lnTo>
                    <a:pt x="21" y="147"/>
                  </a:lnTo>
                  <a:lnTo>
                    <a:pt x="8" y="81"/>
                  </a:lnTo>
                  <a:lnTo>
                    <a:pt x="0" y="0"/>
                  </a:lnTo>
                  <a:lnTo>
                    <a:pt x="0" y="0"/>
                  </a:lnTo>
                </a:path>
              </a:pathLst>
            </a:custGeom>
            <a:noFill/>
            <a:ln w="9525">
              <a:solidFill>
                <a:srgbClr val="0000DE"/>
              </a:solidFill>
              <a:prstDash val="solid"/>
              <a:round/>
              <a:headEnd/>
              <a:tailEnd type="triangle" w="med" len="med"/>
            </a:ln>
          </p:spPr>
          <p:txBody>
            <a:bodyPr/>
            <a:lstStyle/>
            <a:p>
              <a:pPr>
                <a:defRPr/>
              </a:pPr>
              <a:endParaRPr lang="en-US">
                <a:solidFill>
                  <a:srgbClr val="0000FF"/>
                </a:solidFill>
                <a:latin typeface="Arial" pitchFamily="34" charset="0"/>
              </a:endParaRPr>
            </a:p>
          </p:txBody>
        </p:sp>
        <p:sp>
          <p:nvSpPr>
            <p:cNvPr id="295" name="Line 187"/>
            <p:cNvSpPr>
              <a:spLocks noChangeShapeType="1"/>
            </p:cNvSpPr>
            <p:nvPr/>
          </p:nvSpPr>
          <p:spPr bwMode="auto">
            <a:xfrm flipH="1" flipV="1">
              <a:off x="2916265" y="2276459"/>
              <a:ext cx="71498" cy="466290"/>
            </a:xfrm>
            <a:prstGeom prst="line">
              <a:avLst/>
            </a:prstGeom>
            <a:noFill/>
            <a:ln w="12700">
              <a:solidFill>
                <a:srgbClr val="0000DE"/>
              </a:solidFill>
              <a:round/>
              <a:headEnd/>
              <a:tailEnd type="triangle" w="med" len="med"/>
            </a:ln>
            <a:effectLst/>
          </p:spPr>
          <p:txBody>
            <a:bodyPr/>
            <a:lstStyle/>
            <a:p>
              <a:pPr>
                <a:defRPr/>
              </a:pPr>
              <a:endParaRPr lang="en-US">
                <a:solidFill>
                  <a:srgbClr val="0000FF"/>
                </a:solidFill>
                <a:latin typeface="Arial" pitchFamily="34" charset="0"/>
              </a:endParaRPr>
            </a:p>
          </p:txBody>
        </p:sp>
        <p:sp>
          <p:nvSpPr>
            <p:cNvPr id="296" name="Line 187"/>
            <p:cNvSpPr>
              <a:spLocks noChangeShapeType="1"/>
            </p:cNvSpPr>
            <p:nvPr/>
          </p:nvSpPr>
          <p:spPr bwMode="auto">
            <a:xfrm flipV="1">
              <a:off x="2987764" y="2276459"/>
              <a:ext cx="71499" cy="463118"/>
            </a:xfrm>
            <a:prstGeom prst="line">
              <a:avLst/>
            </a:prstGeom>
            <a:noFill/>
            <a:ln w="12700">
              <a:solidFill>
                <a:srgbClr val="0000DE"/>
              </a:solidFill>
              <a:round/>
              <a:headEnd/>
              <a:tailEnd type="triangle" w="med" len="med"/>
            </a:ln>
            <a:effectLst/>
          </p:spPr>
          <p:txBody>
            <a:bodyPr/>
            <a:lstStyle/>
            <a:p>
              <a:pPr>
                <a:defRPr/>
              </a:pPr>
              <a:endParaRPr lang="en-US">
                <a:solidFill>
                  <a:srgbClr val="0000FF"/>
                </a:solidFill>
                <a:latin typeface="Arial" pitchFamily="34" charset="0"/>
              </a:endParaRPr>
            </a:p>
          </p:txBody>
        </p:sp>
      </p:grpSp>
      <p:sp>
        <p:nvSpPr>
          <p:cNvPr id="297" name="Line 222"/>
          <p:cNvSpPr>
            <a:spLocks noChangeShapeType="1"/>
          </p:cNvSpPr>
          <p:nvPr/>
        </p:nvSpPr>
        <p:spPr bwMode="auto">
          <a:xfrm flipH="1" flipV="1">
            <a:off x="1116014" y="1762125"/>
            <a:ext cx="71437" cy="295275"/>
          </a:xfrm>
          <a:prstGeom prst="line">
            <a:avLst/>
          </a:prstGeom>
          <a:noFill/>
          <a:ln w="12700">
            <a:solidFill>
              <a:srgbClr val="0000DE"/>
            </a:solidFill>
            <a:round/>
            <a:headEnd/>
            <a:tailEnd type="triangle" w="med" len="med"/>
          </a:ln>
          <a:effectLst/>
        </p:spPr>
        <p:txBody>
          <a:bodyPr/>
          <a:lstStyle/>
          <a:p>
            <a:pPr>
              <a:defRPr/>
            </a:pPr>
            <a:endParaRPr lang="en-US">
              <a:solidFill>
                <a:srgbClr val="0000FF"/>
              </a:solidFill>
              <a:latin typeface="Arial" pitchFamily="34" charset="0"/>
            </a:endParaRPr>
          </a:p>
        </p:txBody>
      </p:sp>
      <p:sp>
        <p:nvSpPr>
          <p:cNvPr id="302" name="Line 187"/>
          <p:cNvSpPr>
            <a:spLocks noChangeShapeType="1"/>
          </p:cNvSpPr>
          <p:nvPr/>
        </p:nvSpPr>
        <p:spPr bwMode="auto">
          <a:xfrm flipV="1">
            <a:off x="2989263" y="2680097"/>
            <a:ext cx="0" cy="346472"/>
          </a:xfrm>
          <a:prstGeom prst="line">
            <a:avLst/>
          </a:prstGeom>
          <a:noFill/>
          <a:ln w="12700">
            <a:solidFill>
              <a:srgbClr val="006600"/>
            </a:solidFill>
            <a:round/>
            <a:headEnd/>
            <a:tailEnd type="triangle" w="med" len="med"/>
          </a:ln>
          <a:effectLst/>
        </p:spPr>
        <p:txBody>
          <a:bodyPr/>
          <a:lstStyle/>
          <a:p>
            <a:pPr>
              <a:defRPr/>
            </a:pPr>
            <a:endParaRPr lang="en-US">
              <a:latin typeface="Arial" pitchFamily="34" charset="0"/>
            </a:endParaRPr>
          </a:p>
        </p:txBody>
      </p:sp>
      <p:sp>
        <p:nvSpPr>
          <p:cNvPr id="303" name="Line 187"/>
          <p:cNvSpPr>
            <a:spLocks noChangeShapeType="1"/>
          </p:cNvSpPr>
          <p:nvPr/>
        </p:nvSpPr>
        <p:spPr bwMode="auto">
          <a:xfrm flipH="1" flipV="1">
            <a:off x="2916239" y="2693194"/>
            <a:ext cx="71437" cy="348854"/>
          </a:xfrm>
          <a:prstGeom prst="line">
            <a:avLst/>
          </a:prstGeom>
          <a:noFill/>
          <a:ln w="12700">
            <a:solidFill>
              <a:srgbClr val="006600"/>
            </a:solidFill>
            <a:round/>
            <a:headEnd/>
            <a:tailEnd type="triangle" w="med" len="med"/>
          </a:ln>
          <a:effectLst/>
        </p:spPr>
        <p:txBody>
          <a:bodyPr/>
          <a:lstStyle/>
          <a:p>
            <a:pPr>
              <a:defRPr/>
            </a:pPr>
            <a:endParaRPr lang="en-US">
              <a:latin typeface="Arial" pitchFamily="34" charset="0"/>
            </a:endParaRPr>
          </a:p>
        </p:txBody>
      </p:sp>
      <p:sp>
        <p:nvSpPr>
          <p:cNvPr id="304" name="Line 187"/>
          <p:cNvSpPr>
            <a:spLocks noChangeShapeType="1"/>
          </p:cNvSpPr>
          <p:nvPr/>
        </p:nvSpPr>
        <p:spPr bwMode="auto">
          <a:xfrm flipV="1">
            <a:off x="2987675" y="2693194"/>
            <a:ext cx="71438" cy="346472"/>
          </a:xfrm>
          <a:prstGeom prst="line">
            <a:avLst/>
          </a:prstGeom>
          <a:noFill/>
          <a:ln w="12700">
            <a:solidFill>
              <a:srgbClr val="006600"/>
            </a:solidFill>
            <a:round/>
            <a:headEnd/>
            <a:tailEnd type="triangle" w="med" len="med"/>
          </a:ln>
          <a:effectLst/>
        </p:spPr>
        <p:txBody>
          <a:bodyPr/>
          <a:lstStyle/>
          <a:p>
            <a:pPr>
              <a:defRPr/>
            </a:pPr>
            <a:endParaRPr lang="en-US">
              <a:latin typeface="Arial" pitchFamily="34" charset="0"/>
            </a:endParaRPr>
          </a:p>
        </p:txBody>
      </p:sp>
      <p:sp>
        <p:nvSpPr>
          <p:cNvPr id="349" name="Freeform 189"/>
          <p:cNvSpPr>
            <a:spLocks/>
          </p:cNvSpPr>
          <p:nvPr/>
        </p:nvSpPr>
        <p:spPr bwMode="auto">
          <a:xfrm rot="10800000">
            <a:off x="7610475" y="2571751"/>
            <a:ext cx="244475" cy="141684"/>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rgbClr val="006600"/>
            </a:solidFill>
            <a:prstDash val="solid"/>
            <a:round/>
            <a:headEnd/>
            <a:tailEnd type="triangle" w="med" len="med"/>
          </a:ln>
          <a:effectLst/>
        </p:spPr>
        <p:txBody>
          <a:bodyPr/>
          <a:lstStyle/>
          <a:p>
            <a:pPr>
              <a:defRPr/>
            </a:pPr>
            <a:endParaRPr lang="en-US">
              <a:latin typeface="Arial" pitchFamily="34" charset="0"/>
            </a:endParaRPr>
          </a:p>
        </p:txBody>
      </p:sp>
      <p:sp>
        <p:nvSpPr>
          <p:cNvPr id="350" name="Freeform 300"/>
          <p:cNvSpPr>
            <a:spLocks/>
          </p:cNvSpPr>
          <p:nvPr/>
        </p:nvSpPr>
        <p:spPr bwMode="auto">
          <a:xfrm rot="10800000" flipH="1">
            <a:off x="7366001" y="2650332"/>
            <a:ext cx="244475" cy="65485"/>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rgbClr val="006600"/>
            </a:solidFill>
            <a:prstDash val="solid"/>
            <a:round/>
            <a:headEnd/>
            <a:tailEnd type="triangle" w="med" len="med"/>
          </a:ln>
          <a:effectLst/>
        </p:spPr>
        <p:txBody>
          <a:bodyPr/>
          <a:lstStyle/>
          <a:p>
            <a:pPr>
              <a:defRPr/>
            </a:pPr>
            <a:endParaRPr lang="en-US">
              <a:latin typeface="Arial" pitchFamily="34" charset="0"/>
            </a:endParaRPr>
          </a:p>
        </p:txBody>
      </p:sp>
      <p:grpSp>
        <p:nvGrpSpPr>
          <p:cNvPr id="76" name="Group 363"/>
          <p:cNvGrpSpPr>
            <a:grpSpLocks/>
          </p:cNvGrpSpPr>
          <p:nvPr/>
        </p:nvGrpSpPr>
        <p:grpSpPr bwMode="auto">
          <a:xfrm rot="10800000">
            <a:off x="5537200" y="2680097"/>
            <a:ext cx="431800" cy="361950"/>
            <a:chOff x="2771678" y="2259013"/>
            <a:chExt cx="432171" cy="483736"/>
          </a:xfrm>
        </p:grpSpPr>
        <p:sp>
          <p:nvSpPr>
            <p:cNvPr id="365" name="Freeform 180"/>
            <p:cNvSpPr>
              <a:spLocks/>
            </p:cNvSpPr>
            <p:nvPr/>
          </p:nvSpPr>
          <p:spPr bwMode="auto">
            <a:xfrm rot="2157">
              <a:off x="2852710" y="2359261"/>
              <a:ext cx="127109" cy="364393"/>
            </a:xfrm>
            <a:custGeom>
              <a:avLst/>
              <a:gdLst/>
              <a:ahLst/>
              <a:cxnLst>
                <a:cxn ang="0">
                  <a:pos x="89" y="253"/>
                </a:cxn>
                <a:cxn ang="0">
                  <a:pos x="40" y="194"/>
                </a:cxn>
                <a:cxn ang="0">
                  <a:pos x="21" y="147"/>
                </a:cxn>
                <a:cxn ang="0">
                  <a:pos x="8" y="81"/>
                </a:cxn>
                <a:cxn ang="0">
                  <a:pos x="0" y="0"/>
                </a:cxn>
                <a:cxn ang="0">
                  <a:pos x="0" y="0"/>
                </a:cxn>
              </a:cxnLst>
              <a:rect l="0" t="0" r="r" b="b"/>
              <a:pathLst>
                <a:path w="89" h="253">
                  <a:moveTo>
                    <a:pt x="89" y="253"/>
                  </a:moveTo>
                  <a:lnTo>
                    <a:pt x="40" y="194"/>
                  </a:lnTo>
                  <a:lnTo>
                    <a:pt x="21" y="147"/>
                  </a:lnTo>
                  <a:lnTo>
                    <a:pt x="8" y="81"/>
                  </a:lnTo>
                  <a:lnTo>
                    <a:pt x="0" y="0"/>
                  </a:lnTo>
                  <a:lnTo>
                    <a:pt x="0" y="0"/>
                  </a:lnTo>
                </a:path>
              </a:pathLst>
            </a:custGeom>
            <a:noFill/>
            <a:ln w="9525">
              <a:solidFill>
                <a:srgbClr val="006600"/>
              </a:solidFill>
              <a:prstDash val="solid"/>
              <a:round/>
              <a:headEnd/>
              <a:tailEnd type="triangle" w="med" len="med"/>
            </a:ln>
          </p:spPr>
          <p:txBody>
            <a:bodyPr/>
            <a:lstStyle/>
            <a:p>
              <a:pPr>
                <a:defRPr/>
              </a:pPr>
              <a:endParaRPr lang="en-US">
                <a:latin typeface="Arial" pitchFamily="34" charset="0"/>
              </a:endParaRPr>
            </a:p>
          </p:txBody>
        </p:sp>
        <p:sp>
          <p:nvSpPr>
            <p:cNvPr id="366" name="Freeform 183"/>
            <p:cNvSpPr>
              <a:spLocks/>
            </p:cNvSpPr>
            <p:nvPr/>
          </p:nvSpPr>
          <p:spPr bwMode="auto">
            <a:xfrm rot="21599970">
              <a:off x="3002063" y="2357670"/>
              <a:ext cx="139820" cy="370759"/>
            </a:xfrm>
            <a:custGeom>
              <a:avLst/>
              <a:gdLst/>
              <a:ahLst/>
              <a:cxnLst>
                <a:cxn ang="0">
                  <a:pos x="0" y="188"/>
                </a:cxn>
                <a:cxn ang="0">
                  <a:pos x="3" y="183"/>
                </a:cxn>
                <a:cxn ang="0">
                  <a:pos x="11" y="177"/>
                </a:cxn>
                <a:cxn ang="0">
                  <a:pos x="26" y="162"/>
                </a:cxn>
                <a:cxn ang="0">
                  <a:pos x="41" y="141"/>
                </a:cxn>
                <a:cxn ang="0">
                  <a:pos x="54" y="117"/>
                </a:cxn>
                <a:cxn ang="0">
                  <a:pos x="60" y="92"/>
                </a:cxn>
                <a:cxn ang="0">
                  <a:pos x="66" y="62"/>
                </a:cxn>
                <a:cxn ang="0">
                  <a:pos x="68" y="32"/>
                </a:cxn>
                <a:cxn ang="0">
                  <a:pos x="71" y="3"/>
                </a:cxn>
                <a:cxn ang="0">
                  <a:pos x="71" y="0"/>
                </a:cxn>
                <a:cxn ang="0">
                  <a:pos x="71" y="0"/>
                </a:cxn>
              </a:cxnLst>
              <a:rect l="0" t="0" r="r" b="b"/>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lnTo>
                    <a:pt x="71" y="0"/>
                  </a:lnTo>
                </a:path>
              </a:pathLst>
            </a:custGeom>
            <a:noFill/>
            <a:ln w="9525">
              <a:solidFill>
                <a:srgbClr val="006600"/>
              </a:solidFill>
              <a:prstDash val="solid"/>
              <a:round/>
              <a:headEnd/>
              <a:tailEnd type="triangle" w="med" len="med"/>
            </a:ln>
          </p:spPr>
          <p:txBody>
            <a:bodyPr/>
            <a:lstStyle/>
            <a:p>
              <a:pPr>
                <a:defRPr/>
              </a:pPr>
              <a:endParaRPr lang="en-US">
                <a:latin typeface="Arial" pitchFamily="34" charset="0"/>
              </a:endParaRPr>
            </a:p>
          </p:txBody>
        </p:sp>
        <p:sp>
          <p:nvSpPr>
            <p:cNvPr id="367" name="Line 187"/>
            <p:cNvSpPr>
              <a:spLocks noChangeShapeType="1"/>
            </p:cNvSpPr>
            <p:nvPr/>
          </p:nvSpPr>
          <p:spPr bwMode="auto">
            <a:xfrm flipV="1">
              <a:off x="2998885" y="2259013"/>
              <a:ext cx="0" cy="461459"/>
            </a:xfrm>
            <a:prstGeom prst="line">
              <a:avLst/>
            </a:prstGeom>
            <a:noFill/>
            <a:ln w="12700">
              <a:solidFill>
                <a:srgbClr val="006600"/>
              </a:solidFill>
              <a:round/>
              <a:headEnd/>
              <a:tailEnd type="triangle" w="med" len="med"/>
            </a:ln>
            <a:effectLst/>
          </p:spPr>
          <p:txBody>
            <a:bodyPr/>
            <a:lstStyle/>
            <a:p>
              <a:pPr>
                <a:defRPr/>
              </a:pPr>
              <a:endParaRPr lang="en-US">
                <a:latin typeface="Arial" pitchFamily="34" charset="0"/>
              </a:endParaRPr>
            </a:p>
          </p:txBody>
        </p:sp>
        <p:sp>
          <p:nvSpPr>
            <p:cNvPr id="368" name="Freeform 183"/>
            <p:cNvSpPr>
              <a:spLocks/>
            </p:cNvSpPr>
            <p:nvPr/>
          </p:nvSpPr>
          <p:spPr bwMode="auto">
            <a:xfrm rot="21599970">
              <a:off x="2997297" y="2421319"/>
              <a:ext cx="216086" cy="321430"/>
            </a:xfrm>
            <a:custGeom>
              <a:avLst/>
              <a:gdLst/>
              <a:ahLst/>
              <a:cxnLst>
                <a:cxn ang="0">
                  <a:pos x="0" y="188"/>
                </a:cxn>
                <a:cxn ang="0">
                  <a:pos x="3" y="183"/>
                </a:cxn>
                <a:cxn ang="0">
                  <a:pos x="11" y="177"/>
                </a:cxn>
                <a:cxn ang="0">
                  <a:pos x="26" y="162"/>
                </a:cxn>
                <a:cxn ang="0">
                  <a:pos x="41" y="141"/>
                </a:cxn>
                <a:cxn ang="0">
                  <a:pos x="54" y="117"/>
                </a:cxn>
                <a:cxn ang="0">
                  <a:pos x="60" y="92"/>
                </a:cxn>
                <a:cxn ang="0">
                  <a:pos x="66" y="62"/>
                </a:cxn>
                <a:cxn ang="0">
                  <a:pos x="68" y="32"/>
                </a:cxn>
                <a:cxn ang="0">
                  <a:pos x="71" y="3"/>
                </a:cxn>
                <a:cxn ang="0">
                  <a:pos x="71" y="0"/>
                </a:cxn>
                <a:cxn ang="0">
                  <a:pos x="71" y="0"/>
                </a:cxn>
              </a:cxnLst>
              <a:rect l="0" t="0" r="r" b="b"/>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lnTo>
                    <a:pt x="71" y="0"/>
                  </a:lnTo>
                </a:path>
              </a:pathLst>
            </a:custGeom>
            <a:noFill/>
            <a:ln w="9525">
              <a:solidFill>
                <a:srgbClr val="006600"/>
              </a:solidFill>
              <a:prstDash val="solid"/>
              <a:round/>
              <a:headEnd/>
              <a:tailEnd type="triangle" w="med" len="med"/>
            </a:ln>
          </p:spPr>
          <p:txBody>
            <a:bodyPr/>
            <a:lstStyle/>
            <a:p>
              <a:pPr>
                <a:defRPr/>
              </a:pPr>
              <a:endParaRPr lang="en-US">
                <a:latin typeface="Arial" pitchFamily="34" charset="0"/>
              </a:endParaRPr>
            </a:p>
          </p:txBody>
        </p:sp>
        <p:sp>
          <p:nvSpPr>
            <p:cNvPr id="369" name="Freeform 180"/>
            <p:cNvSpPr>
              <a:spLocks/>
            </p:cNvSpPr>
            <p:nvPr/>
          </p:nvSpPr>
          <p:spPr bwMode="auto">
            <a:xfrm rot="2157">
              <a:off x="2781211" y="2349714"/>
              <a:ext cx="216086" cy="388262"/>
            </a:xfrm>
            <a:custGeom>
              <a:avLst/>
              <a:gdLst/>
              <a:ahLst/>
              <a:cxnLst>
                <a:cxn ang="0">
                  <a:pos x="89" y="253"/>
                </a:cxn>
                <a:cxn ang="0">
                  <a:pos x="40" y="194"/>
                </a:cxn>
                <a:cxn ang="0">
                  <a:pos x="21" y="147"/>
                </a:cxn>
                <a:cxn ang="0">
                  <a:pos x="8" y="81"/>
                </a:cxn>
                <a:cxn ang="0">
                  <a:pos x="0" y="0"/>
                </a:cxn>
                <a:cxn ang="0">
                  <a:pos x="0" y="0"/>
                </a:cxn>
              </a:cxnLst>
              <a:rect l="0" t="0" r="r" b="b"/>
              <a:pathLst>
                <a:path w="89" h="253">
                  <a:moveTo>
                    <a:pt x="89" y="253"/>
                  </a:moveTo>
                  <a:lnTo>
                    <a:pt x="40" y="194"/>
                  </a:lnTo>
                  <a:lnTo>
                    <a:pt x="21" y="147"/>
                  </a:lnTo>
                  <a:lnTo>
                    <a:pt x="8" y="81"/>
                  </a:lnTo>
                  <a:lnTo>
                    <a:pt x="0" y="0"/>
                  </a:lnTo>
                  <a:lnTo>
                    <a:pt x="0" y="0"/>
                  </a:lnTo>
                </a:path>
              </a:pathLst>
            </a:custGeom>
            <a:noFill/>
            <a:ln w="9525">
              <a:solidFill>
                <a:srgbClr val="006600"/>
              </a:solidFill>
              <a:prstDash val="solid"/>
              <a:round/>
              <a:headEnd/>
              <a:tailEnd type="triangle" w="med" len="med"/>
            </a:ln>
          </p:spPr>
          <p:txBody>
            <a:bodyPr/>
            <a:lstStyle/>
            <a:p>
              <a:pPr>
                <a:defRPr/>
              </a:pPr>
              <a:endParaRPr lang="en-US">
                <a:latin typeface="Arial" pitchFamily="34" charset="0"/>
              </a:endParaRPr>
            </a:p>
          </p:txBody>
        </p:sp>
        <p:sp>
          <p:nvSpPr>
            <p:cNvPr id="370" name="Line 187"/>
            <p:cNvSpPr>
              <a:spLocks noChangeShapeType="1"/>
            </p:cNvSpPr>
            <p:nvPr/>
          </p:nvSpPr>
          <p:spPr bwMode="auto">
            <a:xfrm flipH="1" flipV="1">
              <a:off x="2935330" y="2286065"/>
              <a:ext cx="71499" cy="466232"/>
            </a:xfrm>
            <a:prstGeom prst="line">
              <a:avLst/>
            </a:prstGeom>
            <a:noFill/>
            <a:ln w="12700">
              <a:solidFill>
                <a:srgbClr val="006600"/>
              </a:solidFill>
              <a:round/>
              <a:headEnd/>
              <a:tailEnd type="triangle" w="med" len="med"/>
            </a:ln>
            <a:effectLst/>
          </p:spPr>
          <p:txBody>
            <a:bodyPr/>
            <a:lstStyle/>
            <a:p>
              <a:pPr>
                <a:defRPr/>
              </a:pPr>
              <a:endParaRPr lang="en-US">
                <a:latin typeface="Arial" pitchFamily="34" charset="0"/>
              </a:endParaRPr>
            </a:p>
          </p:txBody>
        </p:sp>
        <p:sp>
          <p:nvSpPr>
            <p:cNvPr id="371" name="Line 187"/>
            <p:cNvSpPr>
              <a:spLocks noChangeShapeType="1"/>
            </p:cNvSpPr>
            <p:nvPr/>
          </p:nvSpPr>
          <p:spPr bwMode="auto">
            <a:xfrm flipV="1">
              <a:off x="3006830" y="2286065"/>
              <a:ext cx="71498" cy="463049"/>
            </a:xfrm>
            <a:prstGeom prst="line">
              <a:avLst/>
            </a:prstGeom>
            <a:noFill/>
            <a:ln w="12700">
              <a:solidFill>
                <a:srgbClr val="006600"/>
              </a:solidFill>
              <a:round/>
              <a:headEnd/>
              <a:tailEnd type="triangle" w="med" len="med"/>
            </a:ln>
            <a:effectLst/>
          </p:spPr>
          <p:txBody>
            <a:bodyPr/>
            <a:lstStyle/>
            <a:p>
              <a:pPr>
                <a:defRPr/>
              </a:pPr>
              <a:endParaRPr lang="en-US">
                <a:latin typeface="Arial" pitchFamily="34" charset="0"/>
              </a:endParaRPr>
            </a:p>
          </p:txBody>
        </p:sp>
      </p:grpSp>
      <p:sp>
        <p:nvSpPr>
          <p:cNvPr id="376" name="Freeform 189"/>
          <p:cNvSpPr>
            <a:spLocks/>
          </p:cNvSpPr>
          <p:nvPr/>
        </p:nvSpPr>
        <p:spPr bwMode="auto">
          <a:xfrm>
            <a:off x="841375" y="2670573"/>
            <a:ext cx="244475" cy="141684"/>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rgbClr val="006600"/>
            </a:solidFill>
            <a:prstDash val="solid"/>
            <a:round/>
            <a:headEnd/>
            <a:tailEnd type="triangle" w="med" len="med"/>
          </a:ln>
          <a:effectLst/>
        </p:spPr>
        <p:txBody>
          <a:bodyPr/>
          <a:lstStyle/>
          <a:p>
            <a:pPr>
              <a:defRPr/>
            </a:pPr>
            <a:endParaRPr lang="en-US">
              <a:latin typeface="Arial" pitchFamily="34" charset="0"/>
            </a:endParaRPr>
          </a:p>
        </p:txBody>
      </p:sp>
      <p:sp>
        <p:nvSpPr>
          <p:cNvPr id="377" name="Freeform 300"/>
          <p:cNvSpPr>
            <a:spLocks/>
          </p:cNvSpPr>
          <p:nvPr/>
        </p:nvSpPr>
        <p:spPr bwMode="auto">
          <a:xfrm flipH="1">
            <a:off x="1085850" y="2668192"/>
            <a:ext cx="244475" cy="65484"/>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rgbClr val="006600"/>
            </a:solidFill>
            <a:prstDash val="solid"/>
            <a:round/>
            <a:headEnd/>
            <a:tailEnd type="triangle" w="med" len="med"/>
          </a:ln>
          <a:effectLst/>
        </p:spPr>
        <p:txBody>
          <a:bodyPr/>
          <a:lstStyle/>
          <a:p>
            <a:pPr>
              <a:defRPr/>
            </a:pPr>
            <a:endParaRPr lang="en-US">
              <a:latin typeface="Arial" pitchFamily="34" charset="0"/>
            </a:endParaRPr>
          </a:p>
        </p:txBody>
      </p:sp>
      <p:grpSp>
        <p:nvGrpSpPr>
          <p:cNvPr id="80" name="Group 172"/>
          <p:cNvGrpSpPr>
            <a:grpSpLocks/>
          </p:cNvGrpSpPr>
          <p:nvPr/>
        </p:nvGrpSpPr>
        <p:grpSpPr bwMode="auto">
          <a:xfrm>
            <a:off x="7628066" y="2098697"/>
            <a:ext cx="98425" cy="69056"/>
            <a:chOff x="1610" y="1780"/>
            <a:chExt cx="46" cy="46"/>
          </a:xfrm>
        </p:grpSpPr>
        <p:sp>
          <p:nvSpPr>
            <p:cNvPr id="285" name="Line 173"/>
            <p:cNvSpPr>
              <a:spLocks noChangeShapeType="1"/>
            </p:cNvSpPr>
            <p:nvPr/>
          </p:nvSpPr>
          <p:spPr bwMode="auto">
            <a:xfrm>
              <a:off x="1611" y="1804"/>
              <a:ext cx="42"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298" name="Oval 174"/>
            <p:cNvSpPr>
              <a:spLocks noChangeArrowheads="1"/>
            </p:cNvSpPr>
            <p:nvPr/>
          </p:nvSpPr>
          <p:spPr bwMode="auto">
            <a:xfrm>
              <a:off x="1610" y="1780"/>
              <a:ext cx="46" cy="4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84" name="Group 378"/>
          <p:cNvGrpSpPr>
            <a:grpSpLocks/>
          </p:cNvGrpSpPr>
          <p:nvPr/>
        </p:nvGrpSpPr>
        <p:grpSpPr bwMode="auto">
          <a:xfrm rot="10800000">
            <a:off x="2560342" y="2535175"/>
            <a:ext cx="188913" cy="391716"/>
            <a:chOff x="5349574" y="3299498"/>
            <a:chExt cx="188912" cy="521473"/>
          </a:xfrm>
        </p:grpSpPr>
        <p:sp>
          <p:nvSpPr>
            <p:cNvPr id="241" name="Rectangle 110"/>
            <p:cNvSpPr>
              <a:spLocks noChangeArrowheads="1"/>
            </p:cNvSpPr>
            <p:nvPr/>
          </p:nvSpPr>
          <p:spPr bwMode="auto">
            <a:xfrm>
              <a:off x="5414662" y="3299498"/>
              <a:ext cx="115415" cy="245837"/>
            </a:xfrm>
            <a:prstGeom prst="rect">
              <a:avLst/>
            </a:prstGeom>
            <a:noFill/>
            <a:ln w="9525">
              <a:noFill/>
              <a:miter lim="800000"/>
              <a:headEnd/>
              <a:tailEnd/>
            </a:ln>
          </p:spPr>
          <p:txBody>
            <a:bodyPr wrap="none" lIns="0" tIns="0" rIns="0" bIns="0">
              <a:spAutoFit/>
            </a:bodyPr>
            <a:lstStyle/>
            <a:p>
              <a:pPr>
                <a:defRPr/>
              </a:pPr>
              <a:r>
                <a:rPr lang="en-US" sz="1200">
                  <a:solidFill>
                    <a:srgbClr val="000000"/>
                  </a:solidFill>
                  <a:latin typeface="Times New Roman" pitchFamily="18" charset="0"/>
                </a:rPr>
                <a:t>   </a:t>
              </a:r>
              <a:endParaRPr lang="en-US">
                <a:latin typeface="Tahoma" pitchFamily="34" charset="0"/>
              </a:endParaRPr>
            </a:p>
          </p:txBody>
        </p:sp>
        <p:sp>
          <p:nvSpPr>
            <p:cNvPr id="244" name="Freeform 119"/>
            <p:cNvSpPr>
              <a:spLocks/>
            </p:cNvSpPr>
            <p:nvPr/>
          </p:nvSpPr>
          <p:spPr bwMode="auto">
            <a:xfrm>
              <a:off x="5359099" y="3592728"/>
              <a:ext cx="179387" cy="99856"/>
            </a:xfrm>
            <a:custGeom>
              <a:avLst/>
              <a:gdLst/>
              <a:ahLst/>
              <a:cxnLst>
                <a:cxn ang="0">
                  <a:pos x="83" y="0"/>
                </a:cxn>
                <a:cxn ang="0">
                  <a:pos x="166" y="100"/>
                </a:cxn>
                <a:cxn ang="0">
                  <a:pos x="0" y="100"/>
                </a:cxn>
                <a:cxn ang="0">
                  <a:pos x="83" y="0"/>
                </a:cxn>
              </a:cxnLst>
              <a:rect l="0" t="0" r="r" b="b"/>
              <a:pathLst>
                <a:path w="166" h="100">
                  <a:moveTo>
                    <a:pt x="83" y="0"/>
                  </a:moveTo>
                  <a:lnTo>
                    <a:pt x="166" y="100"/>
                  </a:lnTo>
                  <a:lnTo>
                    <a:pt x="0" y="100"/>
                  </a:lnTo>
                  <a:lnTo>
                    <a:pt x="83" y="0"/>
                  </a:lnTo>
                  <a:close/>
                </a:path>
              </a:pathLst>
            </a:custGeom>
            <a:solidFill>
              <a:srgbClr val="000000"/>
            </a:solidFill>
            <a:ln w="9525">
              <a:solidFill>
                <a:srgbClr val="000000"/>
              </a:solidFill>
              <a:prstDash val="solid"/>
              <a:round/>
              <a:headEnd/>
              <a:tailEnd/>
            </a:ln>
          </p:spPr>
          <p:txBody>
            <a:bodyPr/>
            <a:lstStyle/>
            <a:p>
              <a:pPr>
                <a:defRPr/>
              </a:pPr>
              <a:endParaRPr lang="en-US">
                <a:latin typeface="Arial" pitchFamily="34" charset="0"/>
              </a:endParaRPr>
            </a:p>
          </p:txBody>
        </p:sp>
        <p:sp>
          <p:nvSpPr>
            <p:cNvPr id="248" name="Line 120"/>
            <p:cNvSpPr>
              <a:spLocks noChangeShapeType="1"/>
            </p:cNvSpPr>
            <p:nvPr/>
          </p:nvSpPr>
          <p:spPr bwMode="auto">
            <a:xfrm>
              <a:off x="5349574" y="3592728"/>
              <a:ext cx="180974" cy="1585"/>
            </a:xfrm>
            <a:prstGeom prst="line">
              <a:avLst/>
            </a:prstGeom>
            <a:noFill/>
            <a:ln w="9525">
              <a:solidFill>
                <a:srgbClr val="000000"/>
              </a:solidFill>
              <a:round/>
              <a:headEnd/>
              <a:tailEnd/>
            </a:ln>
          </p:spPr>
          <p:txBody>
            <a:bodyPr/>
            <a:lstStyle/>
            <a:p>
              <a:pPr>
                <a:defRPr/>
              </a:pPr>
              <a:endParaRPr lang="en-US">
                <a:latin typeface="Arial" pitchFamily="34" charset="0"/>
              </a:endParaRPr>
            </a:p>
          </p:txBody>
        </p:sp>
        <p:sp>
          <p:nvSpPr>
            <p:cNvPr id="249" name="Line 121"/>
            <p:cNvSpPr>
              <a:spLocks noChangeShapeType="1"/>
            </p:cNvSpPr>
            <p:nvPr/>
          </p:nvSpPr>
          <p:spPr bwMode="auto">
            <a:xfrm>
              <a:off x="5451173" y="3446906"/>
              <a:ext cx="3175" cy="374065"/>
            </a:xfrm>
            <a:prstGeom prst="line">
              <a:avLst/>
            </a:prstGeom>
            <a:noFill/>
            <a:ln w="9525">
              <a:solidFill>
                <a:srgbClr val="000000"/>
              </a:solidFill>
              <a:round/>
              <a:headEnd/>
              <a:tailEnd/>
            </a:ln>
          </p:spPr>
          <p:txBody>
            <a:bodyPr/>
            <a:lstStyle/>
            <a:p>
              <a:pPr>
                <a:defRPr/>
              </a:pPr>
              <a:endParaRPr lang="en-US">
                <a:latin typeface="Arial" pitchFamily="34" charset="0"/>
              </a:endParaRPr>
            </a:p>
          </p:txBody>
        </p:sp>
      </p:grpSp>
      <p:grpSp>
        <p:nvGrpSpPr>
          <p:cNvPr id="90" name="Group 378"/>
          <p:cNvGrpSpPr>
            <a:grpSpLocks/>
          </p:cNvGrpSpPr>
          <p:nvPr/>
        </p:nvGrpSpPr>
        <p:grpSpPr bwMode="auto">
          <a:xfrm>
            <a:off x="643782" y="2458366"/>
            <a:ext cx="188913" cy="391716"/>
            <a:chOff x="5349574" y="3299498"/>
            <a:chExt cx="188912" cy="521473"/>
          </a:xfrm>
        </p:grpSpPr>
        <p:sp>
          <p:nvSpPr>
            <p:cNvPr id="253" name="Rectangle 110"/>
            <p:cNvSpPr>
              <a:spLocks noChangeArrowheads="1"/>
            </p:cNvSpPr>
            <p:nvPr/>
          </p:nvSpPr>
          <p:spPr bwMode="auto">
            <a:xfrm>
              <a:off x="5414662" y="3299498"/>
              <a:ext cx="115415" cy="245837"/>
            </a:xfrm>
            <a:prstGeom prst="rect">
              <a:avLst/>
            </a:prstGeom>
            <a:noFill/>
            <a:ln w="9525">
              <a:noFill/>
              <a:miter lim="800000"/>
              <a:headEnd/>
              <a:tailEnd/>
            </a:ln>
          </p:spPr>
          <p:txBody>
            <a:bodyPr wrap="none" lIns="0" tIns="0" rIns="0" bIns="0">
              <a:spAutoFit/>
            </a:bodyPr>
            <a:lstStyle/>
            <a:p>
              <a:pPr>
                <a:defRPr/>
              </a:pPr>
              <a:r>
                <a:rPr lang="en-US" sz="1200">
                  <a:solidFill>
                    <a:srgbClr val="000000"/>
                  </a:solidFill>
                  <a:latin typeface="Times New Roman" pitchFamily="18" charset="0"/>
                </a:rPr>
                <a:t>   </a:t>
              </a:r>
              <a:endParaRPr lang="en-US">
                <a:latin typeface="Tahoma" pitchFamily="34" charset="0"/>
              </a:endParaRPr>
            </a:p>
          </p:txBody>
        </p:sp>
        <p:sp>
          <p:nvSpPr>
            <p:cNvPr id="254" name="Freeform 119"/>
            <p:cNvSpPr>
              <a:spLocks/>
            </p:cNvSpPr>
            <p:nvPr/>
          </p:nvSpPr>
          <p:spPr bwMode="auto">
            <a:xfrm>
              <a:off x="5359099" y="3592728"/>
              <a:ext cx="179387" cy="99856"/>
            </a:xfrm>
            <a:custGeom>
              <a:avLst/>
              <a:gdLst/>
              <a:ahLst/>
              <a:cxnLst>
                <a:cxn ang="0">
                  <a:pos x="83" y="0"/>
                </a:cxn>
                <a:cxn ang="0">
                  <a:pos x="166" y="100"/>
                </a:cxn>
                <a:cxn ang="0">
                  <a:pos x="0" y="100"/>
                </a:cxn>
                <a:cxn ang="0">
                  <a:pos x="83" y="0"/>
                </a:cxn>
              </a:cxnLst>
              <a:rect l="0" t="0" r="r" b="b"/>
              <a:pathLst>
                <a:path w="166" h="100">
                  <a:moveTo>
                    <a:pt x="83" y="0"/>
                  </a:moveTo>
                  <a:lnTo>
                    <a:pt x="166" y="100"/>
                  </a:lnTo>
                  <a:lnTo>
                    <a:pt x="0" y="100"/>
                  </a:lnTo>
                  <a:lnTo>
                    <a:pt x="83" y="0"/>
                  </a:lnTo>
                  <a:close/>
                </a:path>
              </a:pathLst>
            </a:custGeom>
            <a:solidFill>
              <a:srgbClr val="000000"/>
            </a:solidFill>
            <a:ln w="9525">
              <a:solidFill>
                <a:srgbClr val="000000"/>
              </a:solidFill>
              <a:prstDash val="solid"/>
              <a:round/>
              <a:headEnd/>
              <a:tailEnd/>
            </a:ln>
          </p:spPr>
          <p:txBody>
            <a:bodyPr/>
            <a:lstStyle/>
            <a:p>
              <a:pPr>
                <a:defRPr/>
              </a:pPr>
              <a:endParaRPr lang="en-US">
                <a:latin typeface="Arial" pitchFamily="34" charset="0"/>
              </a:endParaRPr>
            </a:p>
          </p:txBody>
        </p:sp>
        <p:sp>
          <p:nvSpPr>
            <p:cNvPr id="255" name="Line 120"/>
            <p:cNvSpPr>
              <a:spLocks noChangeShapeType="1"/>
            </p:cNvSpPr>
            <p:nvPr/>
          </p:nvSpPr>
          <p:spPr bwMode="auto">
            <a:xfrm>
              <a:off x="5349574" y="3592728"/>
              <a:ext cx="180974" cy="1585"/>
            </a:xfrm>
            <a:prstGeom prst="line">
              <a:avLst/>
            </a:prstGeom>
            <a:noFill/>
            <a:ln w="9525">
              <a:solidFill>
                <a:srgbClr val="000000"/>
              </a:solidFill>
              <a:round/>
              <a:headEnd/>
              <a:tailEnd/>
            </a:ln>
          </p:spPr>
          <p:txBody>
            <a:bodyPr/>
            <a:lstStyle/>
            <a:p>
              <a:pPr>
                <a:defRPr/>
              </a:pPr>
              <a:endParaRPr lang="en-US">
                <a:latin typeface="Arial" pitchFamily="34" charset="0"/>
              </a:endParaRPr>
            </a:p>
          </p:txBody>
        </p:sp>
        <p:sp>
          <p:nvSpPr>
            <p:cNvPr id="256" name="Line 121"/>
            <p:cNvSpPr>
              <a:spLocks noChangeShapeType="1"/>
            </p:cNvSpPr>
            <p:nvPr/>
          </p:nvSpPr>
          <p:spPr bwMode="auto">
            <a:xfrm>
              <a:off x="5451173" y="3446906"/>
              <a:ext cx="3175" cy="374065"/>
            </a:xfrm>
            <a:prstGeom prst="line">
              <a:avLst/>
            </a:prstGeom>
            <a:noFill/>
            <a:ln w="9525">
              <a:solidFill>
                <a:srgbClr val="000000"/>
              </a:solidFill>
              <a:round/>
              <a:headEnd/>
              <a:tailEnd/>
            </a:ln>
          </p:spPr>
          <p:txBody>
            <a:bodyPr/>
            <a:lstStyle/>
            <a:p>
              <a:pPr>
                <a:defRPr/>
              </a:pPr>
              <a:endParaRPr lang="en-US">
                <a:latin typeface="Arial" pitchFamily="34" charset="0"/>
              </a:endParaRPr>
            </a:p>
          </p:txBody>
        </p:sp>
      </p:grpSp>
      <p:sp>
        <p:nvSpPr>
          <p:cNvPr id="257" name="Line 186"/>
          <p:cNvSpPr>
            <a:spLocks noChangeShapeType="1"/>
          </p:cNvSpPr>
          <p:nvPr/>
        </p:nvSpPr>
        <p:spPr bwMode="auto">
          <a:xfrm flipV="1">
            <a:off x="6532104" y="1757887"/>
            <a:ext cx="0" cy="294085"/>
          </a:xfrm>
          <a:prstGeom prst="line">
            <a:avLst/>
          </a:prstGeom>
          <a:noFill/>
          <a:ln w="12700">
            <a:solidFill>
              <a:srgbClr val="0000DE"/>
            </a:solidFill>
            <a:round/>
            <a:headEnd/>
            <a:tailEnd type="triangle" w="med" len="med"/>
          </a:ln>
          <a:effectLst/>
        </p:spPr>
        <p:txBody>
          <a:bodyPr/>
          <a:lstStyle/>
          <a:p>
            <a:pPr>
              <a:defRPr/>
            </a:pPr>
            <a:endParaRPr lang="en-US">
              <a:solidFill>
                <a:srgbClr val="0000FF"/>
              </a:solidFill>
              <a:latin typeface="Arial" pitchFamily="34" charset="0"/>
            </a:endParaRPr>
          </a:p>
        </p:txBody>
      </p:sp>
      <p:sp>
        <p:nvSpPr>
          <p:cNvPr id="258" name="Line 186"/>
          <p:cNvSpPr>
            <a:spLocks noChangeShapeType="1"/>
          </p:cNvSpPr>
          <p:nvPr/>
        </p:nvSpPr>
        <p:spPr bwMode="auto">
          <a:xfrm flipV="1">
            <a:off x="6589092" y="1759218"/>
            <a:ext cx="0" cy="294085"/>
          </a:xfrm>
          <a:prstGeom prst="line">
            <a:avLst/>
          </a:prstGeom>
          <a:noFill/>
          <a:ln w="12700">
            <a:solidFill>
              <a:srgbClr val="0000DE"/>
            </a:solidFill>
            <a:round/>
            <a:headEnd/>
            <a:tailEnd type="triangle" w="med" len="med"/>
          </a:ln>
          <a:effectLst/>
        </p:spPr>
        <p:txBody>
          <a:bodyPr/>
          <a:lstStyle/>
          <a:p>
            <a:pPr>
              <a:defRPr/>
            </a:pPr>
            <a:endParaRPr lang="en-US">
              <a:solidFill>
                <a:srgbClr val="0000FF"/>
              </a:solidFill>
              <a:latin typeface="Arial" pitchFamily="34" charset="0"/>
            </a:endParaRPr>
          </a:p>
        </p:txBody>
      </p:sp>
      <p:sp>
        <p:nvSpPr>
          <p:cNvPr id="259" name="Line 186"/>
          <p:cNvSpPr>
            <a:spLocks noChangeShapeType="1"/>
          </p:cNvSpPr>
          <p:nvPr/>
        </p:nvSpPr>
        <p:spPr bwMode="auto">
          <a:xfrm flipV="1">
            <a:off x="6714977" y="1757887"/>
            <a:ext cx="0" cy="294085"/>
          </a:xfrm>
          <a:prstGeom prst="line">
            <a:avLst/>
          </a:prstGeom>
          <a:noFill/>
          <a:ln w="12700">
            <a:solidFill>
              <a:srgbClr val="0000DE"/>
            </a:solidFill>
            <a:round/>
            <a:headEnd/>
            <a:tailEnd type="triangle" w="med" len="med"/>
          </a:ln>
          <a:effectLst/>
        </p:spPr>
        <p:txBody>
          <a:bodyPr/>
          <a:lstStyle/>
          <a:p>
            <a:pPr>
              <a:defRPr/>
            </a:pPr>
            <a:endParaRPr lang="en-US">
              <a:solidFill>
                <a:srgbClr val="0000FF"/>
              </a:solidFill>
              <a:latin typeface="Arial" pitchFamily="34" charset="0"/>
            </a:endParaRPr>
          </a:p>
        </p:txBody>
      </p:sp>
      <p:sp>
        <p:nvSpPr>
          <p:cNvPr id="261" name="Freeform 189"/>
          <p:cNvSpPr>
            <a:spLocks/>
          </p:cNvSpPr>
          <p:nvPr/>
        </p:nvSpPr>
        <p:spPr bwMode="auto">
          <a:xfrm>
            <a:off x="7243606" y="1931677"/>
            <a:ext cx="244475" cy="141684"/>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rgbClr val="0000DE"/>
            </a:solidFill>
            <a:prstDash val="solid"/>
            <a:round/>
            <a:headEnd/>
            <a:tailEnd type="triangle" w="med" len="med"/>
          </a:ln>
          <a:effectLst/>
        </p:spPr>
        <p:txBody>
          <a:bodyPr/>
          <a:lstStyle/>
          <a:p>
            <a:pPr>
              <a:defRPr/>
            </a:pPr>
            <a:endParaRPr lang="en-US">
              <a:solidFill>
                <a:srgbClr val="0000FF"/>
              </a:solidFill>
              <a:latin typeface="Arial" pitchFamily="34" charset="0"/>
            </a:endParaRPr>
          </a:p>
        </p:txBody>
      </p:sp>
      <p:sp>
        <p:nvSpPr>
          <p:cNvPr id="262" name="Line 187"/>
          <p:cNvSpPr>
            <a:spLocks noChangeShapeType="1"/>
          </p:cNvSpPr>
          <p:nvPr/>
        </p:nvSpPr>
        <p:spPr bwMode="auto">
          <a:xfrm flipV="1">
            <a:off x="7513638" y="1707357"/>
            <a:ext cx="0" cy="346472"/>
          </a:xfrm>
          <a:prstGeom prst="line">
            <a:avLst/>
          </a:prstGeom>
          <a:noFill/>
          <a:ln w="12700">
            <a:solidFill>
              <a:srgbClr val="0000DE"/>
            </a:solidFill>
            <a:round/>
            <a:headEnd/>
            <a:tailEnd type="triangle" w="med" len="med"/>
          </a:ln>
          <a:effectLst/>
        </p:spPr>
        <p:txBody>
          <a:bodyPr/>
          <a:lstStyle/>
          <a:p>
            <a:pPr>
              <a:defRPr/>
            </a:pPr>
            <a:endParaRPr lang="en-US">
              <a:solidFill>
                <a:srgbClr val="0000FF"/>
              </a:solidFill>
              <a:latin typeface="Arial" pitchFamily="34" charset="0"/>
            </a:endParaRPr>
          </a:p>
        </p:txBody>
      </p:sp>
      <p:sp>
        <p:nvSpPr>
          <p:cNvPr id="264" name="Line 175"/>
          <p:cNvSpPr>
            <a:spLocks noChangeShapeType="1"/>
          </p:cNvSpPr>
          <p:nvPr/>
        </p:nvSpPr>
        <p:spPr bwMode="auto">
          <a:xfrm flipH="1">
            <a:off x="5838043" y="2201442"/>
            <a:ext cx="1" cy="91439"/>
          </a:xfrm>
          <a:prstGeom prst="line">
            <a:avLst/>
          </a:prstGeom>
          <a:noFill/>
          <a:ln w="9525">
            <a:solidFill>
              <a:schemeClr val="tx1"/>
            </a:solidFill>
            <a:round/>
            <a:headEnd/>
            <a:tailEnd type="triangle" w="sm" len="sm"/>
          </a:ln>
          <a:effectLst/>
        </p:spPr>
        <p:txBody>
          <a:bodyPr/>
          <a:lstStyle/>
          <a:p>
            <a:pPr>
              <a:defRPr/>
            </a:pPr>
            <a:endParaRPr lang="en-US">
              <a:latin typeface="Arial" pitchFamily="34" charset="0"/>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Rectangle 97"/>
          <p:cNvSpPr>
            <a:spLocks noChangeArrowheads="1"/>
          </p:cNvSpPr>
          <p:nvPr/>
        </p:nvSpPr>
        <p:spPr bwMode="auto">
          <a:xfrm>
            <a:off x="5230581" y="3493591"/>
            <a:ext cx="3514725" cy="431006"/>
          </a:xfrm>
          <a:prstGeom prst="rect">
            <a:avLst/>
          </a:prstGeom>
          <a:solidFill>
            <a:srgbClr val="99FFCC"/>
          </a:solidFill>
          <a:ln w="9525">
            <a:solidFill>
              <a:srgbClr val="000000"/>
            </a:solidFill>
            <a:miter lim="800000"/>
            <a:headEnd/>
            <a:tailEnd/>
          </a:ln>
        </p:spPr>
        <p:txBody>
          <a:bodyPr/>
          <a:lstStyle/>
          <a:p>
            <a:pPr>
              <a:defRPr/>
            </a:pPr>
            <a:endParaRPr lang="en-US">
              <a:latin typeface="Arial" pitchFamily="34" charset="0"/>
            </a:endParaRPr>
          </a:p>
        </p:txBody>
      </p:sp>
      <p:sp>
        <p:nvSpPr>
          <p:cNvPr id="1009" name="Rectangle 97"/>
          <p:cNvSpPr>
            <a:spLocks noChangeArrowheads="1"/>
          </p:cNvSpPr>
          <p:nvPr/>
        </p:nvSpPr>
        <p:spPr bwMode="auto">
          <a:xfrm>
            <a:off x="1271356" y="3503116"/>
            <a:ext cx="3514725" cy="432197"/>
          </a:xfrm>
          <a:prstGeom prst="rect">
            <a:avLst/>
          </a:prstGeom>
          <a:solidFill>
            <a:srgbClr val="99FFCC"/>
          </a:solidFill>
          <a:ln w="9525">
            <a:solidFill>
              <a:srgbClr val="000000"/>
            </a:solidFill>
            <a:miter lim="800000"/>
            <a:headEnd/>
            <a:tailEnd/>
          </a:ln>
        </p:spPr>
        <p:txBody>
          <a:bodyPr/>
          <a:lstStyle/>
          <a:p>
            <a:pPr>
              <a:defRPr/>
            </a:pPr>
            <a:endParaRPr lang="en-US">
              <a:latin typeface="Arial" pitchFamily="34" charset="0"/>
            </a:endParaRPr>
          </a:p>
        </p:txBody>
      </p:sp>
      <p:sp>
        <p:nvSpPr>
          <p:cNvPr id="933" name="Rectangle 97"/>
          <p:cNvSpPr>
            <a:spLocks noChangeArrowheads="1"/>
          </p:cNvSpPr>
          <p:nvPr/>
        </p:nvSpPr>
        <p:spPr bwMode="auto">
          <a:xfrm>
            <a:off x="5189306" y="1245691"/>
            <a:ext cx="3514725" cy="432197"/>
          </a:xfrm>
          <a:prstGeom prst="rect">
            <a:avLst/>
          </a:prstGeom>
          <a:solidFill>
            <a:srgbClr val="99FFCC"/>
          </a:solidFill>
          <a:ln w="9525">
            <a:solidFill>
              <a:srgbClr val="000000"/>
            </a:solidFill>
            <a:miter lim="800000"/>
            <a:headEnd/>
            <a:tailEnd/>
          </a:ln>
        </p:spPr>
        <p:txBody>
          <a:bodyPr/>
          <a:lstStyle/>
          <a:p>
            <a:pPr>
              <a:defRPr/>
            </a:pPr>
            <a:endParaRPr lang="en-US">
              <a:latin typeface="Arial" pitchFamily="34" charset="0"/>
            </a:endParaRPr>
          </a:p>
        </p:txBody>
      </p:sp>
      <p:grpSp>
        <p:nvGrpSpPr>
          <p:cNvPr id="2" name="Group 168"/>
          <p:cNvGrpSpPr>
            <a:grpSpLocks/>
          </p:cNvGrpSpPr>
          <p:nvPr/>
        </p:nvGrpSpPr>
        <p:grpSpPr bwMode="auto">
          <a:xfrm>
            <a:off x="7375292" y="1306412"/>
            <a:ext cx="90488" cy="63104"/>
            <a:chOff x="585" y="751"/>
            <a:chExt cx="174" cy="174"/>
          </a:xfrm>
        </p:grpSpPr>
        <p:sp>
          <p:nvSpPr>
            <p:cNvPr id="937" name="Line 169"/>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938" name="Line 170"/>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936" name="Oval 171"/>
          <p:cNvSpPr>
            <a:spLocks noChangeArrowheads="1"/>
          </p:cNvSpPr>
          <p:nvPr/>
        </p:nvSpPr>
        <p:spPr bwMode="auto">
          <a:xfrm>
            <a:off x="7373706" y="1301650"/>
            <a:ext cx="98425" cy="6786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nvGrpSpPr>
          <p:cNvPr id="3" name="Group 213"/>
          <p:cNvGrpSpPr>
            <a:grpSpLocks/>
          </p:cNvGrpSpPr>
          <p:nvPr/>
        </p:nvGrpSpPr>
        <p:grpSpPr bwMode="auto">
          <a:xfrm>
            <a:off x="5808431" y="1290935"/>
            <a:ext cx="90487" cy="63103"/>
            <a:chOff x="585" y="751"/>
            <a:chExt cx="174" cy="174"/>
          </a:xfrm>
        </p:grpSpPr>
        <p:sp>
          <p:nvSpPr>
            <p:cNvPr id="942" name="Line 214"/>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943" name="Line 215"/>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941" name="Oval 216"/>
          <p:cNvSpPr>
            <a:spLocks noChangeArrowheads="1"/>
          </p:cNvSpPr>
          <p:nvPr/>
        </p:nvSpPr>
        <p:spPr bwMode="auto">
          <a:xfrm>
            <a:off x="5806843" y="1284982"/>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nvGrpSpPr>
          <p:cNvPr id="4" name="Group 218"/>
          <p:cNvGrpSpPr>
            <a:grpSpLocks/>
          </p:cNvGrpSpPr>
          <p:nvPr/>
        </p:nvGrpSpPr>
        <p:grpSpPr bwMode="auto">
          <a:xfrm>
            <a:off x="5937017" y="1290935"/>
            <a:ext cx="90488" cy="63103"/>
            <a:chOff x="585" y="751"/>
            <a:chExt cx="174" cy="174"/>
          </a:xfrm>
        </p:grpSpPr>
        <p:sp>
          <p:nvSpPr>
            <p:cNvPr id="947" name="Line 219"/>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948" name="Line 220"/>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946" name="Oval 221"/>
          <p:cNvSpPr>
            <a:spLocks noChangeArrowheads="1"/>
          </p:cNvSpPr>
          <p:nvPr/>
        </p:nvSpPr>
        <p:spPr bwMode="auto">
          <a:xfrm>
            <a:off x="5935430" y="1284982"/>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nvGrpSpPr>
          <p:cNvPr id="5" name="Group 168"/>
          <p:cNvGrpSpPr>
            <a:grpSpLocks/>
          </p:cNvGrpSpPr>
          <p:nvPr/>
        </p:nvGrpSpPr>
        <p:grpSpPr bwMode="auto">
          <a:xfrm>
            <a:off x="7508642" y="1300460"/>
            <a:ext cx="90488" cy="63103"/>
            <a:chOff x="585" y="751"/>
            <a:chExt cx="174" cy="174"/>
          </a:xfrm>
        </p:grpSpPr>
        <p:sp>
          <p:nvSpPr>
            <p:cNvPr id="952" name="Line 169"/>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953" name="Line 170"/>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951" name="Oval 171"/>
          <p:cNvSpPr>
            <a:spLocks noChangeArrowheads="1"/>
          </p:cNvSpPr>
          <p:nvPr/>
        </p:nvSpPr>
        <p:spPr bwMode="auto">
          <a:xfrm>
            <a:off x="7507055" y="1295698"/>
            <a:ext cx="98425" cy="6786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nvGrpSpPr>
          <p:cNvPr id="6" name="Group 213"/>
          <p:cNvGrpSpPr>
            <a:grpSpLocks/>
          </p:cNvGrpSpPr>
          <p:nvPr/>
        </p:nvGrpSpPr>
        <p:grpSpPr bwMode="auto">
          <a:xfrm>
            <a:off x="5276617" y="1262360"/>
            <a:ext cx="90488" cy="63103"/>
            <a:chOff x="585" y="751"/>
            <a:chExt cx="174" cy="174"/>
          </a:xfrm>
        </p:grpSpPr>
        <p:sp>
          <p:nvSpPr>
            <p:cNvPr id="957" name="Line 214"/>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958" name="Line 215"/>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956" name="Oval 216"/>
          <p:cNvSpPr>
            <a:spLocks noChangeArrowheads="1"/>
          </p:cNvSpPr>
          <p:nvPr/>
        </p:nvSpPr>
        <p:spPr bwMode="auto">
          <a:xfrm>
            <a:off x="5275031" y="1257598"/>
            <a:ext cx="98425" cy="6786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nvGrpSpPr>
          <p:cNvPr id="7" name="Group 213"/>
          <p:cNvGrpSpPr>
            <a:grpSpLocks/>
          </p:cNvGrpSpPr>
          <p:nvPr/>
        </p:nvGrpSpPr>
        <p:grpSpPr bwMode="auto">
          <a:xfrm>
            <a:off x="5492517" y="1262360"/>
            <a:ext cx="90488" cy="63103"/>
            <a:chOff x="585" y="751"/>
            <a:chExt cx="174" cy="174"/>
          </a:xfrm>
        </p:grpSpPr>
        <p:sp>
          <p:nvSpPr>
            <p:cNvPr id="962" name="Line 214"/>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963" name="Line 215"/>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961" name="Oval 216"/>
          <p:cNvSpPr>
            <a:spLocks noChangeArrowheads="1"/>
          </p:cNvSpPr>
          <p:nvPr/>
        </p:nvSpPr>
        <p:spPr bwMode="auto">
          <a:xfrm>
            <a:off x="5490931" y="1256407"/>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nvGrpSpPr>
          <p:cNvPr id="8" name="Group 213"/>
          <p:cNvGrpSpPr>
            <a:grpSpLocks/>
          </p:cNvGrpSpPr>
          <p:nvPr/>
        </p:nvGrpSpPr>
        <p:grpSpPr bwMode="auto">
          <a:xfrm>
            <a:off x="6211656" y="1251643"/>
            <a:ext cx="92075" cy="63104"/>
            <a:chOff x="585" y="751"/>
            <a:chExt cx="174" cy="174"/>
          </a:xfrm>
        </p:grpSpPr>
        <p:sp>
          <p:nvSpPr>
            <p:cNvPr id="967" name="Line 214"/>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968" name="Line 215"/>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966" name="Oval 216"/>
          <p:cNvSpPr>
            <a:spLocks noChangeArrowheads="1"/>
          </p:cNvSpPr>
          <p:nvPr/>
        </p:nvSpPr>
        <p:spPr bwMode="auto">
          <a:xfrm>
            <a:off x="6210068" y="1245691"/>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nvGrpSpPr>
          <p:cNvPr id="9" name="Group 213"/>
          <p:cNvGrpSpPr>
            <a:grpSpLocks/>
          </p:cNvGrpSpPr>
          <p:nvPr/>
        </p:nvGrpSpPr>
        <p:grpSpPr bwMode="auto">
          <a:xfrm>
            <a:off x="7076842" y="1251643"/>
            <a:ext cx="90488" cy="63104"/>
            <a:chOff x="585" y="751"/>
            <a:chExt cx="174" cy="174"/>
          </a:xfrm>
        </p:grpSpPr>
        <p:sp>
          <p:nvSpPr>
            <p:cNvPr id="972" name="Line 214"/>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973" name="Line 215"/>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971" name="Oval 216"/>
          <p:cNvSpPr>
            <a:spLocks noChangeArrowheads="1"/>
          </p:cNvSpPr>
          <p:nvPr/>
        </p:nvSpPr>
        <p:spPr bwMode="auto">
          <a:xfrm>
            <a:off x="7075256" y="1245691"/>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nvGrpSpPr>
          <p:cNvPr id="10" name="Group 213"/>
          <p:cNvGrpSpPr>
            <a:grpSpLocks/>
          </p:cNvGrpSpPr>
          <p:nvPr/>
        </p:nvGrpSpPr>
        <p:grpSpPr bwMode="auto">
          <a:xfrm>
            <a:off x="7724542" y="1262360"/>
            <a:ext cx="90488" cy="63103"/>
            <a:chOff x="585" y="751"/>
            <a:chExt cx="174" cy="174"/>
          </a:xfrm>
        </p:grpSpPr>
        <p:sp>
          <p:nvSpPr>
            <p:cNvPr id="977" name="Line 214"/>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978" name="Line 215"/>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976" name="Oval 216"/>
          <p:cNvSpPr>
            <a:spLocks noChangeArrowheads="1"/>
          </p:cNvSpPr>
          <p:nvPr/>
        </p:nvSpPr>
        <p:spPr bwMode="auto">
          <a:xfrm>
            <a:off x="7722956" y="1257598"/>
            <a:ext cx="98425" cy="6786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nvGrpSpPr>
          <p:cNvPr id="11" name="Group 213"/>
          <p:cNvGrpSpPr>
            <a:grpSpLocks/>
          </p:cNvGrpSpPr>
          <p:nvPr/>
        </p:nvGrpSpPr>
        <p:grpSpPr bwMode="auto">
          <a:xfrm>
            <a:off x="7940442" y="1262360"/>
            <a:ext cx="90488" cy="63103"/>
            <a:chOff x="585" y="751"/>
            <a:chExt cx="174" cy="174"/>
          </a:xfrm>
        </p:grpSpPr>
        <p:sp>
          <p:nvSpPr>
            <p:cNvPr id="982" name="Line 214"/>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983" name="Line 215"/>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981" name="Oval 216"/>
          <p:cNvSpPr>
            <a:spLocks noChangeArrowheads="1"/>
          </p:cNvSpPr>
          <p:nvPr/>
        </p:nvSpPr>
        <p:spPr bwMode="auto">
          <a:xfrm>
            <a:off x="7938856" y="1256407"/>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nvGrpSpPr>
          <p:cNvPr id="12" name="Group 213"/>
          <p:cNvGrpSpPr>
            <a:grpSpLocks/>
          </p:cNvGrpSpPr>
          <p:nvPr/>
        </p:nvGrpSpPr>
        <p:grpSpPr bwMode="auto">
          <a:xfrm>
            <a:off x="8516706" y="1262360"/>
            <a:ext cx="90487" cy="63103"/>
            <a:chOff x="585" y="751"/>
            <a:chExt cx="174" cy="174"/>
          </a:xfrm>
        </p:grpSpPr>
        <p:sp>
          <p:nvSpPr>
            <p:cNvPr id="987" name="Line 214"/>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988" name="Line 215"/>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986" name="Oval 216"/>
          <p:cNvSpPr>
            <a:spLocks noChangeArrowheads="1"/>
          </p:cNvSpPr>
          <p:nvPr/>
        </p:nvSpPr>
        <p:spPr bwMode="auto">
          <a:xfrm>
            <a:off x="8515118" y="1257598"/>
            <a:ext cx="98425" cy="6786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896" name="Rectangle 97"/>
          <p:cNvSpPr>
            <a:spLocks noChangeArrowheads="1"/>
          </p:cNvSpPr>
          <p:nvPr/>
        </p:nvSpPr>
        <p:spPr bwMode="auto">
          <a:xfrm>
            <a:off x="1185631" y="1245691"/>
            <a:ext cx="3514725" cy="432197"/>
          </a:xfrm>
          <a:prstGeom prst="rect">
            <a:avLst/>
          </a:prstGeom>
          <a:solidFill>
            <a:srgbClr val="99FFCC"/>
          </a:solidFill>
          <a:ln w="9525">
            <a:solidFill>
              <a:srgbClr val="000000"/>
            </a:solidFill>
            <a:miter lim="800000"/>
            <a:headEnd/>
            <a:tailEnd/>
          </a:ln>
        </p:spPr>
        <p:txBody>
          <a:bodyPr/>
          <a:lstStyle/>
          <a:p>
            <a:pPr>
              <a:defRPr/>
            </a:pPr>
            <a:endParaRPr lang="en-US">
              <a:latin typeface="Arial" pitchFamily="34" charset="0"/>
            </a:endParaRPr>
          </a:p>
        </p:txBody>
      </p:sp>
      <p:sp>
        <p:nvSpPr>
          <p:cNvPr id="422" name="Rectangle 100"/>
          <p:cNvSpPr>
            <a:spLocks noChangeArrowheads="1"/>
          </p:cNvSpPr>
          <p:nvPr/>
        </p:nvSpPr>
        <p:spPr bwMode="auto">
          <a:xfrm>
            <a:off x="4111393" y="1263550"/>
            <a:ext cx="301625" cy="433388"/>
          </a:xfrm>
          <a:prstGeom prst="rect">
            <a:avLst/>
          </a:prstGeom>
          <a:blipFill dpi="0" rotWithShape="0">
            <a:blip r:embed="rId3"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423" name="Rectangle 101"/>
          <p:cNvSpPr>
            <a:spLocks noChangeArrowheads="1"/>
          </p:cNvSpPr>
          <p:nvPr/>
        </p:nvSpPr>
        <p:spPr bwMode="auto">
          <a:xfrm>
            <a:off x="4111392" y="1263550"/>
            <a:ext cx="304800" cy="435769"/>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sp>
        <p:nvSpPr>
          <p:cNvPr id="12318" name="Text Box 4"/>
          <p:cNvSpPr txBox="1">
            <a:spLocks noChangeArrowheads="1"/>
          </p:cNvSpPr>
          <p:nvPr/>
        </p:nvSpPr>
        <p:spPr bwMode="auto">
          <a:xfrm>
            <a:off x="-21265" y="-10633"/>
            <a:ext cx="2743219" cy="400110"/>
          </a:xfrm>
          <a:prstGeom prst="rect">
            <a:avLst/>
          </a:prstGeom>
          <a:solidFill>
            <a:schemeClr val="bg1"/>
          </a:solidFill>
          <a:ln w="9525" algn="ctr">
            <a:noFill/>
            <a:miter lim="800000"/>
            <a:headEnd/>
            <a:tailEnd/>
          </a:ln>
        </p:spPr>
        <p:txBody>
          <a:bodyPr wrap="square">
            <a:spAutoFit/>
          </a:bodyPr>
          <a:lstStyle/>
          <a:p>
            <a:pPr marL="342900" indent="-342900">
              <a:spcBef>
                <a:spcPct val="50000"/>
              </a:spcBef>
            </a:pPr>
            <a:r>
              <a:rPr lang="en-US" sz="2000" b="1" dirty="0">
                <a:effectLst/>
              </a:rPr>
              <a:t>VC theorem</a:t>
            </a:r>
          </a:p>
        </p:txBody>
      </p:sp>
      <p:sp>
        <p:nvSpPr>
          <p:cNvPr id="249" name="Rectangle 97"/>
          <p:cNvSpPr>
            <a:spLocks noChangeArrowheads="1"/>
          </p:cNvSpPr>
          <p:nvPr/>
        </p:nvSpPr>
        <p:spPr bwMode="auto">
          <a:xfrm>
            <a:off x="1185630" y="1698128"/>
            <a:ext cx="3516312" cy="790575"/>
          </a:xfrm>
          <a:prstGeom prst="rect">
            <a:avLst/>
          </a:prstGeom>
          <a:solidFill>
            <a:srgbClr val="FFCC00"/>
          </a:solidFill>
          <a:ln w="9525">
            <a:solidFill>
              <a:srgbClr val="000000"/>
            </a:solidFill>
            <a:miter lim="800000"/>
            <a:headEnd/>
            <a:tailEnd/>
          </a:ln>
        </p:spPr>
        <p:txBody>
          <a:bodyPr/>
          <a:lstStyle/>
          <a:p>
            <a:pPr>
              <a:defRPr/>
            </a:pPr>
            <a:endParaRPr lang="en-US">
              <a:latin typeface="Arial" pitchFamily="34" charset="0"/>
            </a:endParaRPr>
          </a:p>
        </p:txBody>
      </p:sp>
      <p:sp>
        <p:nvSpPr>
          <p:cNvPr id="257" name="Rectangle 100"/>
          <p:cNvSpPr>
            <a:spLocks noChangeArrowheads="1"/>
          </p:cNvSpPr>
          <p:nvPr/>
        </p:nvSpPr>
        <p:spPr bwMode="auto">
          <a:xfrm>
            <a:off x="1782530" y="1264741"/>
            <a:ext cx="303212" cy="433388"/>
          </a:xfrm>
          <a:prstGeom prst="rect">
            <a:avLst/>
          </a:prstGeom>
          <a:blipFill dpi="0" rotWithShape="0">
            <a:blip r:embed="rId3"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258" name="Rectangle 101"/>
          <p:cNvSpPr>
            <a:spLocks noChangeArrowheads="1"/>
          </p:cNvSpPr>
          <p:nvPr/>
        </p:nvSpPr>
        <p:spPr bwMode="auto">
          <a:xfrm>
            <a:off x="1782530" y="1264741"/>
            <a:ext cx="304800" cy="435769"/>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sp>
        <p:nvSpPr>
          <p:cNvPr id="261" name="Rectangle 103"/>
          <p:cNvSpPr>
            <a:spLocks noChangeArrowheads="1"/>
          </p:cNvSpPr>
          <p:nvPr/>
        </p:nvSpPr>
        <p:spPr bwMode="auto">
          <a:xfrm>
            <a:off x="3335105" y="1264741"/>
            <a:ext cx="284162" cy="313930"/>
          </a:xfrm>
          <a:prstGeom prst="rect">
            <a:avLst/>
          </a:prstGeom>
          <a:blipFill dpi="0" rotWithShape="0">
            <a:blip r:embed="rId4"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263" name="Rectangle 104"/>
          <p:cNvSpPr>
            <a:spLocks noChangeArrowheads="1"/>
          </p:cNvSpPr>
          <p:nvPr/>
        </p:nvSpPr>
        <p:spPr bwMode="auto">
          <a:xfrm>
            <a:off x="3335105" y="1264742"/>
            <a:ext cx="285750" cy="313930"/>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sp>
        <p:nvSpPr>
          <p:cNvPr id="269" name="Rectangle 108"/>
          <p:cNvSpPr>
            <a:spLocks noChangeArrowheads="1"/>
          </p:cNvSpPr>
          <p:nvPr/>
        </p:nvSpPr>
        <p:spPr bwMode="auto">
          <a:xfrm>
            <a:off x="982430" y="1685031"/>
            <a:ext cx="3827462" cy="26194"/>
          </a:xfrm>
          <a:prstGeom prst="rect">
            <a:avLst/>
          </a:prstGeom>
          <a:solidFill>
            <a:srgbClr val="000000"/>
          </a:solidFill>
          <a:ln w="9525">
            <a:noFill/>
            <a:miter lim="800000"/>
            <a:headEnd/>
            <a:tailEnd/>
          </a:ln>
        </p:spPr>
        <p:txBody>
          <a:bodyPr/>
          <a:lstStyle/>
          <a:p>
            <a:pPr>
              <a:defRPr/>
            </a:pPr>
            <a:endParaRPr lang="en-US">
              <a:latin typeface="Arial" pitchFamily="34" charset="0"/>
            </a:endParaRPr>
          </a:p>
        </p:txBody>
      </p:sp>
      <p:sp>
        <p:nvSpPr>
          <p:cNvPr id="272" name="Rectangle 110"/>
          <p:cNvSpPr>
            <a:spLocks noChangeArrowheads="1"/>
          </p:cNvSpPr>
          <p:nvPr/>
        </p:nvSpPr>
        <p:spPr bwMode="auto">
          <a:xfrm>
            <a:off x="1752367" y="1706463"/>
            <a:ext cx="115416" cy="184666"/>
          </a:xfrm>
          <a:prstGeom prst="rect">
            <a:avLst/>
          </a:prstGeom>
          <a:noFill/>
          <a:ln w="9525">
            <a:noFill/>
            <a:miter lim="800000"/>
            <a:headEnd/>
            <a:tailEnd/>
          </a:ln>
        </p:spPr>
        <p:txBody>
          <a:bodyPr wrap="none" lIns="0" tIns="0" rIns="0" bIns="0">
            <a:spAutoFit/>
          </a:bodyPr>
          <a:lstStyle/>
          <a:p>
            <a:pPr>
              <a:defRPr/>
            </a:pPr>
            <a:r>
              <a:rPr lang="en-US" sz="1200">
                <a:solidFill>
                  <a:srgbClr val="000000"/>
                </a:solidFill>
                <a:latin typeface="Times New Roman" pitchFamily="18" charset="0"/>
              </a:rPr>
              <a:t>   </a:t>
            </a:r>
            <a:endParaRPr lang="en-US">
              <a:latin typeface="Tahoma" pitchFamily="34" charset="0"/>
            </a:endParaRPr>
          </a:p>
        </p:txBody>
      </p:sp>
      <p:sp>
        <p:nvSpPr>
          <p:cNvPr id="274" name="Rectangle 112"/>
          <p:cNvSpPr>
            <a:spLocks noChangeArrowheads="1"/>
          </p:cNvSpPr>
          <p:nvPr/>
        </p:nvSpPr>
        <p:spPr bwMode="auto">
          <a:xfrm>
            <a:off x="3247792" y="1696937"/>
            <a:ext cx="457200" cy="228600"/>
          </a:xfrm>
          <a:prstGeom prst="rect">
            <a:avLst/>
          </a:prstGeom>
          <a:solidFill>
            <a:srgbClr val="C0C0C0"/>
          </a:solidFill>
          <a:ln w="9525">
            <a:solidFill>
              <a:srgbClr val="000000"/>
            </a:solidFill>
            <a:miter lim="800000"/>
            <a:headEnd/>
            <a:tailEnd/>
          </a:ln>
        </p:spPr>
        <p:txBody>
          <a:bodyPr/>
          <a:lstStyle/>
          <a:p>
            <a:pPr>
              <a:defRPr/>
            </a:pPr>
            <a:endParaRPr lang="en-US">
              <a:latin typeface="Arial" pitchFamily="34" charset="0"/>
            </a:endParaRPr>
          </a:p>
        </p:txBody>
      </p:sp>
      <p:sp>
        <p:nvSpPr>
          <p:cNvPr id="275" name="Rectangle 113"/>
          <p:cNvSpPr>
            <a:spLocks noChangeArrowheads="1"/>
          </p:cNvSpPr>
          <p:nvPr/>
        </p:nvSpPr>
        <p:spPr bwMode="auto">
          <a:xfrm>
            <a:off x="3358917" y="1752897"/>
            <a:ext cx="198772" cy="184666"/>
          </a:xfrm>
          <a:prstGeom prst="rect">
            <a:avLst/>
          </a:prstGeom>
          <a:noFill/>
          <a:ln w="9525">
            <a:noFill/>
            <a:miter lim="800000"/>
            <a:headEnd/>
            <a:tailEnd/>
          </a:ln>
        </p:spPr>
        <p:txBody>
          <a:bodyPr wrap="none" lIns="0" tIns="0" rIns="0" bIns="0">
            <a:spAutoFit/>
          </a:bodyPr>
          <a:lstStyle/>
          <a:p>
            <a:pPr>
              <a:defRPr/>
            </a:pPr>
            <a:r>
              <a:rPr lang="en-US" sz="1200" dirty="0">
                <a:solidFill>
                  <a:srgbClr val="000000"/>
                </a:solidFill>
                <a:latin typeface="Times New Roman" pitchFamily="18" charset="0"/>
              </a:rPr>
              <a:t>N+</a:t>
            </a:r>
            <a:endParaRPr lang="en-US" dirty="0">
              <a:latin typeface="Tahoma" pitchFamily="34" charset="0"/>
            </a:endParaRPr>
          </a:p>
        </p:txBody>
      </p:sp>
      <p:sp>
        <p:nvSpPr>
          <p:cNvPr id="304" name="Rectangle 139"/>
          <p:cNvSpPr>
            <a:spLocks noChangeArrowheads="1"/>
          </p:cNvSpPr>
          <p:nvPr/>
        </p:nvSpPr>
        <p:spPr bwMode="auto">
          <a:xfrm>
            <a:off x="2541356" y="1255216"/>
            <a:ext cx="357187" cy="322659"/>
          </a:xfrm>
          <a:prstGeom prst="rect">
            <a:avLst/>
          </a:prstGeom>
          <a:blipFill dpi="0" rotWithShape="0">
            <a:blip r:embed="rId5"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305" name="Rectangle 140"/>
          <p:cNvSpPr>
            <a:spLocks noChangeArrowheads="1"/>
          </p:cNvSpPr>
          <p:nvPr/>
        </p:nvSpPr>
        <p:spPr bwMode="auto">
          <a:xfrm>
            <a:off x="2541355" y="1255216"/>
            <a:ext cx="360362" cy="325040"/>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grpSp>
        <p:nvGrpSpPr>
          <p:cNvPr id="13" name="Group 168"/>
          <p:cNvGrpSpPr>
            <a:grpSpLocks/>
          </p:cNvGrpSpPr>
          <p:nvPr/>
        </p:nvGrpSpPr>
        <p:grpSpPr bwMode="auto">
          <a:xfrm>
            <a:off x="3371618" y="1306412"/>
            <a:ext cx="92075" cy="63104"/>
            <a:chOff x="585" y="751"/>
            <a:chExt cx="174" cy="174"/>
          </a:xfrm>
        </p:grpSpPr>
        <p:sp>
          <p:nvSpPr>
            <p:cNvPr id="309" name="Line 169"/>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310" name="Line 17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308" name="Oval 171"/>
          <p:cNvSpPr>
            <a:spLocks noChangeArrowheads="1"/>
          </p:cNvSpPr>
          <p:nvPr/>
        </p:nvSpPr>
        <p:spPr bwMode="auto">
          <a:xfrm>
            <a:off x="3370031" y="1301650"/>
            <a:ext cx="98425" cy="6786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315" name="Freeform 180"/>
          <p:cNvSpPr>
            <a:spLocks/>
          </p:cNvSpPr>
          <p:nvPr/>
        </p:nvSpPr>
        <p:spPr bwMode="auto">
          <a:xfrm rot="2157">
            <a:off x="3357330" y="1062335"/>
            <a:ext cx="95250" cy="188119"/>
          </a:xfrm>
          <a:custGeom>
            <a:avLst/>
            <a:gdLst/>
            <a:ahLst/>
            <a:cxnLst>
              <a:cxn ang="0">
                <a:pos x="89" y="253"/>
              </a:cxn>
              <a:cxn ang="0">
                <a:pos x="40" y="194"/>
              </a:cxn>
              <a:cxn ang="0">
                <a:pos x="21" y="147"/>
              </a:cxn>
              <a:cxn ang="0">
                <a:pos x="8" y="81"/>
              </a:cxn>
              <a:cxn ang="0">
                <a:pos x="0" y="0"/>
              </a:cxn>
              <a:cxn ang="0">
                <a:pos x="0" y="0"/>
              </a:cxn>
            </a:cxnLst>
            <a:rect l="0" t="0" r="r" b="b"/>
            <a:pathLst>
              <a:path w="89" h="253">
                <a:moveTo>
                  <a:pt x="89" y="253"/>
                </a:moveTo>
                <a:lnTo>
                  <a:pt x="40" y="194"/>
                </a:lnTo>
                <a:lnTo>
                  <a:pt x="21" y="147"/>
                </a:lnTo>
                <a:lnTo>
                  <a:pt x="8" y="81"/>
                </a:lnTo>
                <a:lnTo>
                  <a:pt x="0" y="0"/>
                </a:lnTo>
                <a:lnTo>
                  <a:pt x="0" y="0"/>
                </a:lnTo>
              </a:path>
            </a:pathLst>
          </a:custGeom>
          <a:noFill/>
          <a:ln w="9525">
            <a:solidFill>
              <a:srgbClr val="000000"/>
            </a:solidFill>
            <a:prstDash val="solid"/>
            <a:round/>
            <a:headEnd/>
            <a:tailEnd type="triangle" w="med" len="med"/>
          </a:ln>
        </p:spPr>
        <p:txBody>
          <a:bodyPr/>
          <a:lstStyle/>
          <a:p>
            <a:pPr>
              <a:defRPr/>
            </a:pPr>
            <a:endParaRPr lang="en-US">
              <a:latin typeface="Arial" pitchFamily="34" charset="0"/>
            </a:endParaRPr>
          </a:p>
        </p:txBody>
      </p:sp>
      <p:sp>
        <p:nvSpPr>
          <p:cNvPr id="316" name="Freeform 183"/>
          <p:cNvSpPr>
            <a:spLocks/>
          </p:cNvSpPr>
          <p:nvPr/>
        </p:nvSpPr>
        <p:spPr bwMode="auto">
          <a:xfrm rot="21599970">
            <a:off x="3474806" y="1067097"/>
            <a:ext cx="90487" cy="186928"/>
          </a:xfrm>
          <a:custGeom>
            <a:avLst/>
            <a:gdLst/>
            <a:ahLst/>
            <a:cxnLst>
              <a:cxn ang="0">
                <a:pos x="0" y="188"/>
              </a:cxn>
              <a:cxn ang="0">
                <a:pos x="3" y="183"/>
              </a:cxn>
              <a:cxn ang="0">
                <a:pos x="11" y="177"/>
              </a:cxn>
              <a:cxn ang="0">
                <a:pos x="26" y="162"/>
              </a:cxn>
              <a:cxn ang="0">
                <a:pos x="41" y="141"/>
              </a:cxn>
              <a:cxn ang="0">
                <a:pos x="54" y="117"/>
              </a:cxn>
              <a:cxn ang="0">
                <a:pos x="60" y="92"/>
              </a:cxn>
              <a:cxn ang="0">
                <a:pos x="66" y="62"/>
              </a:cxn>
              <a:cxn ang="0">
                <a:pos x="68" y="32"/>
              </a:cxn>
              <a:cxn ang="0">
                <a:pos x="71" y="3"/>
              </a:cxn>
              <a:cxn ang="0">
                <a:pos x="71" y="0"/>
              </a:cxn>
              <a:cxn ang="0">
                <a:pos x="71" y="0"/>
              </a:cxn>
            </a:cxnLst>
            <a:rect l="0" t="0" r="r" b="b"/>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lnTo>
                  <a:pt x="71" y="0"/>
                </a:lnTo>
              </a:path>
            </a:pathLst>
          </a:custGeom>
          <a:noFill/>
          <a:ln w="9525">
            <a:solidFill>
              <a:srgbClr val="000000"/>
            </a:solidFill>
            <a:prstDash val="solid"/>
            <a:round/>
            <a:headEnd/>
            <a:tailEnd type="triangle" w="med" len="med"/>
          </a:ln>
        </p:spPr>
        <p:txBody>
          <a:bodyPr/>
          <a:lstStyle/>
          <a:p>
            <a:pPr>
              <a:defRPr/>
            </a:pPr>
            <a:endParaRPr lang="en-US">
              <a:latin typeface="Arial" pitchFamily="34" charset="0"/>
            </a:endParaRPr>
          </a:p>
        </p:txBody>
      </p:sp>
      <p:grpSp>
        <p:nvGrpSpPr>
          <p:cNvPr id="14" name="Group 213"/>
          <p:cNvGrpSpPr>
            <a:grpSpLocks/>
          </p:cNvGrpSpPr>
          <p:nvPr/>
        </p:nvGrpSpPr>
        <p:grpSpPr bwMode="auto">
          <a:xfrm>
            <a:off x="1804756" y="1290935"/>
            <a:ext cx="90487" cy="63103"/>
            <a:chOff x="585" y="751"/>
            <a:chExt cx="174" cy="174"/>
          </a:xfrm>
        </p:grpSpPr>
        <p:sp>
          <p:nvSpPr>
            <p:cNvPr id="343" name="Line 214"/>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344" name="Line 215"/>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342" name="Oval 216"/>
          <p:cNvSpPr>
            <a:spLocks noChangeArrowheads="1"/>
          </p:cNvSpPr>
          <p:nvPr/>
        </p:nvSpPr>
        <p:spPr bwMode="auto">
          <a:xfrm>
            <a:off x="1803168" y="1284982"/>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nvGrpSpPr>
          <p:cNvPr id="15" name="Group 218"/>
          <p:cNvGrpSpPr>
            <a:grpSpLocks/>
          </p:cNvGrpSpPr>
          <p:nvPr/>
        </p:nvGrpSpPr>
        <p:grpSpPr bwMode="auto">
          <a:xfrm>
            <a:off x="1933342" y="1290935"/>
            <a:ext cx="90488" cy="63103"/>
            <a:chOff x="585" y="751"/>
            <a:chExt cx="174" cy="174"/>
          </a:xfrm>
        </p:grpSpPr>
        <p:sp>
          <p:nvSpPr>
            <p:cNvPr id="339" name="Line 219"/>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340" name="Line 220"/>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338" name="Oval 221"/>
          <p:cNvSpPr>
            <a:spLocks noChangeArrowheads="1"/>
          </p:cNvSpPr>
          <p:nvPr/>
        </p:nvSpPr>
        <p:spPr bwMode="auto">
          <a:xfrm>
            <a:off x="1931756" y="1284982"/>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354" name="Rectangle 134"/>
          <p:cNvSpPr>
            <a:spLocks noChangeArrowheads="1"/>
          </p:cNvSpPr>
          <p:nvPr/>
        </p:nvSpPr>
        <p:spPr bwMode="auto">
          <a:xfrm>
            <a:off x="2752492" y="794444"/>
            <a:ext cx="50800" cy="197644"/>
          </a:xfrm>
          <a:prstGeom prst="rect">
            <a:avLst/>
          </a:prstGeom>
          <a:solidFill>
            <a:srgbClr val="FF0000"/>
          </a:solidFill>
          <a:ln w="9525">
            <a:noFill/>
            <a:miter lim="800000"/>
            <a:headEnd/>
            <a:tailEnd/>
          </a:ln>
        </p:spPr>
        <p:txBody>
          <a:bodyPr/>
          <a:lstStyle/>
          <a:p>
            <a:pPr>
              <a:defRPr/>
            </a:pPr>
            <a:endParaRPr lang="en-US">
              <a:latin typeface="Arial" pitchFamily="34" charset="0"/>
            </a:endParaRPr>
          </a:p>
        </p:txBody>
      </p:sp>
      <p:sp>
        <p:nvSpPr>
          <p:cNvPr id="355" name="Freeform 135"/>
          <p:cNvSpPr>
            <a:spLocks/>
          </p:cNvSpPr>
          <p:nvPr/>
        </p:nvSpPr>
        <p:spPr bwMode="auto">
          <a:xfrm>
            <a:off x="2655655" y="990898"/>
            <a:ext cx="246062" cy="50006"/>
          </a:xfrm>
          <a:custGeom>
            <a:avLst/>
            <a:gdLst/>
            <a:ahLst/>
            <a:cxnLst>
              <a:cxn ang="0">
                <a:pos x="0" y="0"/>
              </a:cxn>
              <a:cxn ang="0">
                <a:pos x="102" y="203"/>
              </a:cxn>
              <a:cxn ang="0">
                <a:pos x="202" y="0"/>
              </a:cxn>
              <a:cxn ang="0">
                <a:pos x="0" y="0"/>
              </a:cxn>
            </a:cxnLst>
            <a:rect l="0" t="0" r="r" b="b"/>
            <a:pathLst>
              <a:path w="202" h="203">
                <a:moveTo>
                  <a:pt x="0" y="0"/>
                </a:moveTo>
                <a:lnTo>
                  <a:pt x="102" y="203"/>
                </a:lnTo>
                <a:lnTo>
                  <a:pt x="202" y="0"/>
                </a:lnTo>
                <a:lnTo>
                  <a:pt x="0" y="0"/>
                </a:lnTo>
                <a:close/>
              </a:path>
            </a:pathLst>
          </a:custGeom>
          <a:solidFill>
            <a:srgbClr val="FF0000"/>
          </a:solidFill>
          <a:ln w="9525">
            <a:noFill/>
            <a:round/>
            <a:headEnd/>
            <a:tailEnd/>
          </a:ln>
        </p:spPr>
        <p:txBody>
          <a:bodyPr/>
          <a:lstStyle/>
          <a:p>
            <a:pPr>
              <a:defRPr/>
            </a:pPr>
            <a:endParaRPr lang="en-US">
              <a:latin typeface="Arial" pitchFamily="34" charset="0"/>
            </a:endParaRPr>
          </a:p>
        </p:txBody>
      </p:sp>
      <p:sp>
        <p:nvSpPr>
          <p:cNvPr id="356" name="Rectangle 136"/>
          <p:cNvSpPr>
            <a:spLocks noChangeArrowheads="1"/>
          </p:cNvSpPr>
          <p:nvPr/>
        </p:nvSpPr>
        <p:spPr bwMode="auto">
          <a:xfrm>
            <a:off x="2698518" y="1032569"/>
            <a:ext cx="197170" cy="184666"/>
          </a:xfrm>
          <a:prstGeom prst="rect">
            <a:avLst/>
          </a:prstGeom>
          <a:noFill/>
          <a:ln w="9525">
            <a:noFill/>
            <a:miter lim="800000"/>
            <a:headEnd/>
            <a:tailEnd/>
          </a:ln>
        </p:spPr>
        <p:txBody>
          <a:bodyPr wrap="none" lIns="0" tIns="0" rIns="0" bIns="0">
            <a:spAutoFit/>
          </a:bodyPr>
          <a:lstStyle/>
          <a:p>
            <a:pPr>
              <a:defRPr/>
            </a:pPr>
            <a:r>
              <a:rPr lang="en-US" sz="1200" b="1" dirty="0">
                <a:solidFill>
                  <a:srgbClr val="000000"/>
                </a:solidFill>
                <a:latin typeface="Times New Roman" pitchFamily="18" charset="0"/>
              </a:rPr>
              <a:t>PE</a:t>
            </a:r>
            <a:endParaRPr lang="en-US" dirty="0">
              <a:latin typeface="Tahoma" pitchFamily="34" charset="0"/>
            </a:endParaRPr>
          </a:p>
        </p:txBody>
      </p:sp>
      <p:cxnSp>
        <p:nvCxnSpPr>
          <p:cNvPr id="12345" name="Straight Connector 356"/>
          <p:cNvCxnSpPr>
            <a:cxnSpLocks noChangeShapeType="1"/>
          </p:cNvCxnSpPr>
          <p:nvPr/>
        </p:nvCxnSpPr>
        <p:spPr bwMode="auto">
          <a:xfrm>
            <a:off x="1144355" y="868262"/>
            <a:ext cx="1371600" cy="0"/>
          </a:xfrm>
          <a:prstGeom prst="line">
            <a:avLst/>
          </a:prstGeom>
          <a:noFill/>
          <a:ln w="22225" algn="ctr">
            <a:solidFill>
              <a:srgbClr val="000050"/>
            </a:solidFill>
            <a:round/>
            <a:headEnd/>
            <a:tailEnd/>
          </a:ln>
        </p:spPr>
      </p:cxnSp>
      <p:cxnSp>
        <p:nvCxnSpPr>
          <p:cNvPr id="12346" name="Straight Connector 358"/>
          <p:cNvCxnSpPr>
            <a:cxnSpLocks noChangeShapeType="1"/>
          </p:cNvCxnSpPr>
          <p:nvPr/>
        </p:nvCxnSpPr>
        <p:spPr bwMode="auto">
          <a:xfrm>
            <a:off x="1071330" y="792062"/>
            <a:ext cx="215900" cy="0"/>
          </a:xfrm>
          <a:prstGeom prst="line">
            <a:avLst/>
          </a:prstGeom>
          <a:noFill/>
          <a:ln w="22225" algn="ctr">
            <a:solidFill>
              <a:srgbClr val="FF0000"/>
            </a:solidFill>
            <a:round/>
            <a:headEnd/>
            <a:tailEnd/>
          </a:ln>
        </p:spPr>
      </p:cxnSp>
      <p:cxnSp>
        <p:nvCxnSpPr>
          <p:cNvPr id="12347" name="Straight Connector 359"/>
          <p:cNvCxnSpPr>
            <a:cxnSpLocks noChangeShapeType="1"/>
          </p:cNvCxnSpPr>
          <p:nvPr/>
        </p:nvCxnSpPr>
        <p:spPr bwMode="auto">
          <a:xfrm>
            <a:off x="1172930" y="706337"/>
            <a:ext cx="0" cy="161925"/>
          </a:xfrm>
          <a:prstGeom prst="line">
            <a:avLst/>
          </a:prstGeom>
          <a:noFill/>
          <a:ln w="22225" algn="ctr">
            <a:solidFill>
              <a:srgbClr val="FF0000"/>
            </a:solidFill>
            <a:round/>
            <a:headEnd/>
            <a:tailEnd/>
          </a:ln>
        </p:spPr>
      </p:cxnSp>
      <p:cxnSp>
        <p:nvCxnSpPr>
          <p:cNvPr id="12348" name="Straight Connector 360"/>
          <p:cNvCxnSpPr>
            <a:cxnSpLocks noChangeShapeType="1"/>
          </p:cNvCxnSpPr>
          <p:nvPr/>
        </p:nvCxnSpPr>
        <p:spPr bwMode="auto">
          <a:xfrm>
            <a:off x="3157305" y="868262"/>
            <a:ext cx="1371600" cy="0"/>
          </a:xfrm>
          <a:prstGeom prst="line">
            <a:avLst/>
          </a:prstGeom>
          <a:noFill/>
          <a:ln w="22225" algn="ctr">
            <a:solidFill>
              <a:srgbClr val="000050"/>
            </a:solidFill>
            <a:round/>
            <a:headEnd/>
            <a:tailEnd/>
          </a:ln>
        </p:spPr>
      </p:cxnSp>
      <p:cxnSp>
        <p:nvCxnSpPr>
          <p:cNvPr id="12349" name="Straight Connector 362"/>
          <p:cNvCxnSpPr>
            <a:cxnSpLocks noChangeShapeType="1"/>
          </p:cNvCxnSpPr>
          <p:nvPr/>
        </p:nvCxnSpPr>
        <p:spPr bwMode="auto">
          <a:xfrm>
            <a:off x="1325330" y="792062"/>
            <a:ext cx="215900" cy="0"/>
          </a:xfrm>
          <a:prstGeom prst="line">
            <a:avLst/>
          </a:prstGeom>
          <a:noFill/>
          <a:ln w="22225" algn="ctr">
            <a:solidFill>
              <a:srgbClr val="FF0000"/>
            </a:solidFill>
            <a:round/>
            <a:headEnd/>
            <a:tailEnd/>
          </a:ln>
        </p:spPr>
      </p:cxnSp>
      <p:cxnSp>
        <p:nvCxnSpPr>
          <p:cNvPr id="12350" name="Straight Connector 363"/>
          <p:cNvCxnSpPr>
            <a:cxnSpLocks noChangeShapeType="1"/>
          </p:cNvCxnSpPr>
          <p:nvPr/>
        </p:nvCxnSpPr>
        <p:spPr bwMode="auto">
          <a:xfrm>
            <a:off x="1426930" y="706337"/>
            <a:ext cx="0" cy="161925"/>
          </a:xfrm>
          <a:prstGeom prst="line">
            <a:avLst/>
          </a:prstGeom>
          <a:noFill/>
          <a:ln w="22225" algn="ctr">
            <a:solidFill>
              <a:srgbClr val="FF0000"/>
            </a:solidFill>
            <a:round/>
            <a:headEnd/>
            <a:tailEnd/>
          </a:ln>
        </p:spPr>
      </p:cxnSp>
      <p:cxnSp>
        <p:nvCxnSpPr>
          <p:cNvPr id="12351" name="Straight Connector 365"/>
          <p:cNvCxnSpPr>
            <a:cxnSpLocks noChangeShapeType="1"/>
          </p:cNvCxnSpPr>
          <p:nvPr/>
        </p:nvCxnSpPr>
        <p:spPr bwMode="auto">
          <a:xfrm>
            <a:off x="1579330" y="792062"/>
            <a:ext cx="215900" cy="0"/>
          </a:xfrm>
          <a:prstGeom prst="line">
            <a:avLst/>
          </a:prstGeom>
          <a:noFill/>
          <a:ln w="22225" algn="ctr">
            <a:solidFill>
              <a:srgbClr val="FF0000"/>
            </a:solidFill>
            <a:round/>
            <a:headEnd/>
            <a:tailEnd/>
          </a:ln>
        </p:spPr>
      </p:cxnSp>
      <p:cxnSp>
        <p:nvCxnSpPr>
          <p:cNvPr id="12352" name="Straight Connector 366"/>
          <p:cNvCxnSpPr>
            <a:cxnSpLocks noChangeShapeType="1"/>
          </p:cNvCxnSpPr>
          <p:nvPr/>
        </p:nvCxnSpPr>
        <p:spPr bwMode="auto">
          <a:xfrm>
            <a:off x="1679342" y="706337"/>
            <a:ext cx="0" cy="161925"/>
          </a:xfrm>
          <a:prstGeom prst="line">
            <a:avLst/>
          </a:prstGeom>
          <a:noFill/>
          <a:ln w="22225" algn="ctr">
            <a:solidFill>
              <a:srgbClr val="FF0000"/>
            </a:solidFill>
            <a:round/>
            <a:headEnd/>
            <a:tailEnd/>
          </a:ln>
        </p:spPr>
      </p:cxnSp>
      <p:cxnSp>
        <p:nvCxnSpPr>
          <p:cNvPr id="12353" name="Straight Connector 368"/>
          <p:cNvCxnSpPr>
            <a:cxnSpLocks noChangeShapeType="1"/>
          </p:cNvCxnSpPr>
          <p:nvPr/>
        </p:nvCxnSpPr>
        <p:spPr bwMode="auto">
          <a:xfrm>
            <a:off x="1833330" y="792062"/>
            <a:ext cx="215900" cy="0"/>
          </a:xfrm>
          <a:prstGeom prst="line">
            <a:avLst/>
          </a:prstGeom>
          <a:noFill/>
          <a:ln w="22225" algn="ctr">
            <a:solidFill>
              <a:srgbClr val="FF0000"/>
            </a:solidFill>
            <a:round/>
            <a:headEnd/>
            <a:tailEnd/>
          </a:ln>
        </p:spPr>
      </p:cxnSp>
      <p:cxnSp>
        <p:nvCxnSpPr>
          <p:cNvPr id="12354" name="Straight Connector 369"/>
          <p:cNvCxnSpPr>
            <a:cxnSpLocks noChangeShapeType="1"/>
          </p:cNvCxnSpPr>
          <p:nvPr/>
        </p:nvCxnSpPr>
        <p:spPr bwMode="auto">
          <a:xfrm>
            <a:off x="1933342" y="706337"/>
            <a:ext cx="0" cy="161925"/>
          </a:xfrm>
          <a:prstGeom prst="line">
            <a:avLst/>
          </a:prstGeom>
          <a:noFill/>
          <a:ln w="22225" algn="ctr">
            <a:solidFill>
              <a:srgbClr val="FF0000"/>
            </a:solidFill>
            <a:round/>
            <a:headEnd/>
            <a:tailEnd/>
          </a:ln>
        </p:spPr>
      </p:cxnSp>
      <p:cxnSp>
        <p:nvCxnSpPr>
          <p:cNvPr id="12355" name="Straight Connector 371"/>
          <p:cNvCxnSpPr>
            <a:cxnSpLocks noChangeShapeType="1"/>
          </p:cNvCxnSpPr>
          <p:nvPr/>
        </p:nvCxnSpPr>
        <p:spPr bwMode="auto">
          <a:xfrm>
            <a:off x="2071455" y="792062"/>
            <a:ext cx="215900" cy="0"/>
          </a:xfrm>
          <a:prstGeom prst="line">
            <a:avLst/>
          </a:prstGeom>
          <a:noFill/>
          <a:ln w="22225" algn="ctr">
            <a:solidFill>
              <a:srgbClr val="FF0000"/>
            </a:solidFill>
            <a:round/>
            <a:headEnd/>
            <a:tailEnd/>
          </a:ln>
        </p:spPr>
      </p:cxnSp>
      <p:cxnSp>
        <p:nvCxnSpPr>
          <p:cNvPr id="12356" name="Straight Connector 372"/>
          <p:cNvCxnSpPr>
            <a:cxnSpLocks noChangeShapeType="1"/>
          </p:cNvCxnSpPr>
          <p:nvPr/>
        </p:nvCxnSpPr>
        <p:spPr bwMode="auto">
          <a:xfrm>
            <a:off x="2171467" y="706337"/>
            <a:ext cx="0" cy="161925"/>
          </a:xfrm>
          <a:prstGeom prst="line">
            <a:avLst/>
          </a:prstGeom>
          <a:noFill/>
          <a:ln w="22225" algn="ctr">
            <a:solidFill>
              <a:srgbClr val="FF0000"/>
            </a:solidFill>
            <a:round/>
            <a:headEnd/>
            <a:tailEnd/>
          </a:ln>
        </p:spPr>
      </p:cxnSp>
      <p:cxnSp>
        <p:nvCxnSpPr>
          <p:cNvPr id="12357" name="Straight Connector 374"/>
          <p:cNvCxnSpPr>
            <a:cxnSpLocks noChangeShapeType="1"/>
          </p:cNvCxnSpPr>
          <p:nvPr/>
        </p:nvCxnSpPr>
        <p:spPr bwMode="auto">
          <a:xfrm>
            <a:off x="2325455" y="792062"/>
            <a:ext cx="215900" cy="0"/>
          </a:xfrm>
          <a:prstGeom prst="line">
            <a:avLst/>
          </a:prstGeom>
          <a:noFill/>
          <a:ln w="22225" algn="ctr">
            <a:solidFill>
              <a:srgbClr val="FF0000"/>
            </a:solidFill>
            <a:round/>
            <a:headEnd/>
            <a:tailEnd/>
          </a:ln>
        </p:spPr>
      </p:cxnSp>
      <p:cxnSp>
        <p:nvCxnSpPr>
          <p:cNvPr id="12358" name="Straight Connector 375"/>
          <p:cNvCxnSpPr>
            <a:cxnSpLocks noChangeShapeType="1"/>
          </p:cNvCxnSpPr>
          <p:nvPr/>
        </p:nvCxnSpPr>
        <p:spPr bwMode="auto">
          <a:xfrm>
            <a:off x="2425467" y="706337"/>
            <a:ext cx="0" cy="161925"/>
          </a:xfrm>
          <a:prstGeom prst="line">
            <a:avLst/>
          </a:prstGeom>
          <a:noFill/>
          <a:ln w="22225" algn="ctr">
            <a:solidFill>
              <a:srgbClr val="FF0000"/>
            </a:solidFill>
            <a:round/>
            <a:headEnd/>
            <a:tailEnd/>
          </a:ln>
        </p:spPr>
      </p:cxnSp>
      <p:cxnSp>
        <p:nvCxnSpPr>
          <p:cNvPr id="12359" name="Straight Connector 377"/>
          <p:cNvCxnSpPr>
            <a:cxnSpLocks noChangeShapeType="1"/>
          </p:cNvCxnSpPr>
          <p:nvPr/>
        </p:nvCxnSpPr>
        <p:spPr bwMode="auto">
          <a:xfrm>
            <a:off x="3160480" y="792062"/>
            <a:ext cx="215900" cy="0"/>
          </a:xfrm>
          <a:prstGeom prst="line">
            <a:avLst/>
          </a:prstGeom>
          <a:noFill/>
          <a:ln w="22225" algn="ctr">
            <a:solidFill>
              <a:srgbClr val="FF0000"/>
            </a:solidFill>
            <a:round/>
            <a:headEnd/>
            <a:tailEnd/>
          </a:ln>
        </p:spPr>
      </p:cxnSp>
      <p:cxnSp>
        <p:nvCxnSpPr>
          <p:cNvPr id="12360" name="Straight Connector 378"/>
          <p:cNvCxnSpPr>
            <a:cxnSpLocks noChangeShapeType="1"/>
          </p:cNvCxnSpPr>
          <p:nvPr/>
        </p:nvCxnSpPr>
        <p:spPr bwMode="auto">
          <a:xfrm>
            <a:off x="3260492" y="706337"/>
            <a:ext cx="0" cy="161925"/>
          </a:xfrm>
          <a:prstGeom prst="line">
            <a:avLst/>
          </a:prstGeom>
          <a:noFill/>
          <a:ln w="22225" algn="ctr">
            <a:solidFill>
              <a:srgbClr val="FF0000"/>
            </a:solidFill>
            <a:round/>
            <a:headEnd/>
            <a:tailEnd/>
          </a:ln>
        </p:spPr>
      </p:cxnSp>
      <p:cxnSp>
        <p:nvCxnSpPr>
          <p:cNvPr id="12361" name="Straight Connector 380"/>
          <p:cNvCxnSpPr>
            <a:cxnSpLocks noChangeShapeType="1"/>
          </p:cNvCxnSpPr>
          <p:nvPr/>
        </p:nvCxnSpPr>
        <p:spPr bwMode="auto">
          <a:xfrm>
            <a:off x="3414480" y="792062"/>
            <a:ext cx="215900" cy="0"/>
          </a:xfrm>
          <a:prstGeom prst="line">
            <a:avLst/>
          </a:prstGeom>
          <a:noFill/>
          <a:ln w="22225" algn="ctr">
            <a:solidFill>
              <a:srgbClr val="FF0000"/>
            </a:solidFill>
            <a:round/>
            <a:headEnd/>
            <a:tailEnd/>
          </a:ln>
        </p:spPr>
      </p:cxnSp>
      <p:cxnSp>
        <p:nvCxnSpPr>
          <p:cNvPr id="12362" name="Straight Connector 381"/>
          <p:cNvCxnSpPr>
            <a:cxnSpLocks noChangeShapeType="1"/>
          </p:cNvCxnSpPr>
          <p:nvPr/>
        </p:nvCxnSpPr>
        <p:spPr bwMode="auto">
          <a:xfrm>
            <a:off x="3514492" y="706337"/>
            <a:ext cx="0" cy="161925"/>
          </a:xfrm>
          <a:prstGeom prst="line">
            <a:avLst/>
          </a:prstGeom>
          <a:noFill/>
          <a:ln w="22225" algn="ctr">
            <a:solidFill>
              <a:srgbClr val="FF0000"/>
            </a:solidFill>
            <a:round/>
            <a:headEnd/>
            <a:tailEnd/>
          </a:ln>
        </p:spPr>
      </p:cxnSp>
      <p:cxnSp>
        <p:nvCxnSpPr>
          <p:cNvPr id="12363" name="Straight Connector 383"/>
          <p:cNvCxnSpPr>
            <a:cxnSpLocks noChangeShapeType="1"/>
          </p:cNvCxnSpPr>
          <p:nvPr/>
        </p:nvCxnSpPr>
        <p:spPr bwMode="auto">
          <a:xfrm>
            <a:off x="3666892" y="792062"/>
            <a:ext cx="215900" cy="0"/>
          </a:xfrm>
          <a:prstGeom prst="line">
            <a:avLst/>
          </a:prstGeom>
          <a:noFill/>
          <a:ln w="22225" algn="ctr">
            <a:solidFill>
              <a:srgbClr val="FF0000"/>
            </a:solidFill>
            <a:round/>
            <a:headEnd/>
            <a:tailEnd/>
          </a:ln>
        </p:spPr>
      </p:cxnSp>
      <p:cxnSp>
        <p:nvCxnSpPr>
          <p:cNvPr id="12364" name="Straight Connector 384"/>
          <p:cNvCxnSpPr>
            <a:cxnSpLocks noChangeShapeType="1"/>
          </p:cNvCxnSpPr>
          <p:nvPr/>
        </p:nvCxnSpPr>
        <p:spPr bwMode="auto">
          <a:xfrm>
            <a:off x="3768492" y="706337"/>
            <a:ext cx="0" cy="161925"/>
          </a:xfrm>
          <a:prstGeom prst="line">
            <a:avLst/>
          </a:prstGeom>
          <a:noFill/>
          <a:ln w="22225" algn="ctr">
            <a:solidFill>
              <a:srgbClr val="FF0000"/>
            </a:solidFill>
            <a:round/>
            <a:headEnd/>
            <a:tailEnd/>
          </a:ln>
        </p:spPr>
      </p:cxnSp>
      <p:cxnSp>
        <p:nvCxnSpPr>
          <p:cNvPr id="12365" name="Straight Connector 386"/>
          <p:cNvCxnSpPr>
            <a:cxnSpLocks noChangeShapeType="1"/>
          </p:cNvCxnSpPr>
          <p:nvPr/>
        </p:nvCxnSpPr>
        <p:spPr bwMode="auto">
          <a:xfrm>
            <a:off x="3920892" y="792062"/>
            <a:ext cx="215900" cy="0"/>
          </a:xfrm>
          <a:prstGeom prst="line">
            <a:avLst/>
          </a:prstGeom>
          <a:noFill/>
          <a:ln w="22225" algn="ctr">
            <a:solidFill>
              <a:srgbClr val="FF0000"/>
            </a:solidFill>
            <a:round/>
            <a:headEnd/>
            <a:tailEnd/>
          </a:ln>
        </p:spPr>
      </p:cxnSp>
      <p:cxnSp>
        <p:nvCxnSpPr>
          <p:cNvPr id="12366" name="Straight Connector 387"/>
          <p:cNvCxnSpPr>
            <a:cxnSpLocks noChangeShapeType="1"/>
          </p:cNvCxnSpPr>
          <p:nvPr/>
        </p:nvCxnSpPr>
        <p:spPr bwMode="auto">
          <a:xfrm>
            <a:off x="4022492" y="706337"/>
            <a:ext cx="0" cy="161925"/>
          </a:xfrm>
          <a:prstGeom prst="line">
            <a:avLst/>
          </a:prstGeom>
          <a:noFill/>
          <a:ln w="22225" algn="ctr">
            <a:solidFill>
              <a:srgbClr val="FF0000"/>
            </a:solidFill>
            <a:round/>
            <a:headEnd/>
            <a:tailEnd/>
          </a:ln>
        </p:spPr>
      </p:cxnSp>
      <p:cxnSp>
        <p:nvCxnSpPr>
          <p:cNvPr id="12367" name="Straight Connector 389"/>
          <p:cNvCxnSpPr>
            <a:cxnSpLocks noChangeShapeType="1"/>
          </p:cNvCxnSpPr>
          <p:nvPr/>
        </p:nvCxnSpPr>
        <p:spPr bwMode="auto">
          <a:xfrm>
            <a:off x="4159017" y="792062"/>
            <a:ext cx="215900" cy="0"/>
          </a:xfrm>
          <a:prstGeom prst="line">
            <a:avLst/>
          </a:prstGeom>
          <a:noFill/>
          <a:ln w="22225" algn="ctr">
            <a:solidFill>
              <a:srgbClr val="FF0000"/>
            </a:solidFill>
            <a:round/>
            <a:headEnd/>
            <a:tailEnd/>
          </a:ln>
        </p:spPr>
      </p:cxnSp>
      <p:cxnSp>
        <p:nvCxnSpPr>
          <p:cNvPr id="12368" name="Straight Connector 390"/>
          <p:cNvCxnSpPr>
            <a:cxnSpLocks noChangeShapeType="1"/>
          </p:cNvCxnSpPr>
          <p:nvPr/>
        </p:nvCxnSpPr>
        <p:spPr bwMode="auto">
          <a:xfrm>
            <a:off x="4260617" y="706337"/>
            <a:ext cx="0" cy="161925"/>
          </a:xfrm>
          <a:prstGeom prst="line">
            <a:avLst/>
          </a:prstGeom>
          <a:noFill/>
          <a:ln w="22225" algn="ctr">
            <a:solidFill>
              <a:srgbClr val="FF0000"/>
            </a:solidFill>
            <a:round/>
            <a:headEnd/>
            <a:tailEnd/>
          </a:ln>
        </p:spPr>
      </p:cxnSp>
      <p:cxnSp>
        <p:nvCxnSpPr>
          <p:cNvPr id="12369" name="Straight Connector 392"/>
          <p:cNvCxnSpPr>
            <a:cxnSpLocks noChangeShapeType="1"/>
          </p:cNvCxnSpPr>
          <p:nvPr/>
        </p:nvCxnSpPr>
        <p:spPr bwMode="auto">
          <a:xfrm>
            <a:off x="4413017" y="792062"/>
            <a:ext cx="215900" cy="0"/>
          </a:xfrm>
          <a:prstGeom prst="line">
            <a:avLst/>
          </a:prstGeom>
          <a:noFill/>
          <a:ln w="22225" algn="ctr">
            <a:solidFill>
              <a:srgbClr val="FF0000"/>
            </a:solidFill>
            <a:round/>
            <a:headEnd/>
            <a:tailEnd/>
          </a:ln>
        </p:spPr>
      </p:cxnSp>
      <p:cxnSp>
        <p:nvCxnSpPr>
          <p:cNvPr id="12370" name="Straight Connector 393"/>
          <p:cNvCxnSpPr>
            <a:cxnSpLocks noChangeShapeType="1"/>
          </p:cNvCxnSpPr>
          <p:nvPr/>
        </p:nvCxnSpPr>
        <p:spPr bwMode="auto">
          <a:xfrm>
            <a:off x="4514617" y="706337"/>
            <a:ext cx="0" cy="161925"/>
          </a:xfrm>
          <a:prstGeom prst="line">
            <a:avLst/>
          </a:prstGeom>
          <a:noFill/>
          <a:ln w="22225" algn="ctr">
            <a:solidFill>
              <a:srgbClr val="FF0000"/>
            </a:solidFill>
            <a:round/>
            <a:headEnd/>
            <a:tailEnd/>
          </a:ln>
        </p:spPr>
      </p:cxnSp>
      <p:sp>
        <p:nvSpPr>
          <p:cNvPr id="395" name="Rectangle 129"/>
          <p:cNvSpPr>
            <a:spLocks noChangeArrowheads="1"/>
          </p:cNvSpPr>
          <p:nvPr/>
        </p:nvSpPr>
        <p:spPr bwMode="auto">
          <a:xfrm>
            <a:off x="1101492" y="899218"/>
            <a:ext cx="350838" cy="184666"/>
          </a:xfrm>
          <a:prstGeom prst="rect">
            <a:avLst/>
          </a:prstGeom>
          <a:noFill/>
          <a:ln w="9525">
            <a:noFill/>
            <a:miter lim="800000"/>
            <a:headEnd/>
            <a:tailEnd/>
          </a:ln>
        </p:spPr>
        <p:txBody>
          <a:bodyPr lIns="0" tIns="0" rIns="0" bIns="0">
            <a:spAutoFit/>
          </a:bodyPr>
          <a:lstStyle/>
          <a:p>
            <a:pPr>
              <a:defRPr/>
            </a:pPr>
            <a:r>
              <a:rPr lang="en-US" sz="1200" b="1" dirty="0">
                <a:solidFill>
                  <a:srgbClr val="000000"/>
                </a:solidFill>
                <a:latin typeface="Times New Roman" pitchFamily="18" charset="0"/>
              </a:rPr>
              <a:t>No5</a:t>
            </a:r>
            <a:endParaRPr lang="en-US" dirty="0">
              <a:latin typeface="Tahoma" pitchFamily="34" charset="0"/>
            </a:endParaRPr>
          </a:p>
        </p:txBody>
      </p:sp>
      <p:sp>
        <p:nvSpPr>
          <p:cNvPr id="397" name="Rectangle 139"/>
          <p:cNvSpPr>
            <a:spLocks noChangeArrowheads="1"/>
          </p:cNvSpPr>
          <p:nvPr/>
        </p:nvSpPr>
        <p:spPr bwMode="auto">
          <a:xfrm>
            <a:off x="2541356" y="1580256"/>
            <a:ext cx="357187" cy="113110"/>
          </a:xfrm>
          <a:prstGeom prst="rect">
            <a:avLst/>
          </a:prstGeom>
          <a:solidFill>
            <a:srgbClr val="000050"/>
          </a:solidFill>
          <a:ln w="9525">
            <a:noFill/>
            <a:miter lim="800000"/>
            <a:headEnd/>
            <a:tailEnd/>
          </a:ln>
        </p:spPr>
        <p:txBody>
          <a:bodyPr/>
          <a:lstStyle/>
          <a:p>
            <a:pPr>
              <a:defRPr/>
            </a:pPr>
            <a:endParaRPr lang="en-US">
              <a:latin typeface="Arial" pitchFamily="34" charset="0"/>
            </a:endParaRPr>
          </a:p>
        </p:txBody>
      </p:sp>
      <p:sp>
        <p:nvSpPr>
          <p:cNvPr id="398" name="Rectangle 140"/>
          <p:cNvSpPr>
            <a:spLocks noChangeArrowheads="1"/>
          </p:cNvSpPr>
          <p:nvPr/>
        </p:nvSpPr>
        <p:spPr bwMode="auto">
          <a:xfrm>
            <a:off x="2541355" y="1580256"/>
            <a:ext cx="360362" cy="114300"/>
          </a:xfrm>
          <a:prstGeom prst="rect">
            <a:avLst/>
          </a:prstGeom>
          <a:solidFill>
            <a:srgbClr val="000050"/>
          </a:solidFill>
          <a:ln w="28575">
            <a:solidFill>
              <a:srgbClr val="000000"/>
            </a:solidFill>
            <a:miter lim="800000"/>
            <a:headEnd/>
            <a:tailEnd/>
          </a:ln>
        </p:spPr>
        <p:txBody>
          <a:bodyPr/>
          <a:lstStyle/>
          <a:p>
            <a:pPr>
              <a:defRPr/>
            </a:pPr>
            <a:endParaRPr lang="en-US">
              <a:latin typeface="Arial" pitchFamily="34" charset="0"/>
            </a:endParaRPr>
          </a:p>
        </p:txBody>
      </p:sp>
      <p:sp>
        <p:nvSpPr>
          <p:cNvPr id="399" name="Arc 398"/>
          <p:cNvSpPr/>
          <p:nvPr/>
        </p:nvSpPr>
        <p:spPr bwMode="auto">
          <a:xfrm>
            <a:off x="2773131" y="1255216"/>
            <a:ext cx="274637" cy="737996"/>
          </a:xfrm>
          <a:prstGeom prst="arc">
            <a:avLst>
              <a:gd name="adj1" fmla="val 16200000"/>
              <a:gd name="adj2" fmla="val 0"/>
            </a:avLst>
          </a:prstGeom>
          <a:solidFill>
            <a:schemeClr val="bg1"/>
          </a:solidFill>
          <a:ln w="22225" cap="flat" cmpd="sng" algn="ctr">
            <a:solidFill>
              <a:schemeClr val="tx1"/>
            </a:solidFill>
            <a:prstDash val="solid"/>
            <a:round/>
            <a:headEnd type="none" w="med" len="med"/>
            <a:tailEnd type="none" w="med" len="med"/>
          </a:ln>
          <a:effectLst/>
        </p:spPr>
        <p:txBody>
          <a:bodyPr lIns="90000" tIns="46800" rIns="90000" bIns="46800">
            <a:spAutoFit/>
          </a:bodyPr>
          <a:lstStyle/>
          <a:p>
            <a:pPr>
              <a:defRPr/>
            </a:pPr>
            <a:endParaRPr lang="en-US" dirty="0">
              <a:latin typeface="Arial" pitchFamily="34" charset="0"/>
            </a:endParaRPr>
          </a:p>
        </p:txBody>
      </p:sp>
      <p:sp>
        <p:nvSpPr>
          <p:cNvPr id="400" name="Arc 399"/>
          <p:cNvSpPr/>
          <p:nvPr/>
        </p:nvSpPr>
        <p:spPr bwMode="auto">
          <a:xfrm flipH="1">
            <a:off x="2396892" y="1255216"/>
            <a:ext cx="273050" cy="737996"/>
          </a:xfrm>
          <a:prstGeom prst="arc">
            <a:avLst>
              <a:gd name="adj1" fmla="val 16200000"/>
              <a:gd name="adj2" fmla="val 0"/>
            </a:avLst>
          </a:prstGeom>
          <a:solidFill>
            <a:schemeClr val="bg1"/>
          </a:solidFill>
          <a:ln w="22225" cap="flat" cmpd="sng" algn="ctr">
            <a:solidFill>
              <a:schemeClr val="tx1"/>
            </a:solidFill>
            <a:prstDash val="solid"/>
            <a:round/>
            <a:headEnd type="none" w="med" len="med"/>
            <a:tailEnd type="none" w="med" len="med"/>
          </a:ln>
          <a:effectLst/>
        </p:spPr>
        <p:txBody>
          <a:bodyPr lIns="90000" tIns="46800" rIns="90000" bIns="46800">
            <a:spAutoFit/>
          </a:bodyPr>
          <a:lstStyle/>
          <a:p>
            <a:pPr>
              <a:defRPr/>
            </a:pPr>
            <a:endParaRPr lang="en-US" dirty="0">
              <a:latin typeface="Arial" pitchFamily="34" charset="0"/>
            </a:endParaRPr>
          </a:p>
        </p:txBody>
      </p:sp>
      <p:sp>
        <p:nvSpPr>
          <p:cNvPr id="401" name="Rectangle 112"/>
          <p:cNvSpPr>
            <a:spLocks noChangeArrowheads="1"/>
          </p:cNvSpPr>
          <p:nvPr/>
        </p:nvSpPr>
        <p:spPr bwMode="auto">
          <a:xfrm>
            <a:off x="1703155" y="1710035"/>
            <a:ext cx="457200" cy="215503"/>
          </a:xfrm>
          <a:prstGeom prst="rect">
            <a:avLst/>
          </a:prstGeom>
          <a:solidFill>
            <a:srgbClr val="C0C0C0"/>
          </a:solidFill>
          <a:ln w="9525">
            <a:solidFill>
              <a:srgbClr val="000000"/>
            </a:solidFill>
            <a:miter lim="800000"/>
            <a:headEnd/>
            <a:tailEnd/>
          </a:ln>
        </p:spPr>
        <p:txBody>
          <a:bodyPr/>
          <a:lstStyle/>
          <a:p>
            <a:pPr>
              <a:defRPr/>
            </a:pPr>
            <a:endParaRPr lang="en-US">
              <a:latin typeface="Arial" pitchFamily="34" charset="0"/>
            </a:endParaRPr>
          </a:p>
        </p:txBody>
      </p:sp>
      <p:sp>
        <p:nvSpPr>
          <p:cNvPr id="287" name="Rectangle 125"/>
          <p:cNvSpPr>
            <a:spLocks noChangeArrowheads="1"/>
          </p:cNvSpPr>
          <p:nvPr/>
        </p:nvSpPr>
        <p:spPr bwMode="auto">
          <a:xfrm>
            <a:off x="1199917" y="1948159"/>
            <a:ext cx="411972" cy="184666"/>
          </a:xfrm>
          <a:prstGeom prst="rect">
            <a:avLst/>
          </a:prstGeom>
          <a:noFill/>
          <a:ln w="9525">
            <a:noFill/>
            <a:miter lim="800000"/>
            <a:headEnd/>
            <a:tailEnd/>
          </a:ln>
        </p:spPr>
        <p:txBody>
          <a:bodyPr wrap="none" lIns="0" tIns="0" rIns="0" bIns="0">
            <a:spAutoFit/>
          </a:bodyPr>
          <a:lstStyle/>
          <a:p>
            <a:pPr>
              <a:defRPr/>
            </a:pPr>
            <a:r>
              <a:rPr lang="en-US" sz="1200" b="1" dirty="0">
                <a:solidFill>
                  <a:srgbClr val="000000"/>
                </a:solidFill>
                <a:latin typeface="Times New Roman" pitchFamily="18" charset="0"/>
              </a:rPr>
              <a:t>P-well</a:t>
            </a:r>
            <a:endParaRPr lang="en-US" dirty="0">
              <a:latin typeface="Tahoma" pitchFamily="34" charset="0"/>
            </a:endParaRPr>
          </a:p>
        </p:txBody>
      </p:sp>
      <p:sp>
        <p:nvSpPr>
          <p:cNvPr id="402" name="Rectangle 113"/>
          <p:cNvSpPr>
            <a:spLocks noChangeArrowheads="1"/>
          </p:cNvSpPr>
          <p:nvPr/>
        </p:nvSpPr>
        <p:spPr bwMode="auto">
          <a:xfrm>
            <a:off x="1793642" y="1764803"/>
            <a:ext cx="198772" cy="184666"/>
          </a:xfrm>
          <a:prstGeom prst="rect">
            <a:avLst/>
          </a:prstGeom>
          <a:noFill/>
          <a:ln w="9525">
            <a:noFill/>
            <a:miter lim="800000"/>
            <a:headEnd/>
            <a:tailEnd/>
          </a:ln>
        </p:spPr>
        <p:txBody>
          <a:bodyPr wrap="none" lIns="0" tIns="0" rIns="0" bIns="0">
            <a:spAutoFit/>
          </a:bodyPr>
          <a:lstStyle/>
          <a:p>
            <a:pPr>
              <a:defRPr/>
            </a:pPr>
            <a:r>
              <a:rPr lang="en-US" sz="1200" dirty="0">
                <a:solidFill>
                  <a:srgbClr val="000000"/>
                </a:solidFill>
                <a:latin typeface="Times New Roman" pitchFamily="18" charset="0"/>
              </a:rPr>
              <a:t>N+</a:t>
            </a:r>
            <a:endParaRPr lang="en-US" dirty="0">
              <a:latin typeface="Tahoma" pitchFamily="34" charset="0"/>
            </a:endParaRPr>
          </a:p>
        </p:txBody>
      </p:sp>
      <p:sp>
        <p:nvSpPr>
          <p:cNvPr id="406" name="Rectangle 112"/>
          <p:cNvSpPr>
            <a:spLocks noChangeArrowheads="1"/>
          </p:cNvSpPr>
          <p:nvPr/>
        </p:nvSpPr>
        <p:spPr bwMode="auto">
          <a:xfrm>
            <a:off x="4038367" y="1699319"/>
            <a:ext cx="457200" cy="228600"/>
          </a:xfrm>
          <a:prstGeom prst="rect">
            <a:avLst/>
          </a:prstGeom>
          <a:solidFill>
            <a:srgbClr val="C0C0C0"/>
          </a:solidFill>
          <a:ln w="9525">
            <a:solidFill>
              <a:srgbClr val="000000"/>
            </a:solidFill>
            <a:miter lim="800000"/>
            <a:headEnd/>
            <a:tailEnd/>
          </a:ln>
        </p:spPr>
        <p:txBody>
          <a:bodyPr/>
          <a:lstStyle/>
          <a:p>
            <a:pPr>
              <a:defRPr/>
            </a:pPr>
            <a:endParaRPr lang="en-US">
              <a:latin typeface="Arial" pitchFamily="34" charset="0"/>
            </a:endParaRPr>
          </a:p>
        </p:txBody>
      </p:sp>
      <p:sp>
        <p:nvSpPr>
          <p:cNvPr id="407" name="Rectangle 113"/>
          <p:cNvSpPr>
            <a:spLocks noChangeArrowheads="1"/>
          </p:cNvSpPr>
          <p:nvPr/>
        </p:nvSpPr>
        <p:spPr bwMode="auto">
          <a:xfrm>
            <a:off x="4208230" y="1754087"/>
            <a:ext cx="198772" cy="184666"/>
          </a:xfrm>
          <a:prstGeom prst="rect">
            <a:avLst/>
          </a:prstGeom>
          <a:noFill/>
          <a:ln w="9525">
            <a:noFill/>
            <a:miter lim="800000"/>
            <a:headEnd/>
            <a:tailEnd/>
          </a:ln>
        </p:spPr>
        <p:txBody>
          <a:bodyPr wrap="none" lIns="0" tIns="0" rIns="0" bIns="0">
            <a:spAutoFit/>
          </a:bodyPr>
          <a:lstStyle/>
          <a:p>
            <a:pPr>
              <a:defRPr/>
            </a:pPr>
            <a:r>
              <a:rPr lang="en-US" sz="1200" dirty="0">
                <a:solidFill>
                  <a:srgbClr val="000000"/>
                </a:solidFill>
                <a:latin typeface="Times New Roman" pitchFamily="18" charset="0"/>
              </a:rPr>
              <a:t>N+</a:t>
            </a:r>
            <a:endParaRPr lang="en-US" dirty="0">
              <a:latin typeface="Tahoma" pitchFamily="34" charset="0"/>
            </a:endParaRPr>
          </a:p>
        </p:txBody>
      </p:sp>
      <p:sp>
        <p:nvSpPr>
          <p:cNvPr id="12381" name="Text Box 4"/>
          <p:cNvSpPr txBox="1">
            <a:spLocks noChangeArrowheads="1"/>
          </p:cNvSpPr>
          <p:nvPr/>
        </p:nvSpPr>
        <p:spPr bwMode="auto">
          <a:xfrm>
            <a:off x="2207981" y="1914823"/>
            <a:ext cx="1582737" cy="307777"/>
          </a:xfrm>
          <a:prstGeom prst="rect">
            <a:avLst/>
          </a:prstGeom>
          <a:noFill/>
          <a:ln w="9525">
            <a:noFill/>
            <a:miter lim="800000"/>
            <a:headEnd/>
            <a:tailEnd/>
          </a:ln>
        </p:spPr>
        <p:txBody>
          <a:bodyPr>
            <a:spAutoFit/>
          </a:bodyPr>
          <a:lstStyle/>
          <a:p>
            <a:pPr algn="ctr">
              <a:spcBef>
                <a:spcPct val="50000"/>
              </a:spcBef>
            </a:pPr>
            <a:r>
              <a:rPr lang="en-US" sz="1400" b="1">
                <a:effectLst/>
                <a:latin typeface="Tahoma" pitchFamily="34" charset="0"/>
              </a:rPr>
              <a:t>Reverse Bias</a:t>
            </a:r>
          </a:p>
        </p:txBody>
      </p:sp>
      <p:sp>
        <p:nvSpPr>
          <p:cNvPr id="426" name="Oval 425"/>
          <p:cNvSpPr/>
          <p:nvPr/>
        </p:nvSpPr>
        <p:spPr bwMode="auto">
          <a:xfrm>
            <a:off x="1763481" y="2218432"/>
            <a:ext cx="358775" cy="522418"/>
          </a:xfrm>
          <a:prstGeom prst="ellipse">
            <a:avLst/>
          </a:prstGeom>
          <a:solidFill>
            <a:schemeClr val="tx1">
              <a:lumMod val="85000"/>
              <a:lumOff val="15000"/>
            </a:schemeClr>
          </a:solidFill>
          <a:ln w="22225" cap="flat" cmpd="sng" algn="ctr">
            <a:noFill/>
            <a:prstDash val="solid"/>
            <a:round/>
            <a:headEnd type="none" w="med" len="med"/>
            <a:tailEnd type="none" w="med" len="med"/>
          </a:ln>
          <a:effectLst/>
        </p:spPr>
        <p:txBody>
          <a:bodyPr lIns="90000" tIns="46800" rIns="90000" bIns="46800">
            <a:spAutoFit/>
          </a:bodyPr>
          <a:lstStyle/>
          <a:p>
            <a:pPr>
              <a:defRPr/>
            </a:pPr>
            <a:endParaRPr lang="en-US">
              <a:latin typeface="Arial" pitchFamily="34" charset="0"/>
            </a:endParaRPr>
          </a:p>
        </p:txBody>
      </p:sp>
      <p:sp>
        <p:nvSpPr>
          <p:cNvPr id="427" name="Oval 426"/>
          <p:cNvSpPr/>
          <p:nvPr/>
        </p:nvSpPr>
        <p:spPr bwMode="auto">
          <a:xfrm>
            <a:off x="3333518" y="2218432"/>
            <a:ext cx="360363" cy="522418"/>
          </a:xfrm>
          <a:prstGeom prst="ellipse">
            <a:avLst/>
          </a:prstGeom>
          <a:solidFill>
            <a:schemeClr val="tx1"/>
          </a:solidFill>
          <a:ln w="22225" cap="flat" cmpd="sng" algn="ctr">
            <a:solidFill>
              <a:schemeClr val="tx1"/>
            </a:solidFill>
            <a:prstDash val="solid"/>
            <a:round/>
            <a:headEnd type="none" w="med" len="med"/>
            <a:tailEnd type="none" w="med" len="med"/>
          </a:ln>
          <a:effectLst/>
        </p:spPr>
        <p:txBody>
          <a:bodyPr lIns="90000" tIns="46800" rIns="90000" bIns="46800">
            <a:spAutoFit/>
          </a:bodyPr>
          <a:lstStyle/>
          <a:p>
            <a:pPr>
              <a:defRPr/>
            </a:pPr>
            <a:endParaRPr lang="en-US">
              <a:latin typeface="Arial" pitchFamily="34" charset="0"/>
            </a:endParaRPr>
          </a:p>
        </p:txBody>
      </p:sp>
      <p:cxnSp>
        <p:nvCxnSpPr>
          <p:cNvPr id="12384" name="Straight Connector 428"/>
          <p:cNvCxnSpPr>
            <a:cxnSpLocks noChangeShapeType="1"/>
          </p:cNvCxnSpPr>
          <p:nvPr/>
        </p:nvCxnSpPr>
        <p:spPr bwMode="auto">
          <a:xfrm flipH="1">
            <a:off x="3909780" y="1655266"/>
            <a:ext cx="215900" cy="108347"/>
          </a:xfrm>
          <a:prstGeom prst="line">
            <a:avLst/>
          </a:prstGeom>
          <a:noFill/>
          <a:ln w="38100" algn="ctr">
            <a:solidFill>
              <a:srgbClr val="FF0000"/>
            </a:solidFill>
            <a:round/>
            <a:headEnd/>
            <a:tailEnd/>
          </a:ln>
        </p:spPr>
      </p:cxnSp>
      <p:sp>
        <p:nvSpPr>
          <p:cNvPr id="431" name="Oval 430"/>
          <p:cNvSpPr/>
          <p:nvPr/>
        </p:nvSpPr>
        <p:spPr bwMode="auto">
          <a:xfrm>
            <a:off x="2541355" y="2218432"/>
            <a:ext cx="360362" cy="522418"/>
          </a:xfrm>
          <a:prstGeom prst="ellipse">
            <a:avLst/>
          </a:prstGeom>
          <a:solidFill>
            <a:schemeClr val="tx1"/>
          </a:solidFill>
          <a:ln w="22225" cap="flat" cmpd="sng" algn="ctr">
            <a:solidFill>
              <a:schemeClr val="tx1"/>
            </a:solidFill>
            <a:prstDash val="solid"/>
            <a:round/>
            <a:headEnd type="none" w="med" len="med"/>
            <a:tailEnd type="none" w="med" len="med"/>
          </a:ln>
          <a:effectLst/>
        </p:spPr>
        <p:txBody>
          <a:bodyPr lIns="90000" tIns="46800" rIns="90000" bIns="46800">
            <a:spAutoFit/>
          </a:bodyPr>
          <a:lstStyle/>
          <a:p>
            <a:pPr>
              <a:defRPr/>
            </a:pPr>
            <a:endParaRPr lang="en-US">
              <a:latin typeface="Arial" pitchFamily="34" charset="0"/>
            </a:endParaRPr>
          </a:p>
        </p:txBody>
      </p:sp>
      <p:sp>
        <p:nvSpPr>
          <p:cNvPr id="12387" name="Text Box 4"/>
          <p:cNvSpPr txBox="1">
            <a:spLocks noChangeArrowheads="1"/>
          </p:cNvSpPr>
          <p:nvPr/>
        </p:nvSpPr>
        <p:spPr bwMode="auto">
          <a:xfrm>
            <a:off x="1378010" y="318689"/>
            <a:ext cx="2834609" cy="369332"/>
          </a:xfrm>
          <a:prstGeom prst="rect">
            <a:avLst/>
          </a:prstGeom>
          <a:solidFill>
            <a:schemeClr val="bg1"/>
          </a:solidFill>
          <a:ln w="9525" algn="ctr">
            <a:noFill/>
            <a:miter lim="800000"/>
            <a:headEnd/>
            <a:tailEnd/>
          </a:ln>
        </p:spPr>
        <p:txBody>
          <a:bodyPr wrap="square">
            <a:spAutoFit/>
          </a:bodyPr>
          <a:lstStyle/>
          <a:p>
            <a:pPr marL="342900" indent="-342900" algn="ctr">
              <a:spcBef>
                <a:spcPct val="50000"/>
              </a:spcBef>
            </a:pPr>
            <a:r>
              <a:rPr lang="en-US" sz="1800" b="1" dirty="0">
                <a:effectLst/>
              </a:rPr>
              <a:t>NMOS</a:t>
            </a:r>
          </a:p>
        </p:txBody>
      </p:sp>
      <p:sp>
        <p:nvSpPr>
          <p:cNvPr id="12388" name="Text Box 4"/>
          <p:cNvSpPr txBox="1">
            <a:spLocks noChangeArrowheads="1"/>
          </p:cNvSpPr>
          <p:nvPr/>
        </p:nvSpPr>
        <p:spPr bwMode="auto">
          <a:xfrm>
            <a:off x="5579946" y="300913"/>
            <a:ext cx="2560292" cy="369332"/>
          </a:xfrm>
          <a:prstGeom prst="rect">
            <a:avLst/>
          </a:prstGeom>
          <a:solidFill>
            <a:schemeClr val="bg1"/>
          </a:solidFill>
          <a:ln w="9525" algn="ctr">
            <a:noFill/>
            <a:miter lim="800000"/>
            <a:headEnd/>
            <a:tailEnd/>
          </a:ln>
        </p:spPr>
        <p:txBody>
          <a:bodyPr wrap="square">
            <a:spAutoFit/>
          </a:bodyPr>
          <a:lstStyle/>
          <a:p>
            <a:pPr marL="342900" indent="-342900" algn="ctr">
              <a:spcBef>
                <a:spcPct val="50000"/>
              </a:spcBef>
            </a:pPr>
            <a:r>
              <a:rPr lang="en-US" sz="1800" b="1" dirty="0">
                <a:effectLst/>
              </a:rPr>
              <a:t>PMOS</a:t>
            </a:r>
          </a:p>
        </p:txBody>
      </p:sp>
      <p:sp>
        <p:nvSpPr>
          <p:cNvPr id="12389" name="TextBox 434"/>
          <p:cNvSpPr txBox="1">
            <a:spLocks noChangeArrowheads="1"/>
          </p:cNvSpPr>
          <p:nvPr/>
        </p:nvSpPr>
        <p:spPr bwMode="auto">
          <a:xfrm>
            <a:off x="-85064" y="1462385"/>
            <a:ext cx="1122842" cy="646331"/>
          </a:xfrm>
          <a:prstGeom prst="rect">
            <a:avLst/>
          </a:prstGeom>
          <a:noFill/>
          <a:ln w="9525">
            <a:noFill/>
            <a:miter lim="800000"/>
            <a:headEnd/>
            <a:tailEnd/>
          </a:ln>
        </p:spPr>
        <p:txBody>
          <a:bodyPr wrap="square">
            <a:spAutoFit/>
          </a:bodyPr>
          <a:lstStyle/>
          <a:p>
            <a:pPr algn="ctr"/>
            <a:r>
              <a:rPr lang="en-US" sz="1800" b="1" dirty="0">
                <a:effectLst/>
              </a:rPr>
              <a:t>Positive Mode</a:t>
            </a:r>
          </a:p>
        </p:txBody>
      </p:sp>
      <p:sp>
        <p:nvSpPr>
          <p:cNvPr id="12390" name="TextBox 435"/>
          <p:cNvSpPr txBox="1">
            <a:spLocks noChangeArrowheads="1"/>
          </p:cNvSpPr>
          <p:nvPr/>
        </p:nvSpPr>
        <p:spPr bwMode="auto">
          <a:xfrm>
            <a:off x="-59490" y="3577579"/>
            <a:ext cx="1248570" cy="646331"/>
          </a:xfrm>
          <a:prstGeom prst="rect">
            <a:avLst/>
          </a:prstGeom>
          <a:noFill/>
          <a:ln w="9525">
            <a:noFill/>
            <a:miter lim="800000"/>
            <a:headEnd/>
            <a:tailEnd/>
          </a:ln>
        </p:spPr>
        <p:txBody>
          <a:bodyPr wrap="square">
            <a:spAutoFit/>
          </a:bodyPr>
          <a:lstStyle/>
          <a:p>
            <a:pPr algn="ctr"/>
            <a:r>
              <a:rPr lang="en-US" sz="1800" b="1" dirty="0">
                <a:effectLst/>
              </a:rPr>
              <a:t>Negative Mode</a:t>
            </a:r>
          </a:p>
        </p:txBody>
      </p:sp>
      <p:sp>
        <p:nvSpPr>
          <p:cNvPr id="438" name="Rectangle 100"/>
          <p:cNvSpPr>
            <a:spLocks noChangeArrowheads="1"/>
          </p:cNvSpPr>
          <p:nvPr/>
        </p:nvSpPr>
        <p:spPr bwMode="auto">
          <a:xfrm>
            <a:off x="8132531" y="1263550"/>
            <a:ext cx="301625" cy="433388"/>
          </a:xfrm>
          <a:prstGeom prst="rect">
            <a:avLst/>
          </a:prstGeom>
          <a:blipFill dpi="0" rotWithShape="0">
            <a:blip r:embed="rId3"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439" name="Rectangle 101"/>
          <p:cNvSpPr>
            <a:spLocks noChangeArrowheads="1"/>
          </p:cNvSpPr>
          <p:nvPr/>
        </p:nvSpPr>
        <p:spPr bwMode="auto">
          <a:xfrm>
            <a:off x="8132530" y="1263550"/>
            <a:ext cx="304800" cy="435769"/>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sp>
        <p:nvSpPr>
          <p:cNvPr id="440" name="Rectangle 97"/>
          <p:cNvSpPr>
            <a:spLocks noChangeArrowheads="1"/>
          </p:cNvSpPr>
          <p:nvPr/>
        </p:nvSpPr>
        <p:spPr bwMode="auto">
          <a:xfrm>
            <a:off x="5208356" y="1698128"/>
            <a:ext cx="3514725" cy="790575"/>
          </a:xfrm>
          <a:prstGeom prst="rect">
            <a:avLst/>
          </a:prstGeom>
          <a:solidFill>
            <a:srgbClr val="FFCC00"/>
          </a:solidFill>
          <a:ln w="9525">
            <a:solidFill>
              <a:srgbClr val="000000"/>
            </a:solidFill>
            <a:miter lim="800000"/>
            <a:headEnd/>
            <a:tailEnd/>
          </a:ln>
        </p:spPr>
        <p:txBody>
          <a:bodyPr/>
          <a:lstStyle/>
          <a:p>
            <a:pPr>
              <a:defRPr/>
            </a:pPr>
            <a:endParaRPr lang="en-US">
              <a:latin typeface="Arial" pitchFamily="34" charset="0"/>
            </a:endParaRPr>
          </a:p>
        </p:txBody>
      </p:sp>
      <p:sp>
        <p:nvSpPr>
          <p:cNvPr id="442" name="Rectangle 100"/>
          <p:cNvSpPr>
            <a:spLocks noChangeArrowheads="1"/>
          </p:cNvSpPr>
          <p:nvPr/>
        </p:nvSpPr>
        <p:spPr bwMode="auto">
          <a:xfrm>
            <a:off x="5803668" y="1264741"/>
            <a:ext cx="303213" cy="433388"/>
          </a:xfrm>
          <a:prstGeom prst="rect">
            <a:avLst/>
          </a:prstGeom>
          <a:blipFill dpi="0" rotWithShape="0">
            <a:blip r:embed="rId3"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443" name="Rectangle 101"/>
          <p:cNvSpPr>
            <a:spLocks noChangeArrowheads="1"/>
          </p:cNvSpPr>
          <p:nvPr/>
        </p:nvSpPr>
        <p:spPr bwMode="auto">
          <a:xfrm>
            <a:off x="5803667" y="1264741"/>
            <a:ext cx="304800" cy="435769"/>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sp>
        <p:nvSpPr>
          <p:cNvPr id="445" name="Rectangle 103"/>
          <p:cNvSpPr>
            <a:spLocks noChangeArrowheads="1"/>
          </p:cNvSpPr>
          <p:nvPr/>
        </p:nvSpPr>
        <p:spPr bwMode="auto">
          <a:xfrm>
            <a:off x="7357831" y="1264741"/>
            <a:ext cx="282575" cy="313930"/>
          </a:xfrm>
          <a:prstGeom prst="rect">
            <a:avLst/>
          </a:prstGeom>
          <a:blipFill dpi="0" rotWithShape="0">
            <a:blip r:embed="rId4"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446" name="Rectangle 104"/>
          <p:cNvSpPr>
            <a:spLocks noChangeArrowheads="1"/>
          </p:cNvSpPr>
          <p:nvPr/>
        </p:nvSpPr>
        <p:spPr bwMode="auto">
          <a:xfrm>
            <a:off x="7357830" y="1264742"/>
            <a:ext cx="284162" cy="313930"/>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sp>
        <p:nvSpPr>
          <p:cNvPr id="447" name="Rectangle 108"/>
          <p:cNvSpPr>
            <a:spLocks noChangeArrowheads="1"/>
          </p:cNvSpPr>
          <p:nvPr/>
        </p:nvSpPr>
        <p:spPr bwMode="auto">
          <a:xfrm>
            <a:off x="5005155" y="1685031"/>
            <a:ext cx="3827462" cy="26194"/>
          </a:xfrm>
          <a:prstGeom prst="rect">
            <a:avLst/>
          </a:prstGeom>
          <a:solidFill>
            <a:srgbClr val="000000"/>
          </a:solidFill>
          <a:ln w="9525">
            <a:noFill/>
            <a:miter lim="800000"/>
            <a:headEnd/>
            <a:tailEnd/>
          </a:ln>
        </p:spPr>
        <p:txBody>
          <a:bodyPr/>
          <a:lstStyle/>
          <a:p>
            <a:pPr>
              <a:defRPr/>
            </a:pPr>
            <a:endParaRPr lang="en-US">
              <a:latin typeface="Arial" pitchFamily="34" charset="0"/>
            </a:endParaRPr>
          </a:p>
        </p:txBody>
      </p:sp>
      <p:sp>
        <p:nvSpPr>
          <p:cNvPr id="448" name="Rectangle 110"/>
          <p:cNvSpPr>
            <a:spLocks noChangeArrowheads="1"/>
          </p:cNvSpPr>
          <p:nvPr/>
        </p:nvSpPr>
        <p:spPr bwMode="auto">
          <a:xfrm>
            <a:off x="5773505" y="1706463"/>
            <a:ext cx="115416" cy="184666"/>
          </a:xfrm>
          <a:prstGeom prst="rect">
            <a:avLst/>
          </a:prstGeom>
          <a:noFill/>
          <a:ln w="9525">
            <a:noFill/>
            <a:miter lim="800000"/>
            <a:headEnd/>
            <a:tailEnd/>
          </a:ln>
        </p:spPr>
        <p:txBody>
          <a:bodyPr wrap="none" lIns="0" tIns="0" rIns="0" bIns="0">
            <a:spAutoFit/>
          </a:bodyPr>
          <a:lstStyle/>
          <a:p>
            <a:pPr>
              <a:defRPr/>
            </a:pPr>
            <a:r>
              <a:rPr lang="en-US" sz="1200">
                <a:solidFill>
                  <a:srgbClr val="000000"/>
                </a:solidFill>
                <a:latin typeface="Times New Roman" pitchFamily="18" charset="0"/>
              </a:rPr>
              <a:t>   </a:t>
            </a:r>
            <a:endParaRPr lang="en-US">
              <a:latin typeface="Tahoma" pitchFamily="34" charset="0"/>
            </a:endParaRPr>
          </a:p>
        </p:txBody>
      </p:sp>
      <p:sp>
        <p:nvSpPr>
          <p:cNvPr id="449" name="Rectangle 112"/>
          <p:cNvSpPr>
            <a:spLocks noChangeArrowheads="1"/>
          </p:cNvSpPr>
          <p:nvPr/>
        </p:nvSpPr>
        <p:spPr bwMode="auto">
          <a:xfrm>
            <a:off x="7268930" y="1696937"/>
            <a:ext cx="457200" cy="228600"/>
          </a:xfrm>
          <a:prstGeom prst="rect">
            <a:avLst/>
          </a:prstGeom>
          <a:solidFill>
            <a:srgbClr val="C0C0C0"/>
          </a:solidFill>
          <a:ln w="9525">
            <a:solidFill>
              <a:srgbClr val="000000"/>
            </a:solidFill>
            <a:miter lim="800000"/>
            <a:headEnd/>
            <a:tailEnd/>
          </a:ln>
        </p:spPr>
        <p:txBody>
          <a:bodyPr/>
          <a:lstStyle/>
          <a:p>
            <a:pPr>
              <a:defRPr/>
            </a:pPr>
            <a:endParaRPr lang="en-US">
              <a:latin typeface="Arial" pitchFamily="34" charset="0"/>
            </a:endParaRPr>
          </a:p>
        </p:txBody>
      </p:sp>
      <p:sp>
        <p:nvSpPr>
          <p:cNvPr id="450" name="Rectangle 113"/>
          <p:cNvSpPr>
            <a:spLocks noChangeArrowheads="1"/>
          </p:cNvSpPr>
          <p:nvPr/>
        </p:nvSpPr>
        <p:spPr bwMode="auto">
          <a:xfrm>
            <a:off x="7380055" y="1752897"/>
            <a:ext cx="182742" cy="184666"/>
          </a:xfrm>
          <a:prstGeom prst="rect">
            <a:avLst/>
          </a:prstGeom>
          <a:noFill/>
          <a:ln w="9525">
            <a:noFill/>
            <a:miter lim="800000"/>
            <a:headEnd/>
            <a:tailEnd/>
          </a:ln>
        </p:spPr>
        <p:txBody>
          <a:bodyPr wrap="none" lIns="0" tIns="0" rIns="0" bIns="0">
            <a:spAutoFit/>
          </a:bodyPr>
          <a:lstStyle/>
          <a:p>
            <a:pPr>
              <a:defRPr/>
            </a:pPr>
            <a:r>
              <a:rPr lang="en-US" sz="1200" dirty="0">
                <a:solidFill>
                  <a:srgbClr val="000000"/>
                </a:solidFill>
                <a:latin typeface="Times New Roman" pitchFamily="18" charset="0"/>
              </a:rPr>
              <a:t>P+</a:t>
            </a:r>
            <a:endParaRPr lang="en-US" dirty="0">
              <a:latin typeface="Tahoma" pitchFamily="34" charset="0"/>
            </a:endParaRPr>
          </a:p>
        </p:txBody>
      </p:sp>
      <p:sp>
        <p:nvSpPr>
          <p:cNvPr id="452" name="Rectangle 139"/>
          <p:cNvSpPr>
            <a:spLocks noChangeArrowheads="1"/>
          </p:cNvSpPr>
          <p:nvPr/>
        </p:nvSpPr>
        <p:spPr bwMode="auto">
          <a:xfrm>
            <a:off x="6562492" y="1255216"/>
            <a:ext cx="357188" cy="322659"/>
          </a:xfrm>
          <a:prstGeom prst="rect">
            <a:avLst/>
          </a:prstGeom>
          <a:blipFill dpi="0" rotWithShape="0">
            <a:blip r:embed="rId5"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453" name="Rectangle 140"/>
          <p:cNvSpPr>
            <a:spLocks noChangeArrowheads="1"/>
          </p:cNvSpPr>
          <p:nvPr/>
        </p:nvSpPr>
        <p:spPr bwMode="auto">
          <a:xfrm>
            <a:off x="6562493" y="1255216"/>
            <a:ext cx="360363" cy="325040"/>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grpSp>
        <p:nvGrpSpPr>
          <p:cNvPr id="16" name="Group 168"/>
          <p:cNvGrpSpPr>
            <a:grpSpLocks/>
          </p:cNvGrpSpPr>
          <p:nvPr/>
        </p:nvGrpSpPr>
        <p:grpSpPr bwMode="auto">
          <a:xfrm>
            <a:off x="7394342" y="1306412"/>
            <a:ext cx="90488" cy="63104"/>
            <a:chOff x="585" y="751"/>
            <a:chExt cx="174" cy="174"/>
          </a:xfrm>
        </p:grpSpPr>
        <p:sp>
          <p:nvSpPr>
            <p:cNvPr id="457" name="Line 169"/>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458" name="Line 170"/>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456" name="Oval 171"/>
          <p:cNvSpPr>
            <a:spLocks noChangeArrowheads="1"/>
          </p:cNvSpPr>
          <p:nvPr/>
        </p:nvSpPr>
        <p:spPr bwMode="auto">
          <a:xfrm>
            <a:off x="7392756" y="1301650"/>
            <a:ext cx="98425" cy="6786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483" name="Rectangle 134"/>
          <p:cNvSpPr>
            <a:spLocks noChangeArrowheads="1"/>
          </p:cNvSpPr>
          <p:nvPr/>
        </p:nvSpPr>
        <p:spPr bwMode="auto">
          <a:xfrm>
            <a:off x="6773631" y="794444"/>
            <a:ext cx="52387" cy="197644"/>
          </a:xfrm>
          <a:prstGeom prst="rect">
            <a:avLst/>
          </a:prstGeom>
          <a:solidFill>
            <a:srgbClr val="FF0000"/>
          </a:solidFill>
          <a:ln w="9525">
            <a:noFill/>
            <a:miter lim="800000"/>
            <a:headEnd/>
            <a:tailEnd/>
          </a:ln>
        </p:spPr>
        <p:txBody>
          <a:bodyPr/>
          <a:lstStyle/>
          <a:p>
            <a:pPr>
              <a:defRPr/>
            </a:pPr>
            <a:endParaRPr lang="en-US">
              <a:latin typeface="Arial" pitchFamily="34" charset="0"/>
            </a:endParaRPr>
          </a:p>
        </p:txBody>
      </p:sp>
      <p:sp>
        <p:nvSpPr>
          <p:cNvPr id="484" name="Freeform 135"/>
          <p:cNvSpPr>
            <a:spLocks/>
          </p:cNvSpPr>
          <p:nvPr/>
        </p:nvSpPr>
        <p:spPr bwMode="auto">
          <a:xfrm>
            <a:off x="6676793" y="990898"/>
            <a:ext cx="246063" cy="50006"/>
          </a:xfrm>
          <a:custGeom>
            <a:avLst/>
            <a:gdLst/>
            <a:ahLst/>
            <a:cxnLst>
              <a:cxn ang="0">
                <a:pos x="0" y="0"/>
              </a:cxn>
              <a:cxn ang="0">
                <a:pos x="102" y="203"/>
              </a:cxn>
              <a:cxn ang="0">
                <a:pos x="202" y="0"/>
              </a:cxn>
              <a:cxn ang="0">
                <a:pos x="0" y="0"/>
              </a:cxn>
            </a:cxnLst>
            <a:rect l="0" t="0" r="r" b="b"/>
            <a:pathLst>
              <a:path w="202" h="203">
                <a:moveTo>
                  <a:pt x="0" y="0"/>
                </a:moveTo>
                <a:lnTo>
                  <a:pt x="102" y="203"/>
                </a:lnTo>
                <a:lnTo>
                  <a:pt x="202" y="0"/>
                </a:lnTo>
                <a:lnTo>
                  <a:pt x="0" y="0"/>
                </a:lnTo>
                <a:close/>
              </a:path>
            </a:pathLst>
          </a:custGeom>
          <a:solidFill>
            <a:srgbClr val="FF0000"/>
          </a:solidFill>
          <a:ln w="9525">
            <a:noFill/>
            <a:round/>
            <a:headEnd/>
            <a:tailEnd/>
          </a:ln>
        </p:spPr>
        <p:txBody>
          <a:bodyPr/>
          <a:lstStyle/>
          <a:p>
            <a:pPr>
              <a:defRPr/>
            </a:pPr>
            <a:endParaRPr lang="en-US">
              <a:latin typeface="Arial" pitchFamily="34" charset="0"/>
            </a:endParaRPr>
          </a:p>
        </p:txBody>
      </p:sp>
      <p:sp>
        <p:nvSpPr>
          <p:cNvPr id="485" name="Rectangle 136"/>
          <p:cNvSpPr>
            <a:spLocks noChangeArrowheads="1"/>
          </p:cNvSpPr>
          <p:nvPr/>
        </p:nvSpPr>
        <p:spPr bwMode="auto">
          <a:xfrm>
            <a:off x="6719655" y="1032569"/>
            <a:ext cx="197170" cy="184666"/>
          </a:xfrm>
          <a:prstGeom prst="rect">
            <a:avLst/>
          </a:prstGeom>
          <a:noFill/>
          <a:ln w="9525">
            <a:noFill/>
            <a:miter lim="800000"/>
            <a:headEnd/>
            <a:tailEnd/>
          </a:ln>
        </p:spPr>
        <p:txBody>
          <a:bodyPr wrap="none" lIns="0" tIns="0" rIns="0" bIns="0">
            <a:spAutoFit/>
          </a:bodyPr>
          <a:lstStyle/>
          <a:p>
            <a:pPr>
              <a:defRPr/>
            </a:pPr>
            <a:r>
              <a:rPr lang="en-US" sz="1200" b="1" dirty="0">
                <a:solidFill>
                  <a:srgbClr val="000000"/>
                </a:solidFill>
                <a:latin typeface="Times New Roman" pitchFamily="18" charset="0"/>
              </a:rPr>
              <a:t>PE</a:t>
            </a:r>
            <a:endParaRPr lang="en-US" dirty="0">
              <a:latin typeface="Tahoma" pitchFamily="34" charset="0"/>
            </a:endParaRPr>
          </a:p>
        </p:txBody>
      </p:sp>
      <p:cxnSp>
        <p:nvCxnSpPr>
          <p:cNvPr id="12412" name="Straight Connector 485"/>
          <p:cNvCxnSpPr>
            <a:cxnSpLocks noChangeShapeType="1"/>
          </p:cNvCxnSpPr>
          <p:nvPr/>
        </p:nvCxnSpPr>
        <p:spPr bwMode="auto">
          <a:xfrm>
            <a:off x="5165492" y="868262"/>
            <a:ext cx="1371600" cy="0"/>
          </a:xfrm>
          <a:prstGeom prst="line">
            <a:avLst/>
          </a:prstGeom>
          <a:noFill/>
          <a:ln w="22225" algn="ctr">
            <a:solidFill>
              <a:srgbClr val="000050"/>
            </a:solidFill>
            <a:round/>
            <a:headEnd/>
            <a:tailEnd/>
          </a:ln>
        </p:spPr>
      </p:cxnSp>
      <p:cxnSp>
        <p:nvCxnSpPr>
          <p:cNvPr id="12413" name="Straight Connector 487"/>
          <p:cNvCxnSpPr>
            <a:cxnSpLocks noChangeShapeType="1"/>
          </p:cNvCxnSpPr>
          <p:nvPr/>
        </p:nvCxnSpPr>
        <p:spPr bwMode="auto">
          <a:xfrm>
            <a:off x="5092467" y="792062"/>
            <a:ext cx="217488" cy="0"/>
          </a:xfrm>
          <a:prstGeom prst="line">
            <a:avLst/>
          </a:prstGeom>
          <a:noFill/>
          <a:ln w="22225" algn="ctr">
            <a:solidFill>
              <a:srgbClr val="FF0000"/>
            </a:solidFill>
            <a:round/>
            <a:headEnd/>
            <a:tailEnd/>
          </a:ln>
        </p:spPr>
      </p:cxnSp>
      <p:cxnSp>
        <p:nvCxnSpPr>
          <p:cNvPr id="12414" name="Straight Connector 488"/>
          <p:cNvCxnSpPr>
            <a:cxnSpLocks noChangeShapeType="1"/>
          </p:cNvCxnSpPr>
          <p:nvPr/>
        </p:nvCxnSpPr>
        <p:spPr bwMode="auto">
          <a:xfrm>
            <a:off x="5194067" y="706337"/>
            <a:ext cx="0" cy="161925"/>
          </a:xfrm>
          <a:prstGeom prst="line">
            <a:avLst/>
          </a:prstGeom>
          <a:noFill/>
          <a:ln w="22225" algn="ctr">
            <a:solidFill>
              <a:srgbClr val="FF0000"/>
            </a:solidFill>
            <a:round/>
            <a:headEnd/>
            <a:tailEnd/>
          </a:ln>
        </p:spPr>
      </p:cxnSp>
      <p:cxnSp>
        <p:nvCxnSpPr>
          <p:cNvPr id="12415" name="Straight Connector 489"/>
          <p:cNvCxnSpPr>
            <a:cxnSpLocks noChangeShapeType="1"/>
          </p:cNvCxnSpPr>
          <p:nvPr/>
        </p:nvCxnSpPr>
        <p:spPr bwMode="auto">
          <a:xfrm>
            <a:off x="7178442" y="868262"/>
            <a:ext cx="1371600" cy="0"/>
          </a:xfrm>
          <a:prstGeom prst="line">
            <a:avLst/>
          </a:prstGeom>
          <a:noFill/>
          <a:ln w="22225" algn="ctr">
            <a:solidFill>
              <a:srgbClr val="000050"/>
            </a:solidFill>
            <a:round/>
            <a:headEnd/>
            <a:tailEnd/>
          </a:ln>
        </p:spPr>
      </p:cxnSp>
      <p:cxnSp>
        <p:nvCxnSpPr>
          <p:cNvPr id="12416" name="Straight Connector 491"/>
          <p:cNvCxnSpPr>
            <a:cxnSpLocks noChangeShapeType="1"/>
          </p:cNvCxnSpPr>
          <p:nvPr/>
        </p:nvCxnSpPr>
        <p:spPr bwMode="auto">
          <a:xfrm>
            <a:off x="5346467" y="792062"/>
            <a:ext cx="217488" cy="0"/>
          </a:xfrm>
          <a:prstGeom prst="line">
            <a:avLst/>
          </a:prstGeom>
          <a:noFill/>
          <a:ln w="22225" algn="ctr">
            <a:solidFill>
              <a:srgbClr val="FF0000"/>
            </a:solidFill>
            <a:round/>
            <a:headEnd/>
            <a:tailEnd/>
          </a:ln>
        </p:spPr>
      </p:cxnSp>
      <p:cxnSp>
        <p:nvCxnSpPr>
          <p:cNvPr id="12417" name="Straight Connector 492"/>
          <p:cNvCxnSpPr>
            <a:cxnSpLocks noChangeShapeType="1"/>
          </p:cNvCxnSpPr>
          <p:nvPr/>
        </p:nvCxnSpPr>
        <p:spPr bwMode="auto">
          <a:xfrm>
            <a:off x="5448067" y="706337"/>
            <a:ext cx="0" cy="161925"/>
          </a:xfrm>
          <a:prstGeom prst="line">
            <a:avLst/>
          </a:prstGeom>
          <a:noFill/>
          <a:ln w="22225" algn="ctr">
            <a:solidFill>
              <a:srgbClr val="FF0000"/>
            </a:solidFill>
            <a:round/>
            <a:headEnd/>
            <a:tailEnd/>
          </a:ln>
        </p:spPr>
      </p:cxnSp>
      <p:cxnSp>
        <p:nvCxnSpPr>
          <p:cNvPr id="12418" name="Straight Connector 494"/>
          <p:cNvCxnSpPr>
            <a:cxnSpLocks noChangeShapeType="1"/>
          </p:cNvCxnSpPr>
          <p:nvPr/>
        </p:nvCxnSpPr>
        <p:spPr bwMode="auto">
          <a:xfrm>
            <a:off x="5600467" y="792062"/>
            <a:ext cx="215900" cy="0"/>
          </a:xfrm>
          <a:prstGeom prst="line">
            <a:avLst/>
          </a:prstGeom>
          <a:noFill/>
          <a:ln w="22225" algn="ctr">
            <a:solidFill>
              <a:srgbClr val="FF0000"/>
            </a:solidFill>
            <a:round/>
            <a:headEnd/>
            <a:tailEnd/>
          </a:ln>
        </p:spPr>
      </p:cxnSp>
      <p:cxnSp>
        <p:nvCxnSpPr>
          <p:cNvPr id="12419" name="Straight Connector 495"/>
          <p:cNvCxnSpPr>
            <a:cxnSpLocks noChangeShapeType="1"/>
          </p:cNvCxnSpPr>
          <p:nvPr/>
        </p:nvCxnSpPr>
        <p:spPr bwMode="auto">
          <a:xfrm>
            <a:off x="5700480" y="706337"/>
            <a:ext cx="0" cy="161925"/>
          </a:xfrm>
          <a:prstGeom prst="line">
            <a:avLst/>
          </a:prstGeom>
          <a:noFill/>
          <a:ln w="22225" algn="ctr">
            <a:solidFill>
              <a:srgbClr val="FF0000"/>
            </a:solidFill>
            <a:round/>
            <a:headEnd/>
            <a:tailEnd/>
          </a:ln>
        </p:spPr>
      </p:cxnSp>
      <p:cxnSp>
        <p:nvCxnSpPr>
          <p:cNvPr id="12420" name="Straight Connector 497"/>
          <p:cNvCxnSpPr>
            <a:cxnSpLocks noChangeShapeType="1"/>
          </p:cNvCxnSpPr>
          <p:nvPr/>
        </p:nvCxnSpPr>
        <p:spPr bwMode="auto">
          <a:xfrm>
            <a:off x="5854467" y="792062"/>
            <a:ext cx="215900" cy="0"/>
          </a:xfrm>
          <a:prstGeom prst="line">
            <a:avLst/>
          </a:prstGeom>
          <a:noFill/>
          <a:ln w="22225" algn="ctr">
            <a:solidFill>
              <a:srgbClr val="FF0000"/>
            </a:solidFill>
            <a:round/>
            <a:headEnd/>
            <a:tailEnd/>
          </a:ln>
        </p:spPr>
      </p:cxnSp>
      <p:cxnSp>
        <p:nvCxnSpPr>
          <p:cNvPr id="12421" name="Straight Connector 498"/>
          <p:cNvCxnSpPr>
            <a:cxnSpLocks noChangeShapeType="1"/>
          </p:cNvCxnSpPr>
          <p:nvPr/>
        </p:nvCxnSpPr>
        <p:spPr bwMode="auto">
          <a:xfrm>
            <a:off x="5954480" y="706337"/>
            <a:ext cx="0" cy="161925"/>
          </a:xfrm>
          <a:prstGeom prst="line">
            <a:avLst/>
          </a:prstGeom>
          <a:noFill/>
          <a:ln w="22225" algn="ctr">
            <a:solidFill>
              <a:srgbClr val="FF0000"/>
            </a:solidFill>
            <a:round/>
            <a:headEnd/>
            <a:tailEnd/>
          </a:ln>
        </p:spPr>
      </p:cxnSp>
      <p:cxnSp>
        <p:nvCxnSpPr>
          <p:cNvPr id="12422" name="Straight Connector 500"/>
          <p:cNvCxnSpPr>
            <a:cxnSpLocks noChangeShapeType="1"/>
          </p:cNvCxnSpPr>
          <p:nvPr/>
        </p:nvCxnSpPr>
        <p:spPr bwMode="auto">
          <a:xfrm>
            <a:off x="6092592" y="792062"/>
            <a:ext cx="215900" cy="0"/>
          </a:xfrm>
          <a:prstGeom prst="line">
            <a:avLst/>
          </a:prstGeom>
          <a:noFill/>
          <a:ln w="22225" algn="ctr">
            <a:solidFill>
              <a:srgbClr val="FF0000"/>
            </a:solidFill>
            <a:round/>
            <a:headEnd/>
            <a:tailEnd/>
          </a:ln>
        </p:spPr>
      </p:cxnSp>
      <p:cxnSp>
        <p:nvCxnSpPr>
          <p:cNvPr id="12423" name="Straight Connector 501"/>
          <p:cNvCxnSpPr>
            <a:cxnSpLocks noChangeShapeType="1"/>
          </p:cNvCxnSpPr>
          <p:nvPr/>
        </p:nvCxnSpPr>
        <p:spPr bwMode="auto">
          <a:xfrm>
            <a:off x="6192605" y="706337"/>
            <a:ext cx="0" cy="161925"/>
          </a:xfrm>
          <a:prstGeom prst="line">
            <a:avLst/>
          </a:prstGeom>
          <a:noFill/>
          <a:ln w="22225" algn="ctr">
            <a:solidFill>
              <a:srgbClr val="FF0000"/>
            </a:solidFill>
            <a:round/>
            <a:headEnd/>
            <a:tailEnd/>
          </a:ln>
        </p:spPr>
      </p:cxnSp>
      <p:cxnSp>
        <p:nvCxnSpPr>
          <p:cNvPr id="12424" name="Straight Connector 503"/>
          <p:cNvCxnSpPr>
            <a:cxnSpLocks noChangeShapeType="1"/>
          </p:cNvCxnSpPr>
          <p:nvPr/>
        </p:nvCxnSpPr>
        <p:spPr bwMode="auto">
          <a:xfrm>
            <a:off x="6346592" y="792062"/>
            <a:ext cx="215900" cy="0"/>
          </a:xfrm>
          <a:prstGeom prst="line">
            <a:avLst/>
          </a:prstGeom>
          <a:noFill/>
          <a:ln w="22225" algn="ctr">
            <a:solidFill>
              <a:srgbClr val="FF0000"/>
            </a:solidFill>
            <a:round/>
            <a:headEnd/>
            <a:tailEnd/>
          </a:ln>
        </p:spPr>
      </p:cxnSp>
      <p:cxnSp>
        <p:nvCxnSpPr>
          <p:cNvPr id="12425" name="Straight Connector 504"/>
          <p:cNvCxnSpPr>
            <a:cxnSpLocks noChangeShapeType="1"/>
          </p:cNvCxnSpPr>
          <p:nvPr/>
        </p:nvCxnSpPr>
        <p:spPr bwMode="auto">
          <a:xfrm>
            <a:off x="6446605" y="706337"/>
            <a:ext cx="0" cy="161925"/>
          </a:xfrm>
          <a:prstGeom prst="line">
            <a:avLst/>
          </a:prstGeom>
          <a:noFill/>
          <a:ln w="22225" algn="ctr">
            <a:solidFill>
              <a:srgbClr val="FF0000"/>
            </a:solidFill>
            <a:round/>
            <a:headEnd/>
            <a:tailEnd/>
          </a:ln>
        </p:spPr>
      </p:cxnSp>
      <p:cxnSp>
        <p:nvCxnSpPr>
          <p:cNvPr id="12426" name="Straight Connector 506"/>
          <p:cNvCxnSpPr>
            <a:cxnSpLocks noChangeShapeType="1"/>
          </p:cNvCxnSpPr>
          <p:nvPr/>
        </p:nvCxnSpPr>
        <p:spPr bwMode="auto">
          <a:xfrm>
            <a:off x="7181617" y="792062"/>
            <a:ext cx="215900" cy="0"/>
          </a:xfrm>
          <a:prstGeom prst="line">
            <a:avLst/>
          </a:prstGeom>
          <a:noFill/>
          <a:ln w="22225" algn="ctr">
            <a:solidFill>
              <a:srgbClr val="FF0000"/>
            </a:solidFill>
            <a:round/>
            <a:headEnd/>
            <a:tailEnd/>
          </a:ln>
        </p:spPr>
      </p:cxnSp>
      <p:cxnSp>
        <p:nvCxnSpPr>
          <p:cNvPr id="12427" name="Straight Connector 507"/>
          <p:cNvCxnSpPr>
            <a:cxnSpLocks noChangeShapeType="1"/>
          </p:cNvCxnSpPr>
          <p:nvPr/>
        </p:nvCxnSpPr>
        <p:spPr bwMode="auto">
          <a:xfrm>
            <a:off x="7283217" y="706337"/>
            <a:ext cx="0" cy="161925"/>
          </a:xfrm>
          <a:prstGeom prst="line">
            <a:avLst/>
          </a:prstGeom>
          <a:noFill/>
          <a:ln w="22225" algn="ctr">
            <a:solidFill>
              <a:srgbClr val="FF0000"/>
            </a:solidFill>
            <a:round/>
            <a:headEnd/>
            <a:tailEnd/>
          </a:ln>
        </p:spPr>
      </p:cxnSp>
      <p:cxnSp>
        <p:nvCxnSpPr>
          <p:cNvPr id="12428" name="Straight Connector 509"/>
          <p:cNvCxnSpPr>
            <a:cxnSpLocks noChangeShapeType="1"/>
          </p:cNvCxnSpPr>
          <p:nvPr/>
        </p:nvCxnSpPr>
        <p:spPr bwMode="auto">
          <a:xfrm>
            <a:off x="7435617" y="792062"/>
            <a:ext cx="215900" cy="0"/>
          </a:xfrm>
          <a:prstGeom prst="line">
            <a:avLst/>
          </a:prstGeom>
          <a:noFill/>
          <a:ln w="22225" algn="ctr">
            <a:solidFill>
              <a:srgbClr val="FF0000"/>
            </a:solidFill>
            <a:round/>
            <a:headEnd/>
            <a:tailEnd/>
          </a:ln>
        </p:spPr>
      </p:cxnSp>
      <p:cxnSp>
        <p:nvCxnSpPr>
          <p:cNvPr id="12429" name="Straight Connector 510"/>
          <p:cNvCxnSpPr>
            <a:cxnSpLocks noChangeShapeType="1"/>
          </p:cNvCxnSpPr>
          <p:nvPr/>
        </p:nvCxnSpPr>
        <p:spPr bwMode="auto">
          <a:xfrm>
            <a:off x="7537217" y="706337"/>
            <a:ext cx="0" cy="161925"/>
          </a:xfrm>
          <a:prstGeom prst="line">
            <a:avLst/>
          </a:prstGeom>
          <a:noFill/>
          <a:ln w="22225" algn="ctr">
            <a:solidFill>
              <a:srgbClr val="FF0000"/>
            </a:solidFill>
            <a:round/>
            <a:headEnd/>
            <a:tailEnd/>
          </a:ln>
        </p:spPr>
      </p:cxnSp>
      <p:cxnSp>
        <p:nvCxnSpPr>
          <p:cNvPr id="12430" name="Straight Connector 512"/>
          <p:cNvCxnSpPr>
            <a:cxnSpLocks noChangeShapeType="1"/>
          </p:cNvCxnSpPr>
          <p:nvPr/>
        </p:nvCxnSpPr>
        <p:spPr bwMode="auto">
          <a:xfrm>
            <a:off x="7688030" y="792062"/>
            <a:ext cx="215900" cy="0"/>
          </a:xfrm>
          <a:prstGeom prst="line">
            <a:avLst/>
          </a:prstGeom>
          <a:noFill/>
          <a:ln w="22225" algn="ctr">
            <a:solidFill>
              <a:srgbClr val="FF0000"/>
            </a:solidFill>
            <a:round/>
            <a:headEnd/>
            <a:tailEnd/>
          </a:ln>
        </p:spPr>
      </p:cxnSp>
      <p:cxnSp>
        <p:nvCxnSpPr>
          <p:cNvPr id="12431" name="Straight Connector 513"/>
          <p:cNvCxnSpPr>
            <a:cxnSpLocks noChangeShapeType="1"/>
          </p:cNvCxnSpPr>
          <p:nvPr/>
        </p:nvCxnSpPr>
        <p:spPr bwMode="auto">
          <a:xfrm>
            <a:off x="7789630" y="706337"/>
            <a:ext cx="0" cy="161925"/>
          </a:xfrm>
          <a:prstGeom prst="line">
            <a:avLst/>
          </a:prstGeom>
          <a:noFill/>
          <a:ln w="22225" algn="ctr">
            <a:solidFill>
              <a:srgbClr val="FF0000"/>
            </a:solidFill>
            <a:round/>
            <a:headEnd/>
            <a:tailEnd/>
          </a:ln>
        </p:spPr>
      </p:cxnSp>
      <p:cxnSp>
        <p:nvCxnSpPr>
          <p:cNvPr id="12432" name="Straight Connector 515"/>
          <p:cNvCxnSpPr>
            <a:cxnSpLocks noChangeShapeType="1"/>
          </p:cNvCxnSpPr>
          <p:nvPr/>
        </p:nvCxnSpPr>
        <p:spPr bwMode="auto">
          <a:xfrm>
            <a:off x="7942030" y="792062"/>
            <a:ext cx="215900" cy="0"/>
          </a:xfrm>
          <a:prstGeom prst="line">
            <a:avLst/>
          </a:prstGeom>
          <a:noFill/>
          <a:ln w="22225" algn="ctr">
            <a:solidFill>
              <a:srgbClr val="FF0000"/>
            </a:solidFill>
            <a:round/>
            <a:headEnd/>
            <a:tailEnd/>
          </a:ln>
        </p:spPr>
      </p:cxnSp>
      <p:cxnSp>
        <p:nvCxnSpPr>
          <p:cNvPr id="12433" name="Straight Connector 516"/>
          <p:cNvCxnSpPr>
            <a:cxnSpLocks noChangeShapeType="1"/>
          </p:cNvCxnSpPr>
          <p:nvPr/>
        </p:nvCxnSpPr>
        <p:spPr bwMode="auto">
          <a:xfrm>
            <a:off x="8043630" y="706337"/>
            <a:ext cx="0" cy="161925"/>
          </a:xfrm>
          <a:prstGeom prst="line">
            <a:avLst/>
          </a:prstGeom>
          <a:noFill/>
          <a:ln w="22225" algn="ctr">
            <a:solidFill>
              <a:srgbClr val="FF0000"/>
            </a:solidFill>
            <a:round/>
            <a:headEnd/>
            <a:tailEnd/>
          </a:ln>
        </p:spPr>
      </p:cxnSp>
      <p:cxnSp>
        <p:nvCxnSpPr>
          <p:cNvPr id="12434" name="Straight Connector 518"/>
          <p:cNvCxnSpPr>
            <a:cxnSpLocks noChangeShapeType="1"/>
          </p:cNvCxnSpPr>
          <p:nvPr/>
        </p:nvCxnSpPr>
        <p:spPr bwMode="auto">
          <a:xfrm>
            <a:off x="8180155" y="792062"/>
            <a:ext cx="215900" cy="0"/>
          </a:xfrm>
          <a:prstGeom prst="line">
            <a:avLst/>
          </a:prstGeom>
          <a:noFill/>
          <a:ln w="22225" algn="ctr">
            <a:solidFill>
              <a:srgbClr val="FF0000"/>
            </a:solidFill>
            <a:round/>
            <a:headEnd/>
            <a:tailEnd/>
          </a:ln>
        </p:spPr>
      </p:cxnSp>
      <p:cxnSp>
        <p:nvCxnSpPr>
          <p:cNvPr id="12435" name="Straight Connector 519"/>
          <p:cNvCxnSpPr>
            <a:cxnSpLocks noChangeShapeType="1"/>
          </p:cNvCxnSpPr>
          <p:nvPr/>
        </p:nvCxnSpPr>
        <p:spPr bwMode="auto">
          <a:xfrm>
            <a:off x="8281755" y="706337"/>
            <a:ext cx="0" cy="161925"/>
          </a:xfrm>
          <a:prstGeom prst="line">
            <a:avLst/>
          </a:prstGeom>
          <a:noFill/>
          <a:ln w="22225" algn="ctr">
            <a:solidFill>
              <a:srgbClr val="FF0000"/>
            </a:solidFill>
            <a:round/>
            <a:headEnd/>
            <a:tailEnd/>
          </a:ln>
        </p:spPr>
      </p:cxnSp>
      <p:cxnSp>
        <p:nvCxnSpPr>
          <p:cNvPr id="12436" name="Straight Connector 521"/>
          <p:cNvCxnSpPr>
            <a:cxnSpLocks noChangeShapeType="1"/>
          </p:cNvCxnSpPr>
          <p:nvPr/>
        </p:nvCxnSpPr>
        <p:spPr bwMode="auto">
          <a:xfrm>
            <a:off x="8434155" y="792062"/>
            <a:ext cx="215900" cy="0"/>
          </a:xfrm>
          <a:prstGeom prst="line">
            <a:avLst/>
          </a:prstGeom>
          <a:noFill/>
          <a:ln w="22225" algn="ctr">
            <a:solidFill>
              <a:srgbClr val="FF0000"/>
            </a:solidFill>
            <a:round/>
            <a:headEnd/>
            <a:tailEnd/>
          </a:ln>
        </p:spPr>
      </p:cxnSp>
      <p:cxnSp>
        <p:nvCxnSpPr>
          <p:cNvPr id="12437" name="Straight Connector 522"/>
          <p:cNvCxnSpPr>
            <a:cxnSpLocks noChangeShapeType="1"/>
          </p:cNvCxnSpPr>
          <p:nvPr/>
        </p:nvCxnSpPr>
        <p:spPr bwMode="auto">
          <a:xfrm>
            <a:off x="8535755" y="706337"/>
            <a:ext cx="0" cy="161925"/>
          </a:xfrm>
          <a:prstGeom prst="line">
            <a:avLst/>
          </a:prstGeom>
          <a:noFill/>
          <a:ln w="22225" algn="ctr">
            <a:solidFill>
              <a:srgbClr val="FF0000"/>
            </a:solidFill>
            <a:round/>
            <a:headEnd/>
            <a:tailEnd/>
          </a:ln>
        </p:spPr>
      </p:cxnSp>
      <p:sp>
        <p:nvSpPr>
          <p:cNvPr id="524" name="Rectangle 129"/>
          <p:cNvSpPr>
            <a:spLocks noChangeArrowheads="1"/>
          </p:cNvSpPr>
          <p:nvPr/>
        </p:nvSpPr>
        <p:spPr bwMode="auto">
          <a:xfrm>
            <a:off x="5122631" y="899218"/>
            <a:ext cx="350837" cy="184666"/>
          </a:xfrm>
          <a:prstGeom prst="rect">
            <a:avLst/>
          </a:prstGeom>
          <a:noFill/>
          <a:ln w="9525">
            <a:noFill/>
            <a:miter lim="800000"/>
            <a:headEnd/>
            <a:tailEnd/>
          </a:ln>
        </p:spPr>
        <p:txBody>
          <a:bodyPr lIns="0" tIns="0" rIns="0" bIns="0">
            <a:spAutoFit/>
          </a:bodyPr>
          <a:lstStyle/>
          <a:p>
            <a:pPr>
              <a:defRPr/>
            </a:pPr>
            <a:r>
              <a:rPr lang="en-US" sz="1200" b="1" dirty="0">
                <a:solidFill>
                  <a:srgbClr val="000000"/>
                </a:solidFill>
                <a:latin typeface="Times New Roman" pitchFamily="18" charset="0"/>
              </a:rPr>
              <a:t>No5</a:t>
            </a:r>
            <a:endParaRPr lang="en-US" dirty="0">
              <a:latin typeface="Tahoma" pitchFamily="34" charset="0"/>
            </a:endParaRPr>
          </a:p>
        </p:txBody>
      </p:sp>
      <p:sp>
        <p:nvSpPr>
          <p:cNvPr id="526" name="Rectangle 139"/>
          <p:cNvSpPr>
            <a:spLocks noChangeArrowheads="1"/>
          </p:cNvSpPr>
          <p:nvPr/>
        </p:nvSpPr>
        <p:spPr bwMode="auto">
          <a:xfrm>
            <a:off x="6562492" y="1580256"/>
            <a:ext cx="357188" cy="113110"/>
          </a:xfrm>
          <a:prstGeom prst="rect">
            <a:avLst/>
          </a:prstGeom>
          <a:solidFill>
            <a:srgbClr val="000050"/>
          </a:solidFill>
          <a:ln w="9525">
            <a:noFill/>
            <a:miter lim="800000"/>
            <a:headEnd/>
            <a:tailEnd/>
          </a:ln>
        </p:spPr>
        <p:txBody>
          <a:bodyPr/>
          <a:lstStyle/>
          <a:p>
            <a:pPr>
              <a:defRPr/>
            </a:pPr>
            <a:endParaRPr lang="en-US">
              <a:latin typeface="Arial" pitchFamily="34" charset="0"/>
            </a:endParaRPr>
          </a:p>
        </p:txBody>
      </p:sp>
      <p:sp>
        <p:nvSpPr>
          <p:cNvPr id="527" name="Rectangle 140"/>
          <p:cNvSpPr>
            <a:spLocks noChangeArrowheads="1"/>
          </p:cNvSpPr>
          <p:nvPr/>
        </p:nvSpPr>
        <p:spPr bwMode="auto">
          <a:xfrm>
            <a:off x="6562493" y="1580256"/>
            <a:ext cx="360363" cy="114300"/>
          </a:xfrm>
          <a:prstGeom prst="rect">
            <a:avLst/>
          </a:prstGeom>
          <a:solidFill>
            <a:srgbClr val="000050"/>
          </a:solidFill>
          <a:ln w="28575">
            <a:solidFill>
              <a:srgbClr val="000000"/>
            </a:solidFill>
            <a:miter lim="800000"/>
            <a:headEnd/>
            <a:tailEnd/>
          </a:ln>
        </p:spPr>
        <p:txBody>
          <a:bodyPr/>
          <a:lstStyle/>
          <a:p>
            <a:pPr>
              <a:defRPr/>
            </a:pPr>
            <a:endParaRPr lang="en-US">
              <a:latin typeface="Arial" pitchFamily="34" charset="0"/>
            </a:endParaRPr>
          </a:p>
        </p:txBody>
      </p:sp>
      <p:sp>
        <p:nvSpPr>
          <p:cNvPr id="528" name="Arc 527"/>
          <p:cNvSpPr/>
          <p:nvPr/>
        </p:nvSpPr>
        <p:spPr bwMode="auto">
          <a:xfrm>
            <a:off x="6794267" y="1255216"/>
            <a:ext cx="274638" cy="737996"/>
          </a:xfrm>
          <a:prstGeom prst="arc">
            <a:avLst>
              <a:gd name="adj1" fmla="val 16200000"/>
              <a:gd name="adj2" fmla="val 0"/>
            </a:avLst>
          </a:prstGeom>
          <a:solidFill>
            <a:schemeClr val="bg1"/>
          </a:solidFill>
          <a:ln w="22225" cap="flat" cmpd="sng" algn="ctr">
            <a:solidFill>
              <a:schemeClr val="tx1"/>
            </a:solidFill>
            <a:prstDash val="solid"/>
            <a:round/>
            <a:headEnd type="none" w="med" len="med"/>
            <a:tailEnd type="none" w="med" len="med"/>
          </a:ln>
          <a:effectLst/>
        </p:spPr>
        <p:txBody>
          <a:bodyPr lIns="90000" tIns="46800" rIns="90000" bIns="46800">
            <a:spAutoFit/>
          </a:bodyPr>
          <a:lstStyle/>
          <a:p>
            <a:pPr>
              <a:defRPr/>
            </a:pPr>
            <a:endParaRPr lang="en-US" dirty="0">
              <a:latin typeface="Arial" pitchFamily="34" charset="0"/>
            </a:endParaRPr>
          </a:p>
        </p:txBody>
      </p:sp>
      <p:sp>
        <p:nvSpPr>
          <p:cNvPr id="529" name="Arc 528"/>
          <p:cNvSpPr/>
          <p:nvPr/>
        </p:nvSpPr>
        <p:spPr bwMode="auto">
          <a:xfrm flipH="1">
            <a:off x="6418030" y="1255216"/>
            <a:ext cx="273050" cy="737996"/>
          </a:xfrm>
          <a:prstGeom prst="arc">
            <a:avLst>
              <a:gd name="adj1" fmla="val 16200000"/>
              <a:gd name="adj2" fmla="val 0"/>
            </a:avLst>
          </a:prstGeom>
          <a:solidFill>
            <a:schemeClr val="bg1"/>
          </a:solidFill>
          <a:ln w="22225" cap="flat" cmpd="sng" algn="ctr">
            <a:solidFill>
              <a:schemeClr val="tx1"/>
            </a:solidFill>
            <a:prstDash val="solid"/>
            <a:round/>
            <a:headEnd type="none" w="med" len="med"/>
            <a:tailEnd type="none" w="med" len="med"/>
          </a:ln>
          <a:effectLst/>
        </p:spPr>
        <p:txBody>
          <a:bodyPr lIns="90000" tIns="46800" rIns="90000" bIns="46800">
            <a:spAutoFit/>
          </a:bodyPr>
          <a:lstStyle/>
          <a:p>
            <a:pPr>
              <a:defRPr/>
            </a:pPr>
            <a:endParaRPr lang="en-US" dirty="0">
              <a:latin typeface="Arial" pitchFamily="34" charset="0"/>
            </a:endParaRPr>
          </a:p>
        </p:txBody>
      </p:sp>
      <p:sp>
        <p:nvSpPr>
          <p:cNvPr id="530" name="Rectangle 112"/>
          <p:cNvSpPr>
            <a:spLocks noChangeArrowheads="1"/>
          </p:cNvSpPr>
          <p:nvPr/>
        </p:nvSpPr>
        <p:spPr bwMode="auto">
          <a:xfrm>
            <a:off x="5749692" y="1700510"/>
            <a:ext cx="457200" cy="215503"/>
          </a:xfrm>
          <a:prstGeom prst="rect">
            <a:avLst/>
          </a:prstGeom>
          <a:solidFill>
            <a:srgbClr val="C0C0C0"/>
          </a:solidFill>
          <a:ln w="9525">
            <a:solidFill>
              <a:srgbClr val="000000"/>
            </a:solidFill>
            <a:miter lim="800000"/>
            <a:headEnd/>
            <a:tailEnd/>
          </a:ln>
        </p:spPr>
        <p:txBody>
          <a:bodyPr/>
          <a:lstStyle/>
          <a:p>
            <a:pPr>
              <a:defRPr/>
            </a:pPr>
            <a:endParaRPr lang="en-US">
              <a:latin typeface="Arial" pitchFamily="34" charset="0"/>
            </a:endParaRPr>
          </a:p>
        </p:txBody>
      </p:sp>
      <p:sp>
        <p:nvSpPr>
          <p:cNvPr id="535" name="Rectangle 125"/>
          <p:cNvSpPr>
            <a:spLocks noChangeArrowheads="1"/>
          </p:cNvSpPr>
          <p:nvPr/>
        </p:nvSpPr>
        <p:spPr bwMode="auto">
          <a:xfrm>
            <a:off x="5208355" y="1968400"/>
            <a:ext cx="428002" cy="184666"/>
          </a:xfrm>
          <a:prstGeom prst="rect">
            <a:avLst/>
          </a:prstGeom>
          <a:noFill/>
          <a:ln w="9525">
            <a:noFill/>
            <a:miter lim="800000"/>
            <a:headEnd/>
            <a:tailEnd/>
          </a:ln>
        </p:spPr>
        <p:txBody>
          <a:bodyPr wrap="none" lIns="0" tIns="0" rIns="0" bIns="0">
            <a:spAutoFit/>
          </a:bodyPr>
          <a:lstStyle/>
          <a:p>
            <a:pPr>
              <a:defRPr/>
            </a:pPr>
            <a:r>
              <a:rPr lang="en-US" sz="1200" b="1" dirty="0">
                <a:solidFill>
                  <a:srgbClr val="000000"/>
                </a:solidFill>
                <a:latin typeface="Times New Roman" pitchFamily="18" charset="0"/>
              </a:rPr>
              <a:t>N-well</a:t>
            </a:r>
            <a:endParaRPr lang="en-US" dirty="0">
              <a:latin typeface="Tahoma" pitchFamily="34" charset="0"/>
            </a:endParaRPr>
          </a:p>
        </p:txBody>
      </p:sp>
      <p:sp>
        <p:nvSpPr>
          <p:cNvPr id="536" name="Rectangle 113"/>
          <p:cNvSpPr>
            <a:spLocks noChangeArrowheads="1"/>
          </p:cNvSpPr>
          <p:nvPr/>
        </p:nvSpPr>
        <p:spPr bwMode="auto">
          <a:xfrm>
            <a:off x="5925905" y="1764803"/>
            <a:ext cx="182742" cy="184666"/>
          </a:xfrm>
          <a:prstGeom prst="rect">
            <a:avLst/>
          </a:prstGeom>
          <a:noFill/>
          <a:ln w="9525">
            <a:noFill/>
            <a:miter lim="800000"/>
            <a:headEnd/>
            <a:tailEnd/>
          </a:ln>
        </p:spPr>
        <p:txBody>
          <a:bodyPr wrap="none" lIns="0" tIns="0" rIns="0" bIns="0">
            <a:spAutoFit/>
          </a:bodyPr>
          <a:lstStyle/>
          <a:p>
            <a:pPr>
              <a:defRPr/>
            </a:pPr>
            <a:r>
              <a:rPr lang="en-US" sz="1200" dirty="0">
                <a:solidFill>
                  <a:srgbClr val="000000"/>
                </a:solidFill>
                <a:latin typeface="Times New Roman" pitchFamily="18" charset="0"/>
              </a:rPr>
              <a:t>P+</a:t>
            </a:r>
            <a:endParaRPr lang="en-US" dirty="0">
              <a:latin typeface="Tahoma" pitchFamily="34" charset="0"/>
            </a:endParaRPr>
          </a:p>
        </p:txBody>
      </p:sp>
      <p:sp>
        <p:nvSpPr>
          <p:cNvPr id="537" name="Rectangle 112"/>
          <p:cNvSpPr>
            <a:spLocks noChangeArrowheads="1"/>
          </p:cNvSpPr>
          <p:nvPr/>
        </p:nvSpPr>
        <p:spPr bwMode="auto">
          <a:xfrm>
            <a:off x="8059505" y="1699319"/>
            <a:ext cx="457200" cy="228600"/>
          </a:xfrm>
          <a:prstGeom prst="rect">
            <a:avLst/>
          </a:prstGeom>
          <a:solidFill>
            <a:srgbClr val="C0C0C0"/>
          </a:solidFill>
          <a:ln w="9525">
            <a:solidFill>
              <a:srgbClr val="000000"/>
            </a:solidFill>
            <a:miter lim="800000"/>
            <a:headEnd/>
            <a:tailEnd/>
          </a:ln>
        </p:spPr>
        <p:txBody>
          <a:bodyPr/>
          <a:lstStyle/>
          <a:p>
            <a:pPr>
              <a:defRPr/>
            </a:pPr>
            <a:endParaRPr lang="en-US">
              <a:latin typeface="Arial" pitchFamily="34" charset="0"/>
            </a:endParaRPr>
          </a:p>
        </p:txBody>
      </p:sp>
      <p:sp>
        <p:nvSpPr>
          <p:cNvPr id="538" name="Rectangle 113"/>
          <p:cNvSpPr>
            <a:spLocks noChangeArrowheads="1"/>
          </p:cNvSpPr>
          <p:nvPr/>
        </p:nvSpPr>
        <p:spPr bwMode="auto">
          <a:xfrm>
            <a:off x="8229367" y="1754087"/>
            <a:ext cx="182742" cy="184666"/>
          </a:xfrm>
          <a:prstGeom prst="rect">
            <a:avLst/>
          </a:prstGeom>
          <a:noFill/>
          <a:ln w="9525">
            <a:noFill/>
            <a:miter lim="800000"/>
            <a:headEnd/>
            <a:tailEnd/>
          </a:ln>
        </p:spPr>
        <p:txBody>
          <a:bodyPr wrap="none" lIns="0" tIns="0" rIns="0" bIns="0">
            <a:spAutoFit/>
          </a:bodyPr>
          <a:lstStyle/>
          <a:p>
            <a:pPr>
              <a:defRPr/>
            </a:pPr>
            <a:r>
              <a:rPr lang="en-US" sz="1200" dirty="0">
                <a:solidFill>
                  <a:srgbClr val="000000"/>
                </a:solidFill>
                <a:latin typeface="Times New Roman" pitchFamily="18" charset="0"/>
              </a:rPr>
              <a:t>P+</a:t>
            </a:r>
            <a:endParaRPr lang="en-US" dirty="0">
              <a:latin typeface="Tahoma" pitchFamily="34" charset="0"/>
            </a:endParaRPr>
          </a:p>
        </p:txBody>
      </p:sp>
      <p:grpSp>
        <p:nvGrpSpPr>
          <p:cNvPr id="17" name="Group 168"/>
          <p:cNvGrpSpPr>
            <a:grpSpLocks/>
          </p:cNvGrpSpPr>
          <p:nvPr/>
        </p:nvGrpSpPr>
        <p:grpSpPr bwMode="auto">
          <a:xfrm>
            <a:off x="8143642" y="1308793"/>
            <a:ext cx="90488" cy="61913"/>
            <a:chOff x="585" y="751"/>
            <a:chExt cx="174" cy="174"/>
          </a:xfrm>
        </p:grpSpPr>
        <p:sp>
          <p:nvSpPr>
            <p:cNvPr id="542" name="Line 169"/>
            <p:cNvSpPr>
              <a:spLocks noChangeShapeType="1"/>
            </p:cNvSpPr>
            <p:nvPr/>
          </p:nvSpPr>
          <p:spPr bwMode="auto">
            <a:xfrm>
              <a:off x="585" y="831"/>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543" name="Line 170"/>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541" name="Oval 171"/>
          <p:cNvSpPr>
            <a:spLocks noChangeArrowheads="1"/>
          </p:cNvSpPr>
          <p:nvPr/>
        </p:nvSpPr>
        <p:spPr bwMode="auto">
          <a:xfrm>
            <a:off x="8142056" y="1302841"/>
            <a:ext cx="98425" cy="6786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545" name="Line 173"/>
          <p:cNvSpPr>
            <a:spLocks noChangeShapeType="1"/>
          </p:cNvSpPr>
          <p:nvPr/>
        </p:nvSpPr>
        <p:spPr bwMode="auto">
          <a:xfrm>
            <a:off x="8169042" y="1551681"/>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546" name="Oval 174"/>
          <p:cNvSpPr>
            <a:spLocks noChangeArrowheads="1"/>
          </p:cNvSpPr>
          <p:nvPr/>
        </p:nvSpPr>
        <p:spPr bwMode="auto">
          <a:xfrm>
            <a:off x="8167456" y="1515963"/>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547" name="Line 175"/>
          <p:cNvSpPr>
            <a:spLocks noChangeShapeType="1"/>
          </p:cNvSpPr>
          <p:nvPr/>
        </p:nvSpPr>
        <p:spPr bwMode="auto">
          <a:xfrm flipH="1" flipV="1">
            <a:off x="8200792" y="1412379"/>
            <a:ext cx="14288" cy="107156"/>
          </a:xfrm>
          <a:prstGeom prst="line">
            <a:avLst/>
          </a:prstGeom>
          <a:noFill/>
          <a:ln w="9525">
            <a:solidFill>
              <a:schemeClr val="tx1"/>
            </a:solidFill>
            <a:round/>
            <a:headEnd/>
            <a:tailEnd type="triangle" w="sm" len="sm"/>
          </a:ln>
          <a:effectLst/>
        </p:spPr>
        <p:txBody>
          <a:bodyPr/>
          <a:lstStyle/>
          <a:p>
            <a:pPr>
              <a:defRPr/>
            </a:pPr>
            <a:endParaRPr lang="en-US">
              <a:latin typeface="Arial" pitchFamily="34" charset="0"/>
            </a:endParaRPr>
          </a:p>
        </p:txBody>
      </p:sp>
      <p:sp>
        <p:nvSpPr>
          <p:cNvPr id="12453" name="Text Box 4"/>
          <p:cNvSpPr txBox="1">
            <a:spLocks noChangeArrowheads="1"/>
          </p:cNvSpPr>
          <p:nvPr/>
        </p:nvSpPr>
        <p:spPr bwMode="auto">
          <a:xfrm>
            <a:off x="6229118" y="1914823"/>
            <a:ext cx="1584325" cy="307777"/>
          </a:xfrm>
          <a:prstGeom prst="rect">
            <a:avLst/>
          </a:prstGeom>
          <a:noFill/>
          <a:ln w="9525">
            <a:noFill/>
            <a:miter lim="800000"/>
            <a:headEnd/>
            <a:tailEnd/>
          </a:ln>
        </p:spPr>
        <p:txBody>
          <a:bodyPr>
            <a:spAutoFit/>
          </a:bodyPr>
          <a:lstStyle/>
          <a:p>
            <a:pPr algn="ctr">
              <a:spcBef>
                <a:spcPct val="50000"/>
              </a:spcBef>
            </a:pPr>
            <a:r>
              <a:rPr lang="en-US" sz="1400" b="1">
                <a:effectLst/>
                <a:latin typeface="Tahoma" pitchFamily="34" charset="0"/>
              </a:rPr>
              <a:t>Forward Bias</a:t>
            </a:r>
          </a:p>
        </p:txBody>
      </p:sp>
      <p:sp>
        <p:nvSpPr>
          <p:cNvPr id="554" name="Oval 553"/>
          <p:cNvSpPr/>
          <p:nvPr/>
        </p:nvSpPr>
        <p:spPr bwMode="auto">
          <a:xfrm>
            <a:off x="7354655" y="2218432"/>
            <a:ext cx="360362" cy="522418"/>
          </a:xfrm>
          <a:prstGeom prst="ellipse">
            <a:avLst/>
          </a:prstGeom>
          <a:solidFill>
            <a:schemeClr val="tx1"/>
          </a:solidFill>
          <a:ln w="22225" cap="flat" cmpd="sng" algn="ctr">
            <a:solidFill>
              <a:schemeClr val="tx1"/>
            </a:solidFill>
            <a:prstDash val="solid"/>
            <a:round/>
            <a:headEnd type="none" w="med" len="med"/>
            <a:tailEnd type="none" w="med" len="med"/>
          </a:ln>
          <a:effectLst/>
        </p:spPr>
        <p:txBody>
          <a:bodyPr lIns="90000" tIns="46800" rIns="90000" bIns="46800">
            <a:spAutoFit/>
          </a:bodyPr>
          <a:lstStyle/>
          <a:p>
            <a:pPr>
              <a:defRPr/>
            </a:pPr>
            <a:endParaRPr lang="en-US">
              <a:latin typeface="Arial" pitchFamily="34" charset="0"/>
            </a:endParaRPr>
          </a:p>
        </p:txBody>
      </p:sp>
      <p:cxnSp>
        <p:nvCxnSpPr>
          <p:cNvPr id="12455" name="Straight Connector 554"/>
          <p:cNvCxnSpPr>
            <a:cxnSpLocks noChangeShapeType="1"/>
          </p:cNvCxnSpPr>
          <p:nvPr/>
        </p:nvCxnSpPr>
        <p:spPr bwMode="auto">
          <a:xfrm flipH="1">
            <a:off x="7930917" y="1655266"/>
            <a:ext cx="215900" cy="108347"/>
          </a:xfrm>
          <a:prstGeom prst="line">
            <a:avLst/>
          </a:prstGeom>
          <a:noFill/>
          <a:ln w="38100" algn="ctr">
            <a:solidFill>
              <a:srgbClr val="FF0000"/>
            </a:solidFill>
            <a:round/>
            <a:headEnd/>
            <a:tailEnd/>
          </a:ln>
        </p:spPr>
      </p:cxnSp>
      <p:sp>
        <p:nvSpPr>
          <p:cNvPr id="557" name="Oval 556"/>
          <p:cNvSpPr/>
          <p:nvPr/>
        </p:nvSpPr>
        <p:spPr bwMode="auto">
          <a:xfrm>
            <a:off x="6562493" y="2218432"/>
            <a:ext cx="360363" cy="522418"/>
          </a:xfrm>
          <a:prstGeom prst="ellipse">
            <a:avLst/>
          </a:prstGeom>
          <a:solidFill>
            <a:schemeClr val="tx1"/>
          </a:solidFill>
          <a:ln w="22225" cap="flat" cmpd="sng" algn="ctr">
            <a:solidFill>
              <a:schemeClr val="tx1"/>
            </a:solidFill>
            <a:prstDash val="solid"/>
            <a:round/>
            <a:headEnd type="none" w="med" len="med"/>
            <a:tailEnd type="none" w="med" len="med"/>
          </a:ln>
          <a:effectLst/>
        </p:spPr>
        <p:txBody>
          <a:bodyPr lIns="90000" tIns="46800" rIns="90000" bIns="46800">
            <a:spAutoFit/>
          </a:bodyPr>
          <a:lstStyle/>
          <a:p>
            <a:pPr>
              <a:defRPr/>
            </a:pPr>
            <a:endParaRPr lang="en-US">
              <a:latin typeface="Arial" pitchFamily="34" charset="0"/>
            </a:endParaRPr>
          </a:p>
        </p:txBody>
      </p:sp>
      <p:sp>
        <p:nvSpPr>
          <p:cNvPr id="560" name="Rectangle 100"/>
          <p:cNvSpPr>
            <a:spLocks noChangeArrowheads="1"/>
          </p:cNvSpPr>
          <p:nvPr/>
        </p:nvSpPr>
        <p:spPr bwMode="auto">
          <a:xfrm>
            <a:off x="4195530" y="3510260"/>
            <a:ext cx="303212" cy="434578"/>
          </a:xfrm>
          <a:prstGeom prst="rect">
            <a:avLst/>
          </a:prstGeom>
          <a:blipFill dpi="0" rotWithShape="0">
            <a:blip r:embed="rId3"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561" name="Rectangle 101"/>
          <p:cNvSpPr>
            <a:spLocks noChangeArrowheads="1"/>
          </p:cNvSpPr>
          <p:nvPr/>
        </p:nvSpPr>
        <p:spPr bwMode="auto">
          <a:xfrm>
            <a:off x="4195530" y="3510260"/>
            <a:ext cx="304800" cy="435769"/>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sp>
        <p:nvSpPr>
          <p:cNvPr id="562" name="Rectangle 97"/>
          <p:cNvSpPr>
            <a:spLocks noChangeArrowheads="1"/>
          </p:cNvSpPr>
          <p:nvPr/>
        </p:nvSpPr>
        <p:spPr bwMode="auto">
          <a:xfrm>
            <a:off x="1271356" y="3944838"/>
            <a:ext cx="3514725" cy="789385"/>
          </a:xfrm>
          <a:prstGeom prst="rect">
            <a:avLst/>
          </a:prstGeom>
          <a:solidFill>
            <a:srgbClr val="FFCC00"/>
          </a:solidFill>
          <a:ln w="9525">
            <a:solidFill>
              <a:srgbClr val="000000"/>
            </a:solidFill>
            <a:miter lim="800000"/>
            <a:headEnd/>
            <a:tailEnd/>
          </a:ln>
        </p:spPr>
        <p:txBody>
          <a:bodyPr/>
          <a:lstStyle/>
          <a:p>
            <a:pPr>
              <a:defRPr/>
            </a:pPr>
            <a:endParaRPr lang="en-US">
              <a:latin typeface="Arial" pitchFamily="34" charset="0"/>
            </a:endParaRPr>
          </a:p>
        </p:txBody>
      </p:sp>
      <p:sp>
        <p:nvSpPr>
          <p:cNvPr id="564" name="Rectangle 100"/>
          <p:cNvSpPr>
            <a:spLocks noChangeArrowheads="1"/>
          </p:cNvSpPr>
          <p:nvPr/>
        </p:nvSpPr>
        <p:spPr bwMode="auto">
          <a:xfrm>
            <a:off x="1866668" y="3511449"/>
            <a:ext cx="303213" cy="434579"/>
          </a:xfrm>
          <a:prstGeom prst="rect">
            <a:avLst/>
          </a:prstGeom>
          <a:blipFill dpi="0" rotWithShape="0">
            <a:blip r:embed="rId3"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565" name="Rectangle 101"/>
          <p:cNvSpPr>
            <a:spLocks noChangeArrowheads="1"/>
          </p:cNvSpPr>
          <p:nvPr/>
        </p:nvSpPr>
        <p:spPr bwMode="auto">
          <a:xfrm>
            <a:off x="1866667" y="3511450"/>
            <a:ext cx="304800" cy="435769"/>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sp>
        <p:nvSpPr>
          <p:cNvPr id="567" name="Rectangle 103"/>
          <p:cNvSpPr>
            <a:spLocks noChangeArrowheads="1"/>
          </p:cNvSpPr>
          <p:nvPr/>
        </p:nvSpPr>
        <p:spPr bwMode="auto">
          <a:xfrm>
            <a:off x="3420831" y="3511451"/>
            <a:ext cx="282575" cy="353196"/>
          </a:xfrm>
          <a:prstGeom prst="rect">
            <a:avLst/>
          </a:prstGeom>
          <a:blipFill dpi="0" rotWithShape="0">
            <a:blip r:embed="rId4"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568" name="Rectangle 104"/>
          <p:cNvSpPr>
            <a:spLocks noChangeArrowheads="1"/>
          </p:cNvSpPr>
          <p:nvPr/>
        </p:nvSpPr>
        <p:spPr bwMode="auto">
          <a:xfrm>
            <a:off x="3420830" y="3511450"/>
            <a:ext cx="285750" cy="353196"/>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sp>
        <p:nvSpPr>
          <p:cNvPr id="569" name="Rectangle 108"/>
          <p:cNvSpPr>
            <a:spLocks noChangeArrowheads="1"/>
          </p:cNvSpPr>
          <p:nvPr/>
        </p:nvSpPr>
        <p:spPr bwMode="auto">
          <a:xfrm>
            <a:off x="1068155" y="3931741"/>
            <a:ext cx="3827462" cy="26194"/>
          </a:xfrm>
          <a:prstGeom prst="rect">
            <a:avLst/>
          </a:prstGeom>
          <a:solidFill>
            <a:srgbClr val="000000"/>
          </a:solidFill>
          <a:ln w="9525">
            <a:noFill/>
            <a:miter lim="800000"/>
            <a:headEnd/>
            <a:tailEnd/>
          </a:ln>
        </p:spPr>
        <p:txBody>
          <a:bodyPr/>
          <a:lstStyle/>
          <a:p>
            <a:pPr>
              <a:defRPr/>
            </a:pPr>
            <a:endParaRPr lang="en-US">
              <a:latin typeface="Arial" pitchFamily="34" charset="0"/>
            </a:endParaRPr>
          </a:p>
        </p:txBody>
      </p:sp>
      <p:sp>
        <p:nvSpPr>
          <p:cNvPr id="570" name="Rectangle 110"/>
          <p:cNvSpPr>
            <a:spLocks noChangeArrowheads="1"/>
          </p:cNvSpPr>
          <p:nvPr/>
        </p:nvSpPr>
        <p:spPr bwMode="auto">
          <a:xfrm>
            <a:off x="1836505" y="3953172"/>
            <a:ext cx="115416" cy="184666"/>
          </a:xfrm>
          <a:prstGeom prst="rect">
            <a:avLst/>
          </a:prstGeom>
          <a:noFill/>
          <a:ln w="9525">
            <a:noFill/>
            <a:miter lim="800000"/>
            <a:headEnd/>
            <a:tailEnd/>
          </a:ln>
        </p:spPr>
        <p:txBody>
          <a:bodyPr wrap="none" lIns="0" tIns="0" rIns="0" bIns="0">
            <a:spAutoFit/>
          </a:bodyPr>
          <a:lstStyle/>
          <a:p>
            <a:pPr>
              <a:defRPr/>
            </a:pPr>
            <a:r>
              <a:rPr lang="en-US" sz="1200">
                <a:solidFill>
                  <a:srgbClr val="000000"/>
                </a:solidFill>
                <a:latin typeface="Times New Roman" pitchFamily="18" charset="0"/>
              </a:rPr>
              <a:t>   </a:t>
            </a:r>
            <a:endParaRPr lang="en-US">
              <a:latin typeface="Tahoma" pitchFamily="34" charset="0"/>
            </a:endParaRPr>
          </a:p>
        </p:txBody>
      </p:sp>
      <p:sp>
        <p:nvSpPr>
          <p:cNvPr id="571" name="Rectangle 112"/>
          <p:cNvSpPr>
            <a:spLocks noChangeArrowheads="1"/>
          </p:cNvSpPr>
          <p:nvPr/>
        </p:nvSpPr>
        <p:spPr bwMode="auto">
          <a:xfrm>
            <a:off x="3331930" y="3944837"/>
            <a:ext cx="457200" cy="228600"/>
          </a:xfrm>
          <a:prstGeom prst="rect">
            <a:avLst/>
          </a:prstGeom>
          <a:solidFill>
            <a:srgbClr val="C0C0C0"/>
          </a:solidFill>
          <a:ln w="9525">
            <a:solidFill>
              <a:srgbClr val="000000"/>
            </a:solidFill>
            <a:miter lim="800000"/>
            <a:headEnd/>
            <a:tailEnd/>
          </a:ln>
        </p:spPr>
        <p:txBody>
          <a:bodyPr/>
          <a:lstStyle/>
          <a:p>
            <a:pPr>
              <a:defRPr/>
            </a:pPr>
            <a:endParaRPr lang="en-US">
              <a:latin typeface="Arial" pitchFamily="34" charset="0"/>
            </a:endParaRPr>
          </a:p>
        </p:txBody>
      </p:sp>
      <p:sp>
        <p:nvSpPr>
          <p:cNvPr id="572" name="Rectangle 113"/>
          <p:cNvSpPr>
            <a:spLocks noChangeArrowheads="1"/>
          </p:cNvSpPr>
          <p:nvPr/>
        </p:nvSpPr>
        <p:spPr bwMode="auto">
          <a:xfrm>
            <a:off x="3443055" y="3999606"/>
            <a:ext cx="198772" cy="184666"/>
          </a:xfrm>
          <a:prstGeom prst="rect">
            <a:avLst/>
          </a:prstGeom>
          <a:noFill/>
          <a:ln w="9525">
            <a:noFill/>
            <a:miter lim="800000"/>
            <a:headEnd/>
            <a:tailEnd/>
          </a:ln>
        </p:spPr>
        <p:txBody>
          <a:bodyPr wrap="none" lIns="0" tIns="0" rIns="0" bIns="0">
            <a:spAutoFit/>
          </a:bodyPr>
          <a:lstStyle/>
          <a:p>
            <a:pPr>
              <a:defRPr/>
            </a:pPr>
            <a:r>
              <a:rPr lang="en-US" sz="1200" dirty="0">
                <a:solidFill>
                  <a:srgbClr val="000000"/>
                </a:solidFill>
                <a:latin typeface="Times New Roman" pitchFamily="18" charset="0"/>
              </a:rPr>
              <a:t>N+</a:t>
            </a:r>
            <a:endParaRPr lang="en-US" dirty="0">
              <a:latin typeface="Tahoma" pitchFamily="34" charset="0"/>
            </a:endParaRPr>
          </a:p>
        </p:txBody>
      </p:sp>
      <p:sp>
        <p:nvSpPr>
          <p:cNvPr id="574" name="Rectangle 139"/>
          <p:cNvSpPr>
            <a:spLocks noChangeArrowheads="1"/>
          </p:cNvSpPr>
          <p:nvPr/>
        </p:nvSpPr>
        <p:spPr bwMode="auto">
          <a:xfrm>
            <a:off x="2625492" y="3503116"/>
            <a:ext cx="357188" cy="322659"/>
          </a:xfrm>
          <a:prstGeom prst="rect">
            <a:avLst/>
          </a:prstGeom>
          <a:blipFill dpi="0" rotWithShape="0">
            <a:blip r:embed="rId5"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575" name="Rectangle 140"/>
          <p:cNvSpPr>
            <a:spLocks noChangeArrowheads="1"/>
          </p:cNvSpPr>
          <p:nvPr/>
        </p:nvSpPr>
        <p:spPr bwMode="auto">
          <a:xfrm>
            <a:off x="2625493" y="3503116"/>
            <a:ext cx="360363" cy="323850"/>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sp>
        <p:nvSpPr>
          <p:cNvPr id="605" name="Rectangle 134"/>
          <p:cNvSpPr>
            <a:spLocks noChangeArrowheads="1"/>
          </p:cNvSpPr>
          <p:nvPr/>
        </p:nvSpPr>
        <p:spPr bwMode="auto">
          <a:xfrm>
            <a:off x="2838217" y="3041153"/>
            <a:ext cx="50800" cy="198834"/>
          </a:xfrm>
          <a:prstGeom prst="rect">
            <a:avLst/>
          </a:prstGeom>
          <a:solidFill>
            <a:srgbClr val="FF0000"/>
          </a:solidFill>
          <a:ln w="9525">
            <a:noFill/>
            <a:miter lim="800000"/>
            <a:headEnd/>
            <a:tailEnd/>
          </a:ln>
        </p:spPr>
        <p:txBody>
          <a:bodyPr/>
          <a:lstStyle/>
          <a:p>
            <a:pPr>
              <a:defRPr/>
            </a:pPr>
            <a:endParaRPr lang="en-US">
              <a:latin typeface="Arial" pitchFamily="34" charset="0"/>
            </a:endParaRPr>
          </a:p>
        </p:txBody>
      </p:sp>
      <p:sp>
        <p:nvSpPr>
          <p:cNvPr id="606" name="Freeform 135"/>
          <p:cNvSpPr>
            <a:spLocks/>
          </p:cNvSpPr>
          <p:nvPr/>
        </p:nvSpPr>
        <p:spPr bwMode="auto">
          <a:xfrm>
            <a:off x="2741381" y="3238798"/>
            <a:ext cx="244475" cy="50006"/>
          </a:xfrm>
          <a:custGeom>
            <a:avLst/>
            <a:gdLst/>
            <a:ahLst/>
            <a:cxnLst>
              <a:cxn ang="0">
                <a:pos x="0" y="0"/>
              </a:cxn>
              <a:cxn ang="0">
                <a:pos x="102" y="203"/>
              </a:cxn>
              <a:cxn ang="0">
                <a:pos x="202" y="0"/>
              </a:cxn>
              <a:cxn ang="0">
                <a:pos x="0" y="0"/>
              </a:cxn>
            </a:cxnLst>
            <a:rect l="0" t="0" r="r" b="b"/>
            <a:pathLst>
              <a:path w="202" h="203">
                <a:moveTo>
                  <a:pt x="0" y="0"/>
                </a:moveTo>
                <a:lnTo>
                  <a:pt x="102" y="203"/>
                </a:lnTo>
                <a:lnTo>
                  <a:pt x="202" y="0"/>
                </a:lnTo>
                <a:lnTo>
                  <a:pt x="0" y="0"/>
                </a:lnTo>
                <a:close/>
              </a:path>
            </a:pathLst>
          </a:custGeom>
          <a:solidFill>
            <a:srgbClr val="FF0000"/>
          </a:solidFill>
          <a:ln w="9525">
            <a:noFill/>
            <a:round/>
            <a:headEnd/>
            <a:tailEnd/>
          </a:ln>
        </p:spPr>
        <p:txBody>
          <a:bodyPr/>
          <a:lstStyle/>
          <a:p>
            <a:pPr>
              <a:defRPr/>
            </a:pPr>
            <a:endParaRPr lang="en-US">
              <a:latin typeface="Arial" pitchFamily="34" charset="0"/>
            </a:endParaRPr>
          </a:p>
        </p:txBody>
      </p:sp>
      <p:sp>
        <p:nvSpPr>
          <p:cNvPr id="607" name="Rectangle 136"/>
          <p:cNvSpPr>
            <a:spLocks noChangeArrowheads="1"/>
          </p:cNvSpPr>
          <p:nvPr/>
        </p:nvSpPr>
        <p:spPr bwMode="auto">
          <a:xfrm>
            <a:off x="2784243" y="3280469"/>
            <a:ext cx="197170" cy="184666"/>
          </a:xfrm>
          <a:prstGeom prst="rect">
            <a:avLst/>
          </a:prstGeom>
          <a:noFill/>
          <a:ln w="9525">
            <a:noFill/>
            <a:miter lim="800000"/>
            <a:headEnd/>
            <a:tailEnd/>
          </a:ln>
        </p:spPr>
        <p:txBody>
          <a:bodyPr wrap="none" lIns="0" tIns="0" rIns="0" bIns="0">
            <a:spAutoFit/>
          </a:bodyPr>
          <a:lstStyle/>
          <a:p>
            <a:pPr>
              <a:defRPr/>
            </a:pPr>
            <a:r>
              <a:rPr lang="en-US" sz="1200" b="1" dirty="0">
                <a:solidFill>
                  <a:srgbClr val="000000"/>
                </a:solidFill>
                <a:latin typeface="Times New Roman" pitchFamily="18" charset="0"/>
              </a:rPr>
              <a:t>PE</a:t>
            </a:r>
            <a:endParaRPr lang="en-US" dirty="0">
              <a:latin typeface="Tahoma" pitchFamily="34" charset="0"/>
            </a:endParaRPr>
          </a:p>
        </p:txBody>
      </p:sp>
      <p:cxnSp>
        <p:nvCxnSpPr>
          <p:cNvPr id="12475" name="Straight Connector 607"/>
          <p:cNvCxnSpPr>
            <a:cxnSpLocks noChangeShapeType="1"/>
          </p:cNvCxnSpPr>
          <p:nvPr/>
        </p:nvCxnSpPr>
        <p:spPr bwMode="auto">
          <a:xfrm>
            <a:off x="1228492" y="3082825"/>
            <a:ext cx="1371600" cy="0"/>
          </a:xfrm>
          <a:prstGeom prst="line">
            <a:avLst/>
          </a:prstGeom>
          <a:noFill/>
          <a:ln w="22225" algn="ctr">
            <a:solidFill>
              <a:srgbClr val="000050"/>
            </a:solidFill>
            <a:round/>
            <a:headEnd/>
            <a:tailEnd/>
          </a:ln>
        </p:spPr>
      </p:cxnSp>
      <p:cxnSp>
        <p:nvCxnSpPr>
          <p:cNvPr id="12476" name="Straight Connector 611"/>
          <p:cNvCxnSpPr>
            <a:cxnSpLocks noChangeShapeType="1"/>
          </p:cNvCxnSpPr>
          <p:nvPr/>
        </p:nvCxnSpPr>
        <p:spPr bwMode="auto">
          <a:xfrm>
            <a:off x="3241442" y="3082825"/>
            <a:ext cx="1371600" cy="0"/>
          </a:xfrm>
          <a:prstGeom prst="line">
            <a:avLst/>
          </a:prstGeom>
          <a:noFill/>
          <a:ln w="22225" algn="ctr">
            <a:solidFill>
              <a:srgbClr val="000050"/>
            </a:solidFill>
            <a:round/>
            <a:headEnd/>
            <a:tailEnd/>
          </a:ln>
        </p:spPr>
      </p:cxnSp>
      <p:sp>
        <p:nvSpPr>
          <p:cNvPr id="646" name="Rectangle 129"/>
          <p:cNvSpPr>
            <a:spLocks noChangeArrowheads="1"/>
          </p:cNvSpPr>
          <p:nvPr/>
        </p:nvSpPr>
        <p:spPr bwMode="auto">
          <a:xfrm>
            <a:off x="1185631" y="3147118"/>
            <a:ext cx="352425" cy="184666"/>
          </a:xfrm>
          <a:prstGeom prst="rect">
            <a:avLst/>
          </a:prstGeom>
          <a:noFill/>
          <a:ln w="9525">
            <a:noFill/>
            <a:miter lim="800000"/>
            <a:headEnd/>
            <a:tailEnd/>
          </a:ln>
        </p:spPr>
        <p:txBody>
          <a:bodyPr lIns="0" tIns="0" rIns="0" bIns="0">
            <a:spAutoFit/>
          </a:bodyPr>
          <a:lstStyle/>
          <a:p>
            <a:pPr>
              <a:defRPr/>
            </a:pPr>
            <a:r>
              <a:rPr lang="en-US" sz="1200" b="1" dirty="0">
                <a:solidFill>
                  <a:srgbClr val="000000"/>
                </a:solidFill>
                <a:latin typeface="Times New Roman" pitchFamily="18" charset="0"/>
              </a:rPr>
              <a:t>No5</a:t>
            </a:r>
            <a:endParaRPr lang="en-US" dirty="0">
              <a:latin typeface="Tahoma" pitchFamily="34" charset="0"/>
            </a:endParaRPr>
          </a:p>
        </p:txBody>
      </p:sp>
      <p:sp>
        <p:nvSpPr>
          <p:cNvPr id="648" name="Rectangle 139"/>
          <p:cNvSpPr>
            <a:spLocks noChangeArrowheads="1"/>
          </p:cNvSpPr>
          <p:nvPr/>
        </p:nvSpPr>
        <p:spPr bwMode="auto">
          <a:xfrm>
            <a:off x="2625492" y="3826966"/>
            <a:ext cx="357188" cy="114300"/>
          </a:xfrm>
          <a:prstGeom prst="rect">
            <a:avLst/>
          </a:prstGeom>
          <a:solidFill>
            <a:srgbClr val="000050"/>
          </a:solidFill>
          <a:ln w="9525">
            <a:noFill/>
            <a:miter lim="800000"/>
            <a:headEnd/>
            <a:tailEnd/>
          </a:ln>
        </p:spPr>
        <p:txBody>
          <a:bodyPr/>
          <a:lstStyle/>
          <a:p>
            <a:pPr>
              <a:defRPr/>
            </a:pPr>
            <a:endParaRPr lang="en-US">
              <a:latin typeface="Arial" pitchFamily="34" charset="0"/>
            </a:endParaRPr>
          </a:p>
        </p:txBody>
      </p:sp>
      <p:sp>
        <p:nvSpPr>
          <p:cNvPr id="649" name="Rectangle 140"/>
          <p:cNvSpPr>
            <a:spLocks noChangeArrowheads="1"/>
          </p:cNvSpPr>
          <p:nvPr/>
        </p:nvSpPr>
        <p:spPr bwMode="auto">
          <a:xfrm>
            <a:off x="2625493" y="3826966"/>
            <a:ext cx="360363" cy="114300"/>
          </a:xfrm>
          <a:prstGeom prst="rect">
            <a:avLst/>
          </a:prstGeom>
          <a:solidFill>
            <a:srgbClr val="000050"/>
          </a:solidFill>
          <a:ln w="28575">
            <a:solidFill>
              <a:srgbClr val="000000"/>
            </a:solidFill>
            <a:miter lim="800000"/>
            <a:headEnd/>
            <a:tailEnd/>
          </a:ln>
        </p:spPr>
        <p:txBody>
          <a:bodyPr/>
          <a:lstStyle/>
          <a:p>
            <a:pPr>
              <a:defRPr/>
            </a:pPr>
            <a:endParaRPr lang="en-US">
              <a:latin typeface="Arial" pitchFamily="34" charset="0"/>
            </a:endParaRPr>
          </a:p>
        </p:txBody>
      </p:sp>
      <p:sp>
        <p:nvSpPr>
          <p:cNvPr id="650" name="Arc 649"/>
          <p:cNvSpPr/>
          <p:nvPr/>
        </p:nvSpPr>
        <p:spPr bwMode="auto">
          <a:xfrm>
            <a:off x="2857267" y="3503116"/>
            <a:ext cx="274638" cy="737996"/>
          </a:xfrm>
          <a:prstGeom prst="arc">
            <a:avLst>
              <a:gd name="adj1" fmla="val 16200000"/>
              <a:gd name="adj2" fmla="val 0"/>
            </a:avLst>
          </a:prstGeom>
          <a:solidFill>
            <a:schemeClr val="bg1"/>
          </a:solidFill>
          <a:ln w="22225" cap="flat" cmpd="sng" algn="ctr">
            <a:solidFill>
              <a:schemeClr val="tx1"/>
            </a:solidFill>
            <a:prstDash val="solid"/>
            <a:round/>
            <a:headEnd type="none" w="med" len="med"/>
            <a:tailEnd type="none" w="med" len="med"/>
          </a:ln>
          <a:effectLst/>
        </p:spPr>
        <p:txBody>
          <a:bodyPr lIns="90000" tIns="46800" rIns="90000" bIns="46800">
            <a:spAutoFit/>
          </a:bodyPr>
          <a:lstStyle/>
          <a:p>
            <a:pPr>
              <a:defRPr/>
            </a:pPr>
            <a:endParaRPr lang="en-US" dirty="0">
              <a:latin typeface="Arial" pitchFamily="34" charset="0"/>
            </a:endParaRPr>
          </a:p>
        </p:txBody>
      </p:sp>
      <p:sp>
        <p:nvSpPr>
          <p:cNvPr id="651" name="Arc 650"/>
          <p:cNvSpPr/>
          <p:nvPr/>
        </p:nvSpPr>
        <p:spPr bwMode="auto">
          <a:xfrm flipH="1">
            <a:off x="2481031" y="3503116"/>
            <a:ext cx="274637" cy="737996"/>
          </a:xfrm>
          <a:prstGeom prst="arc">
            <a:avLst>
              <a:gd name="adj1" fmla="val 16200000"/>
              <a:gd name="adj2" fmla="val 0"/>
            </a:avLst>
          </a:prstGeom>
          <a:solidFill>
            <a:schemeClr val="bg1"/>
          </a:solidFill>
          <a:ln w="22225" cap="flat" cmpd="sng" algn="ctr">
            <a:solidFill>
              <a:schemeClr val="tx1"/>
            </a:solidFill>
            <a:prstDash val="solid"/>
            <a:round/>
            <a:headEnd type="none" w="med" len="med"/>
            <a:tailEnd type="none" w="med" len="med"/>
          </a:ln>
          <a:effectLst/>
        </p:spPr>
        <p:txBody>
          <a:bodyPr lIns="90000" tIns="46800" rIns="90000" bIns="46800">
            <a:spAutoFit/>
          </a:bodyPr>
          <a:lstStyle/>
          <a:p>
            <a:pPr>
              <a:defRPr/>
            </a:pPr>
            <a:endParaRPr lang="en-US" dirty="0">
              <a:latin typeface="Arial" pitchFamily="34" charset="0"/>
            </a:endParaRPr>
          </a:p>
        </p:txBody>
      </p:sp>
      <p:sp>
        <p:nvSpPr>
          <p:cNvPr id="652" name="Rectangle 112"/>
          <p:cNvSpPr>
            <a:spLocks noChangeArrowheads="1"/>
          </p:cNvSpPr>
          <p:nvPr/>
        </p:nvSpPr>
        <p:spPr bwMode="auto">
          <a:xfrm>
            <a:off x="1776180" y="3957935"/>
            <a:ext cx="457200" cy="215503"/>
          </a:xfrm>
          <a:prstGeom prst="rect">
            <a:avLst/>
          </a:prstGeom>
          <a:solidFill>
            <a:srgbClr val="C0C0C0"/>
          </a:solidFill>
          <a:ln w="9525">
            <a:solidFill>
              <a:srgbClr val="000000"/>
            </a:solidFill>
            <a:miter lim="800000"/>
            <a:headEnd/>
            <a:tailEnd/>
          </a:ln>
        </p:spPr>
        <p:txBody>
          <a:bodyPr/>
          <a:lstStyle/>
          <a:p>
            <a:pPr>
              <a:defRPr/>
            </a:pPr>
            <a:endParaRPr lang="en-US">
              <a:latin typeface="Arial" pitchFamily="34" charset="0"/>
            </a:endParaRPr>
          </a:p>
        </p:txBody>
      </p:sp>
      <p:sp>
        <p:nvSpPr>
          <p:cNvPr id="657" name="Rectangle 125"/>
          <p:cNvSpPr>
            <a:spLocks noChangeArrowheads="1"/>
          </p:cNvSpPr>
          <p:nvPr/>
        </p:nvSpPr>
        <p:spPr bwMode="auto">
          <a:xfrm>
            <a:off x="1271356" y="4216300"/>
            <a:ext cx="411972" cy="184666"/>
          </a:xfrm>
          <a:prstGeom prst="rect">
            <a:avLst/>
          </a:prstGeom>
          <a:noFill/>
          <a:ln w="9525">
            <a:noFill/>
            <a:miter lim="800000"/>
            <a:headEnd/>
            <a:tailEnd/>
          </a:ln>
        </p:spPr>
        <p:txBody>
          <a:bodyPr wrap="none" lIns="0" tIns="0" rIns="0" bIns="0">
            <a:spAutoFit/>
          </a:bodyPr>
          <a:lstStyle/>
          <a:p>
            <a:pPr>
              <a:defRPr/>
            </a:pPr>
            <a:r>
              <a:rPr lang="en-US" sz="1200" b="1" dirty="0">
                <a:solidFill>
                  <a:srgbClr val="000000"/>
                </a:solidFill>
                <a:latin typeface="Times New Roman" pitchFamily="18" charset="0"/>
              </a:rPr>
              <a:t>P-well</a:t>
            </a:r>
            <a:endParaRPr lang="en-US" dirty="0">
              <a:latin typeface="Tahoma" pitchFamily="34" charset="0"/>
            </a:endParaRPr>
          </a:p>
        </p:txBody>
      </p:sp>
      <p:sp>
        <p:nvSpPr>
          <p:cNvPr id="658" name="Rectangle 113"/>
          <p:cNvSpPr>
            <a:spLocks noChangeArrowheads="1"/>
          </p:cNvSpPr>
          <p:nvPr/>
        </p:nvSpPr>
        <p:spPr bwMode="auto">
          <a:xfrm>
            <a:off x="1988906" y="4012703"/>
            <a:ext cx="198772" cy="184666"/>
          </a:xfrm>
          <a:prstGeom prst="rect">
            <a:avLst/>
          </a:prstGeom>
          <a:noFill/>
          <a:ln w="9525">
            <a:noFill/>
            <a:miter lim="800000"/>
            <a:headEnd/>
            <a:tailEnd/>
          </a:ln>
        </p:spPr>
        <p:txBody>
          <a:bodyPr wrap="none" lIns="0" tIns="0" rIns="0" bIns="0">
            <a:spAutoFit/>
          </a:bodyPr>
          <a:lstStyle/>
          <a:p>
            <a:pPr>
              <a:defRPr/>
            </a:pPr>
            <a:r>
              <a:rPr lang="en-US" sz="1200" dirty="0">
                <a:solidFill>
                  <a:srgbClr val="000000"/>
                </a:solidFill>
                <a:latin typeface="Times New Roman" pitchFamily="18" charset="0"/>
              </a:rPr>
              <a:t>N+</a:t>
            </a:r>
            <a:endParaRPr lang="en-US" dirty="0">
              <a:latin typeface="Tahoma" pitchFamily="34" charset="0"/>
            </a:endParaRPr>
          </a:p>
        </p:txBody>
      </p:sp>
      <p:sp>
        <p:nvSpPr>
          <p:cNvPr id="659" name="Rectangle 112"/>
          <p:cNvSpPr>
            <a:spLocks noChangeArrowheads="1"/>
          </p:cNvSpPr>
          <p:nvPr/>
        </p:nvSpPr>
        <p:spPr bwMode="auto">
          <a:xfrm>
            <a:off x="4124092" y="3947219"/>
            <a:ext cx="457200" cy="227410"/>
          </a:xfrm>
          <a:prstGeom prst="rect">
            <a:avLst/>
          </a:prstGeom>
          <a:solidFill>
            <a:srgbClr val="C0C0C0"/>
          </a:solidFill>
          <a:ln w="9525">
            <a:solidFill>
              <a:srgbClr val="000000"/>
            </a:solidFill>
            <a:miter lim="800000"/>
            <a:headEnd/>
            <a:tailEnd/>
          </a:ln>
        </p:spPr>
        <p:txBody>
          <a:bodyPr/>
          <a:lstStyle/>
          <a:p>
            <a:pPr>
              <a:defRPr/>
            </a:pPr>
            <a:endParaRPr lang="en-US">
              <a:latin typeface="Arial" pitchFamily="34" charset="0"/>
            </a:endParaRPr>
          </a:p>
        </p:txBody>
      </p:sp>
      <p:sp>
        <p:nvSpPr>
          <p:cNvPr id="660" name="Rectangle 113"/>
          <p:cNvSpPr>
            <a:spLocks noChangeArrowheads="1"/>
          </p:cNvSpPr>
          <p:nvPr/>
        </p:nvSpPr>
        <p:spPr bwMode="auto">
          <a:xfrm>
            <a:off x="4292367" y="4001987"/>
            <a:ext cx="198772" cy="184666"/>
          </a:xfrm>
          <a:prstGeom prst="rect">
            <a:avLst/>
          </a:prstGeom>
          <a:noFill/>
          <a:ln w="9525">
            <a:noFill/>
            <a:miter lim="800000"/>
            <a:headEnd/>
            <a:tailEnd/>
          </a:ln>
        </p:spPr>
        <p:txBody>
          <a:bodyPr wrap="none" lIns="0" tIns="0" rIns="0" bIns="0">
            <a:spAutoFit/>
          </a:bodyPr>
          <a:lstStyle/>
          <a:p>
            <a:pPr>
              <a:defRPr/>
            </a:pPr>
            <a:r>
              <a:rPr lang="en-US" sz="1200" dirty="0">
                <a:solidFill>
                  <a:srgbClr val="000000"/>
                </a:solidFill>
                <a:latin typeface="Times New Roman" pitchFamily="18" charset="0"/>
              </a:rPr>
              <a:t>N+</a:t>
            </a:r>
            <a:endParaRPr lang="en-US" dirty="0">
              <a:latin typeface="Tahoma" pitchFamily="34" charset="0"/>
            </a:endParaRPr>
          </a:p>
        </p:txBody>
      </p:sp>
      <p:sp>
        <p:nvSpPr>
          <p:cNvPr id="12487" name="Text Box 4"/>
          <p:cNvSpPr txBox="1">
            <a:spLocks noChangeArrowheads="1"/>
          </p:cNvSpPr>
          <p:nvPr/>
        </p:nvSpPr>
        <p:spPr bwMode="auto">
          <a:xfrm>
            <a:off x="2279418" y="4162723"/>
            <a:ext cx="1584325" cy="307777"/>
          </a:xfrm>
          <a:prstGeom prst="rect">
            <a:avLst/>
          </a:prstGeom>
          <a:noFill/>
          <a:ln w="9525">
            <a:noFill/>
            <a:miter lim="800000"/>
            <a:headEnd/>
            <a:tailEnd/>
          </a:ln>
        </p:spPr>
        <p:txBody>
          <a:bodyPr>
            <a:spAutoFit/>
          </a:bodyPr>
          <a:lstStyle/>
          <a:p>
            <a:pPr algn="ctr">
              <a:spcBef>
                <a:spcPct val="50000"/>
              </a:spcBef>
            </a:pPr>
            <a:r>
              <a:rPr lang="en-US" sz="1400" b="1">
                <a:effectLst/>
                <a:latin typeface="Tahoma" pitchFamily="34" charset="0"/>
              </a:rPr>
              <a:t>Forward Bias</a:t>
            </a:r>
          </a:p>
        </p:txBody>
      </p:sp>
      <p:cxnSp>
        <p:nvCxnSpPr>
          <p:cNvPr id="12488" name="Straight Connector 676"/>
          <p:cNvCxnSpPr>
            <a:cxnSpLocks noChangeShapeType="1"/>
          </p:cNvCxnSpPr>
          <p:nvPr/>
        </p:nvCxnSpPr>
        <p:spPr bwMode="auto">
          <a:xfrm flipH="1">
            <a:off x="3993917" y="3903166"/>
            <a:ext cx="215900" cy="108347"/>
          </a:xfrm>
          <a:prstGeom prst="line">
            <a:avLst/>
          </a:prstGeom>
          <a:noFill/>
          <a:ln w="38100" algn="ctr">
            <a:solidFill>
              <a:srgbClr val="FF0000"/>
            </a:solidFill>
            <a:round/>
            <a:headEnd/>
            <a:tailEnd/>
          </a:ln>
        </p:spPr>
      </p:cxnSp>
      <p:sp>
        <p:nvSpPr>
          <p:cNvPr id="679" name="Oval 678"/>
          <p:cNvSpPr/>
          <p:nvPr/>
        </p:nvSpPr>
        <p:spPr bwMode="auto">
          <a:xfrm>
            <a:off x="2625493" y="4465141"/>
            <a:ext cx="360363" cy="522418"/>
          </a:xfrm>
          <a:prstGeom prst="ellipse">
            <a:avLst/>
          </a:prstGeom>
          <a:solidFill>
            <a:schemeClr val="bg2">
              <a:lumMod val="40000"/>
              <a:lumOff val="60000"/>
            </a:schemeClr>
          </a:solidFill>
          <a:ln w="22225" cap="flat" cmpd="sng" algn="ctr">
            <a:noFill/>
            <a:prstDash val="solid"/>
            <a:round/>
            <a:headEnd type="none" w="med" len="med"/>
            <a:tailEnd type="none" w="med" len="med"/>
          </a:ln>
          <a:effectLst/>
        </p:spPr>
        <p:txBody>
          <a:bodyPr lIns="90000" tIns="46800" rIns="90000" bIns="46800">
            <a:spAutoFit/>
          </a:bodyPr>
          <a:lstStyle/>
          <a:p>
            <a:pPr>
              <a:defRPr/>
            </a:pPr>
            <a:endParaRPr lang="en-US">
              <a:latin typeface="Arial" pitchFamily="34" charset="0"/>
            </a:endParaRPr>
          </a:p>
        </p:txBody>
      </p:sp>
      <p:cxnSp>
        <p:nvCxnSpPr>
          <p:cNvPr id="12491" name="Straight Connector 679"/>
          <p:cNvCxnSpPr>
            <a:cxnSpLocks noChangeShapeType="1"/>
          </p:cNvCxnSpPr>
          <p:nvPr/>
        </p:nvCxnSpPr>
        <p:spPr bwMode="auto">
          <a:xfrm>
            <a:off x="1155467" y="3028056"/>
            <a:ext cx="217488" cy="0"/>
          </a:xfrm>
          <a:prstGeom prst="line">
            <a:avLst/>
          </a:prstGeom>
          <a:noFill/>
          <a:ln w="22225" algn="ctr">
            <a:solidFill>
              <a:srgbClr val="FF0000"/>
            </a:solidFill>
            <a:round/>
            <a:headEnd/>
            <a:tailEnd/>
          </a:ln>
        </p:spPr>
      </p:cxnSp>
      <p:cxnSp>
        <p:nvCxnSpPr>
          <p:cNvPr id="12492" name="Straight Connector 680"/>
          <p:cNvCxnSpPr>
            <a:cxnSpLocks noChangeShapeType="1"/>
          </p:cNvCxnSpPr>
          <p:nvPr/>
        </p:nvCxnSpPr>
        <p:spPr bwMode="auto">
          <a:xfrm>
            <a:off x="1409467" y="3028056"/>
            <a:ext cx="217488" cy="0"/>
          </a:xfrm>
          <a:prstGeom prst="line">
            <a:avLst/>
          </a:prstGeom>
          <a:noFill/>
          <a:ln w="22225" algn="ctr">
            <a:solidFill>
              <a:srgbClr val="FF0000"/>
            </a:solidFill>
            <a:round/>
            <a:headEnd/>
            <a:tailEnd/>
          </a:ln>
        </p:spPr>
      </p:cxnSp>
      <p:cxnSp>
        <p:nvCxnSpPr>
          <p:cNvPr id="12493" name="Straight Connector 681"/>
          <p:cNvCxnSpPr>
            <a:cxnSpLocks noChangeShapeType="1"/>
          </p:cNvCxnSpPr>
          <p:nvPr/>
        </p:nvCxnSpPr>
        <p:spPr bwMode="auto">
          <a:xfrm>
            <a:off x="1663467" y="3028056"/>
            <a:ext cx="215900" cy="0"/>
          </a:xfrm>
          <a:prstGeom prst="line">
            <a:avLst/>
          </a:prstGeom>
          <a:noFill/>
          <a:ln w="22225" algn="ctr">
            <a:solidFill>
              <a:srgbClr val="FF0000"/>
            </a:solidFill>
            <a:round/>
            <a:headEnd/>
            <a:tailEnd/>
          </a:ln>
        </p:spPr>
      </p:cxnSp>
      <p:cxnSp>
        <p:nvCxnSpPr>
          <p:cNvPr id="12494" name="Straight Connector 682"/>
          <p:cNvCxnSpPr>
            <a:cxnSpLocks noChangeShapeType="1"/>
          </p:cNvCxnSpPr>
          <p:nvPr/>
        </p:nvCxnSpPr>
        <p:spPr bwMode="auto">
          <a:xfrm>
            <a:off x="1917467" y="3028056"/>
            <a:ext cx="215900" cy="0"/>
          </a:xfrm>
          <a:prstGeom prst="line">
            <a:avLst/>
          </a:prstGeom>
          <a:noFill/>
          <a:ln w="22225" algn="ctr">
            <a:solidFill>
              <a:srgbClr val="FF0000"/>
            </a:solidFill>
            <a:round/>
            <a:headEnd/>
            <a:tailEnd/>
          </a:ln>
        </p:spPr>
      </p:cxnSp>
      <p:cxnSp>
        <p:nvCxnSpPr>
          <p:cNvPr id="12495" name="Straight Connector 683"/>
          <p:cNvCxnSpPr>
            <a:cxnSpLocks noChangeShapeType="1"/>
          </p:cNvCxnSpPr>
          <p:nvPr/>
        </p:nvCxnSpPr>
        <p:spPr bwMode="auto">
          <a:xfrm>
            <a:off x="2155592" y="3028056"/>
            <a:ext cx="215900" cy="0"/>
          </a:xfrm>
          <a:prstGeom prst="line">
            <a:avLst/>
          </a:prstGeom>
          <a:noFill/>
          <a:ln w="22225" algn="ctr">
            <a:solidFill>
              <a:srgbClr val="FF0000"/>
            </a:solidFill>
            <a:round/>
            <a:headEnd/>
            <a:tailEnd/>
          </a:ln>
        </p:spPr>
      </p:cxnSp>
      <p:cxnSp>
        <p:nvCxnSpPr>
          <p:cNvPr id="12496" name="Straight Connector 684"/>
          <p:cNvCxnSpPr>
            <a:cxnSpLocks noChangeShapeType="1"/>
          </p:cNvCxnSpPr>
          <p:nvPr/>
        </p:nvCxnSpPr>
        <p:spPr bwMode="auto">
          <a:xfrm>
            <a:off x="2409592" y="3028056"/>
            <a:ext cx="215900" cy="0"/>
          </a:xfrm>
          <a:prstGeom prst="line">
            <a:avLst/>
          </a:prstGeom>
          <a:noFill/>
          <a:ln w="22225" algn="ctr">
            <a:solidFill>
              <a:srgbClr val="FF0000"/>
            </a:solidFill>
            <a:round/>
            <a:headEnd/>
            <a:tailEnd/>
          </a:ln>
        </p:spPr>
      </p:cxnSp>
      <p:cxnSp>
        <p:nvCxnSpPr>
          <p:cNvPr id="12497" name="Straight Connector 685"/>
          <p:cNvCxnSpPr>
            <a:cxnSpLocks noChangeShapeType="1"/>
          </p:cNvCxnSpPr>
          <p:nvPr/>
        </p:nvCxnSpPr>
        <p:spPr bwMode="auto">
          <a:xfrm>
            <a:off x="3287480" y="3028056"/>
            <a:ext cx="215900" cy="0"/>
          </a:xfrm>
          <a:prstGeom prst="line">
            <a:avLst/>
          </a:prstGeom>
          <a:noFill/>
          <a:ln w="22225" algn="ctr">
            <a:solidFill>
              <a:srgbClr val="FF0000"/>
            </a:solidFill>
            <a:round/>
            <a:headEnd/>
            <a:tailEnd/>
          </a:ln>
        </p:spPr>
      </p:cxnSp>
      <p:cxnSp>
        <p:nvCxnSpPr>
          <p:cNvPr id="12498" name="Straight Connector 686"/>
          <p:cNvCxnSpPr>
            <a:cxnSpLocks noChangeShapeType="1"/>
          </p:cNvCxnSpPr>
          <p:nvPr/>
        </p:nvCxnSpPr>
        <p:spPr bwMode="auto">
          <a:xfrm>
            <a:off x="3541480" y="3028056"/>
            <a:ext cx="215900" cy="0"/>
          </a:xfrm>
          <a:prstGeom prst="line">
            <a:avLst/>
          </a:prstGeom>
          <a:noFill/>
          <a:ln w="22225" algn="ctr">
            <a:solidFill>
              <a:srgbClr val="FF0000"/>
            </a:solidFill>
            <a:round/>
            <a:headEnd/>
            <a:tailEnd/>
          </a:ln>
        </p:spPr>
      </p:cxnSp>
      <p:cxnSp>
        <p:nvCxnSpPr>
          <p:cNvPr id="12499" name="Straight Connector 687"/>
          <p:cNvCxnSpPr>
            <a:cxnSpLocks noChangeShapeType="1"/>
          </p:cNvCxnSpPr>
          <p:nvPr/>
        </p:nvCxnSpPr>
        <p:spPr bwMode="auto">
          <a:xfrm>
            <a:off x="3793892" y="3028056"/>
            <a:ext cx="215900" cy="0"/>
          </a:xfrm>
          <a:prstGeom prst="line">
            <a:avLst/>
          </a:prstGeom>
          <a:noFill/>
          <a:ln w="22225" algn="ctr">
            <a:solidFill>
              <a:srgbClr val="FF0000"/>
            </a:solidFill>
            <a:round/>
            <a:headEnd/>
            <a:tailEnd/>
          </a:ln>
        </p:spPr>
      </p:cxnSp>
      <p:cxnSp>
        <p:nvCxnSpPr>
          <p:cNvPr id="12500" name="Straight Connector 688"/>
          <p:cNvCxnSpPr>
            <a:cxnSpLocks noChangeShapeType="1"/>
          </p:cNvCxnSpPr>
          <p:nvPr/>
        </p:nvCxnSpPr>
        <p:spPr bwMode="auto">
          <a:xfrm>
            <a:off x="4047892" y="3028056"/>
            <a:ext cx="215900" cy="0"/>
          </a:xfrm>
          <a:prstGeom prst="line">
            <a:avLst/>
          </a:prstGeom>
          <a:noFill/>
          <a:ln w="22225" algn="ctr">
            <a:solidFill>
              <a:srgbClr val="FF0000"/>
            </a:solidFill>
            <a:round/>
            <a:headEnd/>
            <a:tailEnd/>
          </a:ln>
        </p:spPr>
      </p:cxnSp>
      <p:cxnSp>
        <p:nvCxnSpPr>
          <p:cNvPr id="12501" name="Straight Connector 689"/>
          <p:cNvCxnSpPr>
            <a:cxnSpLocks noChangeShapeType="1"/>
          </p:cNvCxnSpPr>
          <p:nvPr/>
        </p:nvCxnSpPr>
        <p:spPr bwMode="auto">
          <a:xfrm>
            <a:off x="4286017" y="3028056"/>
            <a:ext cx="215900" cy="0"/>
          </a:xfrm>
          <a:prstGeom prst="line">
            <a:avLst/>
          </a:prstGeom>
          <a:noFill/>
          <a:ln w="22225" algn="ctr">
            <a:solidFill>
              <a:srgbClr val="FF0000"/>
            </a:solidFill>
            <a:round/>
            <a:headEnd/>
            <a:tailEnd/>
          </a:ln>
        </p:spPr>
      </p:cxnSp>
      <p:cxnSp>
        <p:nvCxnSpPr>
          <p:cNvPr id="12502" name="Straight Connector 690"/>
          <p:cNvCxnSpPr>
            <a:cxnSpLocks noChangeShapeType="1"/>
          </p:cNvCxnSpPr>
          <p:nvPr/>
        </p:nvCxnSpPr>
        <p:spPr bwMode="auto">
          <a:xfrm>
            <a:off x="4540017" y="3028056"/>
            <a:ext cx="215900" cy="0"/>
          </a:xfrm>
          <a:prstGeom prst="line">
            <a:avLst/>
          </a:prstGeom>
          <a:noFill/>
          <a:ln w="22225" algn="ctr">
            <a:solidFill>
              <a:srgbClr val="FF0000"/>
            </a:solidFill>
            <a:round/>
            <a:headEnd/>
            <a:tailEnd/>
          </a:ln>
        </p:spPr>
      </p:cxnSp>
      <p:sp>
        <p:nvSpPr>
          <p:cNvPr id="693" name="Oval 692"/>
          <p:cNvSpPr/>
          <p:nvPr/>
        </p:nvSpPr>
        <p:spPr bwMode="auto">
          <a:xfrm>
            <a:off x="3358918" y="4454425"/>
            <a:ext cx="360363" cy="522418"/>
          </a:xfrm>
          <a:prstGeom prst="ellipse">
            <a:avLst/>
          </a:prstGeom>
          <a:solidFill>
            <a:schemeClr val="bg2">
              <a:lumMod val="20000"/>
              <a:lumOff val="80000"/>
            </a:schemeClr>
          </a:solidFill>
          <a:ln w="22225" cap="flat" cmpd="sng" algn="ctr">
            <a:solidFill>
              <a:schemeClr val="bg2">
                <a:lumMod val="60000"/>
                <a:lumOff val="40000"/>
              </a:schemeClr>
            </a:solidFill>
            <a:prstDash val="solid"/>
            <a:round/>
            <a:headEnd type="none" w="med" len="med"/>
            <a:tailEnd type="none" w="med" len="med"/>
          </a:ln>
          <a:effectLst/>
        </p:spPr>
        <p:txBody>
          <a:bodyPr lIns="90000" tIns="46800" rIns="90000" bIns="46800">
            <a:spAutoFit/>
          </a:bodyPr>
          <a:lstStyle/>
          <a:p>
            <a:pPr>
              <a:defRPr/>
            </a:pPr>
            <a:endParaRPr lang="en-US">
              <a:latin typeface="Arial" pitchFamily="34" charset="0"/>
            </a:endParaRPr>
          </a:p>
        </p:txBody>
      </p:sp>
      <p:sp>
        <p:nvSpPr>
          <p:cNvPr id="695" name="Rectangle 100"/>
          <p:cNvSpPr>
            <a:spLocks noChangeArrowheads="1"/>
          </p:cNvSpPr>
          <p:nvPr/>
        </p:nvSpPr>
        <p:spPr bwMode="auto">
          <a:xfrm>
            <a:off x="8167455" y="3500734"/>
            <a:ext cx="303212" cy="433388"/>
          </a:xfrm>
          <a:prstGeom prst="rect">
            <a:avLst/>
          </a:prstGeom>
          <a:blipFill dpi="0" rotWithShape="0">
            <a:blip r:embed="rId3"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696" name="Rectangle 101"/>
          <p:cNvSpPr>
            <a:spLocks noChangeArrowheads="1"/>
          </p:cNvSpPr>
          <p:nvPr/>
        </p:nvSpPr>
        <p:spPr bwMode="auto">
          <a:xfrm>
            <a:off x="8167455" y="3500735"/>
            <a:ext cx="304800" cy="435769"/>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sp>
        <p:nvSpPr>
          <p:cNvPr id="697" name="Rectangle 97"/>
          <p:cNvSpPr>
            <a:spLocks noChangeArrowheads="1"/>
          </p:cNvSpPr>
          <p:nvPr/>
        </p:nvSpPr>
        <p:spPr bwMode="auto">
          <a:xfrm>
            <a:off x="5243281" y="3935312"/>
            <a:ext cx="3514725" cy="790575"/>
          </a:xfrm>
          <a:prstGeom prst="rect">
            <a:avLst/>
          </a:prstGeom>
          <a:solidFill>
            <a:srgbClr val="FFCC00"/>
          </a:solidFill>
          <a:ln w="9525">
            <a:solidFill>
              <a:srgbClr val="000000"/>
            </a:solidFill>
            <a:miter lim="800000"/>
            <a:headEnd/>
            <a:tailEnd/>
          </a:ln>
        </p:spPr>
        <p:txBody>
          <a:bodyPr/>
          <a:lstStyle/>
          <a:p>
            <a:pPr>
              <a:defRPr/>
            </a:pPr>
            <a:endParaRPr lang="en-US">
              <a:latin typeface="Arial" pitchFamily="34" charset="0"/>
            </a:endParaRPr>
          </a:p>
        </p:txBody>
      </p:sp>
      <p:sp>
        <p:nvSpPr>
          <p:cNvPr id="699" name="Rectangle 100"/>
          <p:cNvSpPr>
            <a:spLocks noChangeArrowheads="1"/>
          </p:cNvSpPr>
          <p:nvPr/>
        </p:nvSpPr>
        <p:spPr bwMode="auto">
          <a:xfrm>
            <a:off x="5838593" y="3501925"/>
            <a:ext cx="303213" cy="433388"/>
          </a:xfrm>
          <a:prstGeom prst="rect">
            <a:avLst/>
          </a:prstGeom>
          <a:blipFill dpi="0" rotWithShape="0">
            <a:blip r:embed="rId3"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700" name="Rectangle 101"/>
          <p:cNvSpPr>
            <a:spLocks noChangeArrowheads="1"/>
          </p:cNvSpPr>
          <p:nvPr/>
        </p:nvSpPr>
        <p:spPr bwMode="auto">
          <a:xfrm>
            <a:off x="5838592" y="3501925"/>
            <a:ext cx="304800" cy="435769"/>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sp>
        <p:nvSpPr>
          <p:cNvPr id="702" name="Rectangle 103"/>
          <p:cNvSpPr>
            <a:spLocks noChangeArrowheads="1"/>
          </p:cNvSpPr>
          <p:nvPr/>
        </p:nvSpPr>
        <p:spPr bwMode="auto">
          <a:xfrm>
            <a:off x="7392756" y="3501926"/>
            <a:ext cx="282575" cy="362720"/>
          </a:xfrm>
          <a:prstGeom prst="rect">
            <a:avLst/>
          </a:prstGeom>
          <a:blipFill dpi="0" rotWithShape="0">
            <a:blip r:embed="rId4"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703" name="Rectangle 104"/>
          <p:cNvSpPr>
            <a:spLocks noChangeArrowheads="1"/>
          </p:cNvSpPr>
          <p:nvPr/>
        </p:nvSpPr>
        <p:spPr bwMode="auto">
          <a:xfrm>
            <a:off x="7392755" y="3501925"/>
            <a:ext cx="285750" cy="362721"/>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sp>
        <p:nvSpPr>
          <p:cNvPr id="704" name="Rectangle 108"/>
          <p:cNvSpPr>
            <a:spLocks noChangeArrowheads="1"/>
          </p:cNvSpPr>
          <p:nvPr/>
        </p:nvSpPr>
        <p:spPr bwMode="auto">
          <a:xfrm>
            <a:off x="5040080" y="3922216"/>
            <a:ext cx="3827462" cy="26194"/>
          </a:xfrm>
          <a:prstGeom prst="rect">
            <a:avLst/>
          </a:prstGeom>
          <a:solidFill>
            <a:srgbClr val="000000"/>
          </a:solidFill>
          <a:ln w="9525">
            <a:noFill/>
            <a:miter lim="800000"/>
            <a:headEnd/>
            <a:tailEnd/>
          </a:ln>
        </p:spPr>
        <p:txBody>
          <a:bodyPr/>
          <a:lstStyle/>
          <a:p>
            <a:pPr>
              <a:defRPr/>
            </a:pPr>
            <a:endParaRPr lang="en-US">
              <a:latin typeface="Arial" pitchFamily="34" charset="0"/>
            </a:endParaRPr>
          </a:p>
        </p:txBody>
      </p:sp>
      <p:sp>
        <p:nvSpPr>
          <p:cNvPr id="705" name="Rectangle 110"/>
          <p:cNvSpPr>
            <a:spLocks noChangeArrowheads="1"/>
          </p:cNvSpPr>
          <p:nvPr/>
        </p:nvSpPr>
        <p:spPr bwMode="auto">
          <a:xfrm>
            <a:off x="5808430" y="3943647"/>
            <a:ext cx="115416" cy="184666"/>
          </a:xfrm>
          <a:prstGeom prst="rect">
            <a:avLst/>
          </a:prstGeom>
          <a:noFill/>
          <a:ln w="9525">
            <a:noFill/>
            <a:miter lim="800000"/>
            <a:headEnd/>
            <a:tailEnd/>
          </a:ln>
        </p:spPr>
        <p:txBody>
          <a:bodyPr wrap="none" lIns="0" tIns="0" rIns="0" bIns="0">
            <a:spAutoFit/>
          </a:bodyPr>
          <a:lstStyle/>
          <a:p>
            <a:pPr>
              <a:defRPr/>
            </a:pPr>
            <a:r>
              <a:rPr lang="en-US" sz="1200">
                <a:solidFill>
                  <a:srgbClr val="000000"/>
                </a:solidFill>
                <a:latin typeface="Times New Roman" pitchFamily="18" charset="0"/>
              </a:rPr>
              <a:t>   </a:t>
            </a:r>
            <a:endParaRPr lang="en-US">
              <a:latin typeface="Tahoma" pitchFamily="34" charset="0"/>
            </a:endParaRPr>
          </a:p>
        </p:txBody>
      </p:sp>
      <p:sp>
        <p:nvSpPr>
          <p:cNvPr id="706" name="Rectangle 112"/>
          <p:cNvSpPr>
            <a:spLocks noChangeArrowheads="1"/>
          </p:cNvSpPr>
          <p:nvPr/>
        </p:nvSpPr>
        <p:spPr bwMode="auto">
          <a:xfrm>
            <a:off x="7303855" y="3935313"/>
            <a:ext cx="457200" cy="227410"/>
          </a:xfrm>
          <a:prstGeom prst="rect">
            <a:avLst/>
          </a:prstGeom>
          <a:solidFill>
            <a:srgbClr val="C0C0C0"/>
          </a:solidFill>
          <a:ln w="9525">
            <a:solidFill>
              <a:srgbClr val="000000"/>
            </a:solidFill>
            <a:miter lim="800000"/>
            <a:headEnd/>
            <a:tailEnd/>
          </a:ln>
        </p:spPr>
        <p:txBody>
          <a:bodyPr/>
          <a:lstStyle/>
          <a:p>
            <a:pPr>
              <a:defRPr/>
            </a:pPr>
            <a:endParaRPr lang="en-US">
              <a:latin typeface="Arial" pitchFamily="34" charset="0"/>
            </a:endParaRPr>
          </a:p>
        </p:txBody>
      </p:sp>
      <p:sp>
        <p:nvSpPr>
          <p:cNvPr id="707" name="Rectangle 113"/>
          <p:cNvSpPr>
            <a:spLocks noChangeArrowheads="1"/>
          </p:cNvSpPr>
          <p:nvPr/>
        </p:nvSpPr>
        <p:spPr bwMode="auto">
          <a:xfrm>
            <a:off x="7414980" y="3990081"/>
            <a:ext cx="182742" cy="184666"/>
          </a:xfrm>
          <a:prstGeom prst="rect">
            <a:avLst/>
          </a:prstGeom>
          <a:noFill/>
          <a:ln w="9525">
            <a:noFill/>
            <a:miter lim="800000"/>
            <a:headEnd/>
            <a:tailEnd/>
          </a:ln>
        </p:spPr>
        <p:txBody>
          <a:bodyPr wrap="none" lIns="0" tIns="0" rIns="0" bIns="0">
            <a:spAutoFit/>
          </a:bodyPr>
          <a:lstStyle/>
          <a:p>
            <a:pPr>
              <a:defRPr/>
            </a:pPr>
            <a:r>
              <a:rPr lang="en-US" sz="1200" dirty="0">
                <a:solidFill>
                  <a:srgbClr val="000000"/>
                </a:solidFill>
                <a:latin typeface="Times New Roman" pitchFamily="18" charset="0"/>
              </a:rPr>
              <a:t>P+</a:t>
            </a:r>
            <a:endParaRPr lang="en-US" dirty="0">
              <a:latin typeface="Tahoma" pitchFamily="34" charset="0"/>
            </a:endParaRPr>
          </a:p>
        </p:txBody>
      </p:sp>
      <p:sp>
        <p:nvSpPr>
          <p:cNvPr id="709" name="Rectangle 139"/>
          <p:cNvSpPr>
            <a:spLocks noChangeArrowheads="1"/>
          </p:cNvSpPr>
          <p:nvPr/>
        </p:nvSpPr>
        <p:spPr bwMode="auto">
          <a:xfrm>
            <a:off x="6597417" y="3493591"/>
            <a:ext cx="357188" cy="321469"/>
          </a:xfrm>
          <a:prstGeom prst="rect">
            <a:avLst/>
          </a:prstGeom>
          <a:blipFill dpi="0" rotWithShape="0">
            <a:blip r:embed="rId5" cstate="print"/>
            <a:srcRect/>
            <a:tile tx="0" ty="0" sx="100000" sy="100000" flip="none" algn="tl"/>
          </a:blipFill>
          <a:ln w="9525">
            <a:noFill/>
            <a:miter lim="800000"/>
            <a:headEnd/>
            <a:tailEnd/>
          </a:ln>
        </p:spPr>
        <p:txBody>
          <a:bodyPr/>
          <a:lstStyle/>
          <a:p>
            <a:pPr>
              <a:defRPr/>
            </a:pPr>
            <a:endParaRPr lang="en-US">
              <a:latin typeface="Arial" pitchFamily="34" charset="0"/>
            </a:endParaRPr>
          </a:p>
        </p:txBody>
      </p:sp>
      <p:sp>
        <p:nvSpPr>
          <p:cNvPr id="710" name="Rectangle 140"/>
          <p:cNvSpPr>
            <a:spLocks noChangeArrowheads="1"/>
          </p:cNvSpPr>
          <p:nvPr/>
        </p:nvSpPr>
        <p:spPr bwMode="auto">
          <a:xfrm>
            <a:off x="6597418" y="3493591"/>
            <a:ext cx="360363" cy="323850"/>
          </a:xfrm>
          <a:prstGeom prst="rect">
            <a:avLst/>
          </a:prstGeom>
          <a:noFill/>
          <a:ln w="28575">
            <a:solidFill>
              <a:srgbClr val="000000"/>
            </a:solidFill>
            <a:miter lim="800000"/>
            <a:headEnd/>
            <a:tailEnd/>
          </a:ln>
        </p:spPr>
        <p:txBody>
          <a:bodyPr/>
          <a:lstStyle/>
          <a:p>
            <a:pPr>
              <a:defRPr/>
            </a:pPr>
            <a:endParaRPr lang="en-US">
              <a:latin typeface="Arial" pitchFamily="34" charset="0"/>
            </a:endParaRPr>
          </a:p>
        </p:txBody>
      </p:sp>
      <p:sp>
        <p:nvSpPr>
          <p:cNvPr id="726" name="Line 222"/>
          <p:cNvSpPr>
            <a:spLocks noChangeShapeType="1"/>
          </p:cNvSpPr>
          <p:nvPr/>
        </p:nvSpPr>
        <p:spPr bwMode="auto">
          <a:xfrm flipV="1">
            <a:off x="5984642" y="3150691"/>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727" name="Freeform 223"/>
          <p:cNvSpPr>
            <a:spLocks/>
          </p:cNvSpPr>
          <p:nvPr/>
        </p:nvSpPr>
        <p:spPr bwMode="auto">
          <a:xfrm>
            <a:off x="5719530" y="3356669"/>
            <a:ext cx="246062" cy="142875"/>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sp>
        <p:nvSpPr>
          <p:cNvPr id="728" name="Freeform 224"/>
          <p:cNvSpPr>
            <a:spLocks/>
          </p:cNvSpPr>
          <p:nvPr/>
        </p:nvSpPr>
        <p:spPr bwMode="auto">
          <a:xfrm rot="2753488" flipH="1">
            <a:off x="6021750" y="3301702"/>
            <a:ext cx="65484" cy="215900"/>
          </a:xfrm>
          <a:custGeom>
            <a:avLst/>
            <a:gdLst/>
            <a:ahLst/>
            <a:cxnLst>
              <a:cxn ang="0">
                <a:pos x="0" y="188"/>
              </a:cxn>
              <a:cxn ang="0">
                <a:pos x="3" y="183"/>
              </a:cxn>
              <a:cxn ang="0">
                <a:pos x="11" y="177"/>
              </a:cxn>
              <a:cxn ang="0">
                <a:pos x="26" y="162"/>
              </a:cxn>
              <a:cxn ang="0">
                <a:pos x="41" y="141"/>
              </a:cxn>
              <a:cxn ang="0">
                <a:pos x="54" y="117"/>
              </a:cxn>
              <a:cxn ang="0">
                <a:pos x="60" y="92"/>
              </a:cxn>
              <a:cxn ang="0">
                <a:pos x="66" y="62"/>
              </a:cxn>
              <a:cxn ang="0">
                <a:pos x="68" y="32"/>
              </a:cxn>
              <a:cxn ang="0">
                <a:pos x="71" y="3"/>
              </a:cxn>
              <a:cxn ang="0">
                <a:pos x="71" y="0"/>
              </a:cxn>
              <a:cxn ang="0">
                <a:pos x="71" y="0"/>
              </a:cxn>
            </a:cxnLst>
            <a:rect l="0" t="0" r="r" b="b"/>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lnTo>
                  <a:pt x="71" y="0"/>
                </a:lnTo>
              </a:path>
            </a:pathLst>
          </a:custGeom>
          <a:noFill/>
          <a:ln w="9525">
            <a:solidFill>
              <a:srgbClr val="000000"/>
            </a:solidFill>
            <a:prstDash val="solid"/>
            <a:round/>
            <a:headEnd/>
            <a:tailEnd type="triangle" w="med" len="med"/>
          </a:ln>
        </p:spPr>
        <p:txBody>
          <a:bodyPr/>
          <a:lstStyle/>
          <a:p>
            <a:pPr>
              <a:defRPr/>
            </a:pPr>
            <a:endParaRPr lang="en-US">
              <a:latin typeface="Arial" pitchFamily="34" charset="0"/>
            </a:endParaRPr>
          </a:p>
        </p:txBody>
      </p:sp>
      <p:sp>
        <p:nvSpPr>
          <p:cNvPr id="737" name="Freeform 299"/>
          <p:cNvSpPr>
            <a:spLocks/>
          </p:cNvSpPr>
          <p:nvPr/>
        </p:nvSpPr>
        <p:spPr bwMode="auto">
          <a:xfrm flipH="1">
            <a:off x="6008456" y="3432869"/>
            <a:ext cx="244475" cy="65485"/>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sp>
        <p:nvSpPr>
          <p:cNvPr id="740" name="Rectangle 134"/>
          <p:cNvSpPr>
            <a:spLocks noChangeArrowheads="1"/>
          </p:cNvSpPr>
          <p:nvPr/>
        </p:nvSpPr>
        <p:spPr bwMode="auto">
          <a:xfrm>
            <a:off x="6810142" y="2987575"/>
            <a:ext cx="50800" cy="197644"/>
          </a:xfrm>
          <a:prstGeom prst="rect">
            <a:avLst/>
          </a:prstGeom>
          <a:solidFill>
            <a:srgbClr val="FF0000"/>
          </a:solidFill>
          <a:ln w="9525">
            <a:noFill/>
            <a:miter lim="800000"/>
            <a:headEnd/>
            <a:tailEnd/>
          </a:ln>
        </p:spPr>
        <p:txBody>
          <a:bodyPr/>
          <a:lstStyle/>
          <a:p>
            <a:pPr>
              <a:defRPr/>
            </a:pPr>
            <a:endParaRPr lang="en-US">
              <a:latin typeface="Arial" pitchFamily="34" charset="0"/>
            </a:endParaRPr>
          </a:p>
        </p:txBody>
      </p:sp>
      <p:sp>
        <p:nvSpPr>
          <p:cNvPr id="741" name="Freeform 135"/>
          <p:cNvSpPr>
            <a:spLocks/>
          </p:cNvSpPr>
          <p:nvPr/>
        </p:nvSpPr>
        <p:spPr bwMode="auto">
          <a:xfrm>
            <a:off x="6713305" y="3184028"/>
            <a:ext cx="244475" cy="51197"/>
          </a:xfrm>
          <a:custGeom>
            <a:avLst/>
            <a:gdLst/>
            <a:ahLst/>
            <a:cxnLst>
              <a:cxn ang="0">
                <a:pos x="0" y="0"/>
              </a:cxn>
              <a:cxn ang="0">
                <a:pos x="102" y="203"/>
              </a:cxn>
              <a:cxn ang="0">
                <a:pos x="202" y="0"/>
              </a:cxn>
              <a:cxn ang="0">
                <a:pos x="0" y="0"/>
              </a:cxn>
            </a:cxnLst>
            <a:rect l="0" t="0" r="r" b="b"/>
            <a:pathLst>
              <a:path w="202" h="203">
                <a:moveTo>
                  <a:pt x="0" y="0"/>
                </a:moveTo>
                <a:lnTo>
                  <a:pt x="102" y="203"/>
                </a:lnTo>
                <a:lnTo>
                  <a:pt x="202" y="0"/>
                </a:lnTo>
                <a:lnTo>
                  <a:pt x="0" y="0"/>
                </a:lnTo>
                <a:close/>
              </a:path>
            </a:pathLst>
          </a:custGeom>
          <a:solidFill>
            <a:srgbClr val="FF0000"/>
          </a:solidFill>
          <a:ln w="9525">
            <a:noFill/>
            <a:round/>
            <a:headEnd/>
            <a:tailEnd/>
          </a:ln>
        </p:spPr>
        <p:txBody>
          <a:bodyPr/>
          <a:lstStyle/>
          <a:p>
            <a:pPr>
              <a:defRPr/>
            </a:pPr>
            <a:endParaRPr lang="en-US">
              <a:latin typeface="Arial" pitchFamily="34" charset="0"/>
            </a:endParaRPr>
          </a:p>
        </p:txBody>
      </p:sp>
      <p:sp>
        <p:nvSpPr>
          <p:cNvPr id="742" name="Rectangle 136"/>
          <p:cNvSpPr>
            <a:spLocks noChangeArrowheads="1"/>
          </p:cNvSpPr>
          <p:nvPr/>
        </p:nvSpPr>
        <p:spPr bwMode="auto">
          <a:xfrm>
            <a:off x="6756168" y="3226891"/>
            <a:ext cx="197170" cy="184666"/>
          </a:xfrm>
          <a:prstGeom prst="rect">
            <a:avLst/>
          </a:prstGeom>
          <a:noFill/>
          <a:ln w="9525">
            <a:noFill/>
            <a:miter lim="800000"/>
            <a:headEnd/>
            <a:tailEnd/>
          </a:ln>
        </p:spPr>
        <p:txBody>
          <a:bodyPr wrap="none" lIns="0" tIns="0" rIns="0" bIns="0">
            <a:spAutoFit/>
          </a:bodyPr>
          <a:lstStyle/>
          <a:p>
            <a:pPr>
              <a:defRPr/>
            </a:pPr>
            <a:r>
              <a:rPr lang="en-US" sz="1200" b="1" dirty="0">
                <a:solidFill>
                  <a:srgbClr val="000000"/>
                </a:solidFill>
                <a:latin typeface="Times New Roman" pitchFamily="18" charset="0"/>
              </a:rPr>
              <a:t>PE</a:t>
            </a:r>
            <a:endParaRPr lang="en-US" dirty="0">
              <a:latin typeface="Tahoma" pitchFamily="34" charset="0"/>
            </a:endParaRPr>
          </a:p>
        </p:txBody>
      </p:sp>
      <p:cxnSp>
        <p:nvCxnSpPr>
          <p:cNvPr id="12525" name="Straight Connector 742"/>
          <p:cNvCxnSpPr>
            <a:cxnSpLocks noChangeShapeType="1"/>
          </p:cNvCxnSpPr>
          <p:nvPr/>
        </p:nvCxnSpPr>
        <p:spPr bwMode="auto">
          <a:xfrm>
            <a:off x="5200417" y="3082825"/>
            <a:ext cx="1371600" cy="0"/>
          </a:xfrm>
          <a:prstGeom prst="line">
            <a:avLst/>
          </a:prstGeom>
          <a:noFill/>
          <a:ln w="22225" algn="ctr">
            <a:solidFill>
              <a:srgbClr val="000050"/>
            </a:solidFill>
            <a:round/>
            <a:headEnd/>
            <a:tailEnd/>
          </a:ln>
        </p:spPr>
      </p:cxnSp>
      <p:cxnSp>
        <p:nvCxnSpPr>
          <p:cNvPr id="12526" name="Straight Connector 746"/>
          <p:cNvCxnSpPr>
            <a:cxnSpLocks noChangeShapeType="1"/>
          </p:cNvCxnSpPr>
          <p:nvPr/>
        </p:nvCxnSpPr>
        <p:spPr bwMode="auto">
          <a:xfrm>
            <a:off x="7213367" y="3082825"/>
            <a:ext cx="1371600" cy="0"/>
          </a:xfrm>
          <a:prstGeom prst="line">
            <a:avLst/>
          </a:prstGeom>
          <a:noFill/>
          <a:ln w="22225" algn="ctr">
            <a:solidFill>
              <a:srgbClr val="000050"/>
            </a:solidFill>
            <a:round/>
            <a:headEnd/>
            <a:tailEnd/>
          </a:ln>
        </p:spPr>
      </p:cxnSp>
      <p:sp>
        <p:nvSpPr>
          <p:cNvPr id="781" name="Rectangle 129"/>
          <p:cNvSpPr>
            <a:spLocks noChangeArrowheads="1"/>
          </p:cNvSpPr>
          <p:nvPr/>
        </p:nvSpPr>
        <p:spPr bwMode="auto">
          <a:xfrm>
            <a:off x="5157556" y="3093541"/>
            <a:ext cx="352425" cy="184666"/>
          </a:xfrm>
          <a:prstGeom prst="rect">
            <a:avLst/>
          </a:prstGeom>
          <a:noFill/>
          <a:ln w="9525">
            <a:noFill/>
            <a:miter lim="800000"/>
            <a:headEnd/>
            <a:tailEnd/>
          </a:ln>
        </p:spPr>
        <p:txBody>
          <a:bodyPr lIns="0" tIns="0" rIns="0" bIns="0">
            <a:spAutoFit/>
          </a:bodyPr>
          <a:lstStyle/>
          <a:p>
            <a:pPr>
              <a:defRPr/>
            </a:pPr>
            <a:r>
              <a:rPr lang="en-US" sz="1200" b="1" dirty="0">
                <a:solidFill>
                  <a:srgbClr val="000000"/>
                </a:solidFill>
                <a:latin typeface="Times New Roman" pitchFamily="18" charset="0"/>
              </a:rPr>
              <a:t>No5</a:t>
            </a:r>
            <a:endParaRPr lang="en-US" dirty="0">
              <a:latin typeface="Tahoma" pitchFamily="34" charset="0"/>
            </a:endParaRPr>
          </a:p>
        </p:txBody>
      </p:sp>
      <p:sp>
        <p:nvSpPr>
          <p:cNvPr id="783" name="Rectangle 139"/>
          <p:cNvSpPr>
            <a:spLocks noChangeArrowheads="1"/>
          </p:cNvSpPr>
          <p:nvPr/>
        </p:nvSpPr>
        <p:spPr bwMode="auto">
          <a:xfrm>
            <a:off x="6597417" y="3817441"/>
            <a:ext cx="357188" cy="113109"/>
          </a:xfrm>
          <a:prstGeom prst="rect">
            <a:avLst/>
          </a:prstGeom>
          <a:solidFill>
            <a:srgbClr val="000050"/>
          </a:solidFill>
          <a:ln w="9525">
            <a:noFill/>
            <a:miter lim="800000"/>
            <a:headEnd/>
            <a:tailEnd/>
          </a:ln>
        </p:spPr>
        <p:txBody>
          <a:bodyPr/>
          <a:lstStyle/>
          <a:p>
            <a:pPr>
              <a:defRPr/>
            </a:pPr>
            <a:endParaRPr lang="en-US">
              <a:latin typeface="Arial" pitchFamily="34" charset="0"/>
            </a:endParaRPr>
          </a:p>
        </p:txBody>
      </p:sp>
      <p:sp>
        <p:nvSpPr>
          <p:cNvPr id="784" name="Rectangle 140"/>
          <p:cNvSpPr>
            <a:spLocks noChangeArrowheads="1"/>
          </p:cNvSpPr>
          <p:nvPr/>
        </p:nvSpPr>
        <p:spPr bwMode="auto">
          <a:xfrm>
            <a:off x="6597418" y="3817441"/>
            <a:ext cx="360363" cy="114300"/>
          </a:xfrm>
          <a:prstGeom prst="rect">
            <a:avLst/>
          </a:prstGeom>
          <a:solidFill>
            <a:srgbClr val="000050"/>
          </a:solidFill>
          <a:ln w="28575">
            <a:solidFill>
              <a:srgbClr val="000000"/>
            </a:solidFill>
            <a:miter lim="800000"/>
            <a:headEnd/>
            <a:tailEnd/>
          </a:ln>
        </p:spPr>
        <p:txBody>
          <a:bodyPr/>
          <a:lstStyle/>
          <a:p>
            <a:pPr>
              <a:defRPr/>
            </a:pPr>
            <a:endParaRPr lang="en-US">
              <a:latin typeface="Arial" pitchFamily="34" charset="0"/>
            </a:endParaRPr>
          </a:p>
        </p:txBody>
      </p:sp>
      <p:sp>
        <p:nvSpPr>
          <p:cNvPr id="785" name="Arc 784"/>
          <p:cNvSpPr/>
          <p:nvPr/>
        </p:nvSpPr>
        <p:spPr bwMode="auto">
          <a:xfrm>
            <a:off x="6830780" y="3493591"/>
            <a:ext cx="273050" cy="737996"/>
          </a:xfrm>
          <a:prstGeom prst="arc">
            <a:avLst>
              <a:gd name="adj1" fmla="val 16200000"/>
              <a:gd name="adj2" fmla="val 0"/>
            </a:avLst>
          </a:prstGeom>
          <a:solidFill>
            <a:schemeClr val="bg1"/>
          </a:solidFill>
          <a:ln w="22225" cap="flat" cmpd="sng" algn="ctr">
            <a:solidFill>
              <a:schemeClr val="tx1"/>
            </a:solidFill>
            <a:prstDash val="solid"/>
            <a:round/>
            <a:headEnd type="none" w="med" len="med"/>
            <a:tailEnd type="none" w="med" len="med"/>
          </a:ln>
          <a:effectLst/>
        </p:spPr>
        <p:txBody>
          <a:bodyPr lIns="90000" tIns="46800" rIns="90000" bIns="46800">
            <a:spAutoFit/>
          </a:bodyPr>
          <a:lstStyle/>
          <a:p>
            <a:pPr>
              <a:defRPr/>
            </a:pPr>
            <a:endParaRPr lang="en-US" dirty="0">
              <a:latin typeface="Arial" pitchFamily="34" charset="0"/>
            </a:endParaRPr>
          </a:p>
        </p:txBody>
      </p:sp>
      <p:sp>
        <p:nvSpPr>
          <p:cNvPr id="786" name="Arc 785"/>
          <p:cNvSpPr/>
          <p:nvPr/>
        </p:nvSpPr>
        <p:spPr bwMode="auto">
          <a:xfrm flipH="1">
            <a:off x="6452956" y="3493591"/>
            <a:ext cx="274637" cy="737996"/>
          </a:xfrm>
          <a:prstGeom prst="arc">
            <a:avLst>
              <a:gd name="adj1" fmla="val 16200000"/>
              <a:gd name="adj2" fmla="val 0"/>
            </a:avLst>
          </a:prstGeom>
          <a:solidFill>
            <a:schemeClr val="bg1"/>
          </a:solidFill>
          <a:ln w="22225" cap="flat" cmpd="sng" algn="ctr">
            <a:solidFill>
              <a:schemeClr val="tx1"/>
            </a:solidFill>
            <a:prstDash val="solid"/>
            <a:round/>
            <a:headEnd type="none" w="med" len="med"/>
            <a:tailEnd type="none" w="med" len="med"/>
          </a:ln>
          <a:effectLst/>
        </p:spPr>
        <p:txBody>
          <a:bodyPr lIns="90000" tIns="46800" rIns="90000" bIns="46800">
            <a:spAutoFit/>
          </a:bodyPr>
          <a:lstStyle/>
          <a:p>
            <a:pPr>
              <a:defRPr/>
            </a:pPr>
            <a:endParaRPr lang="en-US" dirty="0">
              <a:latin typeface="Arial" pitchFamily="34" charset="0"/>
            </a:endParaRPr>
          </a:p>
        </p:txBody>
      </p:sp>
      <p:sp>
        <p:nvSpPr>
          <p:cNvPr id="787" name="Rectangle 112"/>
          <p:cNvSpPr>
            <a:spLocks noChangeArrowheads="1"/>
          </p:cNvSpPr>
          <p:nvPr/>
        </p:nvSpPr>
        <p:spPr bwMode="auto">
          <a:xfrm>
            <a:off x="5786205" y="3937693"/>
            <a:ext cx="457200" cy="215504"/>
          </a:xfrm>
          <a:prstGeom prst="rect">
            <a:avLst/>
          </a:prstGeom>
          <a:solidFill>
            <a:srgbClr val="C0C0C0"/>
          </a:solidFill>
          <a:ln w="9525">
            <a:solidFill>
              <a:srgbClr val="000000"/>
            </a:solidFill>
            <a:miter lim="800000"/>
            <a:headEnd/>
            <a:tailEnd/>
          </a:ln>
        </p:spPr>
        <p:txBody>
          <a:bodyPr/>
          <a:lstStyle/>
          <a:p>
            <a:pPr>
              <a:defRPr/>
            </a:pPr>
            <a:endParaRPr lang="en-US">
              <a:latin typeface="Arial" pitchFamily="34" charset="0"/>
            </a:endParaRPr>
          </a:p>
        </p:txBody>
      </p:sp>
      <p:sp>
        <p:nvSpPr>
          <p:cNvPr id="788" name="Rectangle 125"/>
          <p:cNvSpPr>
            <a:spLocks noChangeArrowheads="1"/>
          </p:cNvSpPr>
          <p:nvPr/>
        </p:nvSpPr>
        <p:spPr bwMode="auto">
          <a:xfrm>
            <a:off x="5243281" y="4205585"/>
            <a:ext cx="428002" cy="184666"/>
          </a:xfrm>
          <a:prstGeom prst="rect">
            <a:avLst/>
          </a:prstGeom>
          <a:noFill/>
          <a:ln w="9525">
            <a:noFill/>
            <a:miter lim="800000"/>
            <a:headEnd/>
            <a:tailEnd/>
          </a:ln>
        </p:spPr>
        <p:txBody>
          <a:bodyPr wrap="none" lIns="0" tIns="0" rIns="0" bIns="0">
            <a:spAutoFit/>
          </a:bodyPr>
          <a:lstStyle/>
          <a:p>
            <a:pPr>
              <a:defRPr/>
            </a:pPr>
            <a:r>
              <a:rPr lang="en-US" sz="1200" b="1" dirty="0">
                <a:solidFill>
                  <a:srgbClr val="000000"/>
                </a:solidFill>
                <a:latin typeface="Times New Roman" pitchFamily="18" charset="0"/>
              </a:rPr>
              <a:t>N-well</a:t>
            </a:r>
            <a:endParaRPr lang="en-US" dirty="0">
              <a:latin typeface="Tahoma" pitchFamily="34" charset="0"/>
            </a:endParaRPr>
          </a:p>
        </p:txBody>
      </p:sp>
      <p:sp>
        <p:nvSpPr>
          <p:cNvPr id="789" name="Rectangle 113"/>
          <p:cNvSpPr>
            <a:spLocks noChangeArrowheads="1"/>
          </p:cNvSpPr>
          <p:nvPr/>
        </p:nvSpPr>
        <p:spPr bwMode="auto">
          <a:xfrm>
            <a:off x="5960830" y="4001987"/>
            <a:ext cx="182742" cy="184666"/>
          </a:xfrm>
          <a:prstGeom prst="rect">
            <a:avLst/>
          </a:prstGeom>
          <a:noFill/>
          <a:ln w="9525">
            <a:noFill/>
            <a:miter lim="800000"/>
            <a:headEnd/>
            <a:tailEnd/>
          </a:ln>
        </p:spPr>
        <p:txBody>
          <a:bodyPr wrap="none" lIns="0" tIns="0" rIns="0" bIns="0">
            <a:spAutoFit/>
          </a:bodyPr>
          <a:lstStyle/>
          <a:p>
            <a:pPr>
              <a:defRPr/>
            </a:pPr>
            <a:r>
              <a:rPr lang="en-US" sz="1200" dirty="0">
                <a:solidFill>
                  <a:srgbClr val="000000"/>
                </a:solidFill>
                <a:latin typeface="Times New Roman" pitchFamily="18" charset="0"/>
              </a:rPr>
              <a:t>P+</a:t>
            </a:r>
            <a:endParaRPr lang="en-US" dirty="0">
              <a:latin typeface="Tahoma" pitchFamily="34" charset="0"/>
            </a:endParaRPr>
          </a:p>
        </p:txBody>
      </p:sp>
      <p:sp>
        <p:nvSpPr>
          <p:cNvPr id="790" name="Rectangle 112"/>
          <p:cNvSpPr>
            <a:spLocks noChangeArrowheads="1"/>
          </p:cNvSpPr>
          <p:nvPr/>
        </p:nvSpPr>
        <p:spPr bwMode="auto">
          <a:xfrm>
            <a:off x="8096017" y="3936503"/>
            <a:ext cx="457200" cy="228600"/>
          </a:xfrm>
          <a:prstGeom prst="rect">
            <a:avLst/>
          </a:prstGeom>
          <a:solidFill>
            <a:srgbClr val="C0C0C0"/>
          </a:solidFill>
          <a:ln w="9525">
            <a:solidFill>
              <a:srgbClr val="000000"/>
            </a:solidFill>
            <a:miter lim="800000"/>
            <a:headEnd/>
            <a:tailEnd/>
          </a:ln>
        </p:spPr>
        <p:txBody>
          <a:bodyPr/>
          <a:lstStyle/>
          <a:p>
            <a:pPr>
              <a:defRPr/>
            </a:pPr>
            <a:endParaRPr lang="en-US">
              <a:latin typeface="Arial" pitchFamily="34" charset="0"/>
            </a:endParaRPr>
          </a:p>
        </p:txBody>
      </p:sp>
      <p:sp>
        <p:nvSpPr>
          <p:cNvPr id="791" name="Rectangle 113"/>
          <p:cNvSpPr>
            <a:spLocks noChangeArrowheads="1"/>
          </p:cNvSpPr>
          <p:nvPr/>
        </p:nvSpPr>
        <p:spPr bwMode="auto">
          <a:xfrm>
            <a:off x="8264292" y="3991272"/>
            <a:ext cx="182742" cy="184666"/>
          </a:xfrm>
          <a:prstGeom prst="rect">
            <a:avLst/>
          </a:prstGeom>
          <a:noFill/>
          <a:ln w="9525">
            <a:noFill/>
            <a:miter lim="800000"/>
            <a:headEnd/>
            <a:tailEnd/>
          </a:ln>
        </p:spPr>
        <p:txBody>
          <a:bodyPr wrap="none" lIns="0" tIns="0" rIns="0" bIns="0">
            <a:spAutoFit/>
          </a:bodyPr>
          <a:lstStyle/>
          <a:p>
            <a:pPr>
              <a:defRPr/>
            </a:pPr>
            <a:r>
              <a:rPr lang="en-US" sz="1200" dirty="0">
                <a:solidFill>
                  <a:srgbClr val="000000"/>
                </a:solidFill>
                <a:latin typeface="Times New Roman" pitchFamily="18" charset="0"/>
              </a:rPr>
              <a:t>P+</a:t>
            </a:r>
            <a:endParaRPr lang="en-US" dirty="0">
              <a:latin typeface="Tahoma" pitchFamily="34" charset="0"/>
            </a:endParaRPr>
          </a:p>
        </p:txBody>
      </p:sp>
      <p:sp>
        <p:nvSpPr>
          <p:cNvPr id="12537" name="Text Box 4"/>
          <p:cNvSpPr txBox="1">
            <a:spLocks noChangeArrowheads="1"/>
          </p:cNvSpPr>
          <p:nvPr/>
        </p:nvSpPr>
        <p:spPr bwMode="auto">
          <a:xfrm>
            <a:off x="6264043" y="4152007"/>
            <a:ext cx="1584325" cy="307777"/>
          </a:xfrm>
          <a:prstGeom prst="rect">
            <a:avLst/>
          </a:prstGeom>
          <a:noFill/>
          <a:ln w="9525">
            <a:noFill/>
            <a:miter lim="800000"/>
            <a:headEnd/>
            <a:tailEnd/>
          </a:ln>
        </p:spPr>
        <p:txBody>
          <a:bodyPr>
            <a:spAutoFit/>
          </a:bodyPr>
          <a:lstStyle/>
          <a:p>
            <a:pPr algn="ctr">
              <a:spcBef>
                <a:spcPct val="50000"/>
              </a:spcBef>
            </a:pPr>
            <a:r>
              <a:rPr lang="en-US" sz="1400" b="1">
                <a:effectLst/>
                <a:latin typeface="Tahoma" pitchFamily="34" charset="0"/>
              </a:rPr>
              <a:t>Reverse Bias</a:t>
            </a:r>
          </a:p>
        </p:txBody>
      </p:sp>
      <p:cxnSp>
        <p:nvCxnSpPr>
          <p:cNvPr id="12538" name="Straight Connector 806"/>
          <p:cNvCxnSpPr>
            <a:cxnSpLocks noChangeShapeType="1"/>
          </p:cNvCxnSpPr>
          <p:nvPr/>
        </p:nvCxnSpPr>
        <p:spPr bwMode="auto">
          <a:xfrm flipH="1">
            <a:off x="7965842" y="3892450"/>
            <a:ext cx="215900" cy="108347"/>
          </a:xfrm>
          <a:prstGeom prst="line">
            <a:avLst/>
          </a:prstGeom>
          <a:noFill/>
          <a:ln w="38100" algn="ctr">
            <a:solidFill>
              <a:srgbClr val="FF0000"/>
            </a:solidFill>
            <a:round/>
            <a:headEnd/>
            <a:tailEnd/>
          </a:ln>
        </p:spPr>
      </p:cxnSp>
      <p:sp>
        <p:nvSpPr>
          <p:cNvPr id="810" name="Oval 809"/>
          <p:cNvSpPr/>
          <p:nvPr/>
        </p:nvSpPr>
        <p:spPr bwMode="auto">
          <a:xfrm>
            <a:off x="5771918" y="4444900"/>
            <a:ext cx="358775" cy="522418"/>
          </a:xfrm>
          <a:prstGeom prst="ellipse">
            <a:avLst/>
          </a:prstGeom>
          <a:solidFill>
            <a:srgbClr val="DEDEDE"/>
          </a:solidFill>
          <a:ln w="22225" cap="flat" cmpd="sng" algn="ctr">
            <a:solidFill>
              <a:schemeClr val="tx1"/>
            </a:solidFill>
            <a:prstDash val="solid"/>
            <a:round/>
            <a:headEnd type="none" w="med" len="med"/>
            <a:tailEnd type="none" w="med" len="med"/>
          </a:ln>
          <a:effectLst/>
        </p:spPr>
        <p:txBody>
          <a:bodyPr lIns="90000" tIns="46800" rIns="90000" bIns="46800">
            <a:spAutoFit/>
          </a:bodyPr>
          <a:lstStyle/>
          <a:p>
            <a:pPr>
              <a:defRPr/>
            </a:pPr>
            <a:endParaRPr lang="en-US">
              <a:latin typeface="Arial" pitchFamily="34" charset="0"/>
            </a:endParaRPr>
          </a:p>
        </p:txBody>
      </p:sp>
      <p:cxnSp>
        <p:nvCxnSpPr>
          <p:cNvPr id="12540" name="Straight Connector 810"/>
          <p:cNvCxnSpPr>
            <a:cxnSpLocks noChangeShapeType="1"/>
          </p:cNvCxnSpPr>
          <p:nvPr/>
        </p:nvCxnSpPr>
        <p:spPr bwMode="auto">
          <a:xfrm>
            <a:off x="5086117" y="3028056"/>
            <a:ext cx="215900" cy="0"/>
          </a:xfrm>
          <a:prstGeom prst="line">
            <a:avLst/>
          </a:prstGeom>
          <a:noFill/>
          <a:ln w="22225" algn="ctr">
            <a:solidFill>
              <a:srgbClr val="FF0000"/>
            </a:solidFill>
            <a:round/>
            <a:headEnd/>
            <a:tailEnd/>
          </a:ln>
        </p:spPr>
      </p:cxnSp>
      <p:cxnSp>
        <p:nvCxnSpPr>
          <p:cNvPr id="12541" name="Straight Connector 811"/>
          <p:cNvCxnSpPr>
            <a:cxnSpLocks noChangeShapeType="1"/>
          </p:cNvCxnSpPr>
          <p:nvPr/>
        </p:nvCxnSpPr>
        <p:spPr bwMode="auto">
          <a:xfrm>
            <a:off x="5340117" y="3028056"/>
            <a:ext cx="215900" cy="0"/>
          </a:xfrm>
          <a:prstGeom prst="line">
            <a:avLst/>
          </a:prstGeom>
          <a:noFill/>
          <a:ln w="22225" algn="ctr">
            <a:solidFill>
              <a:srgbClr val="FF0000"/>
            </a:solidFill>
            <a:round/>
            <a:headEnd/>
            <a:tailEnd/>
          </a:ln>
        </p:spPr>
      </p:cxnSp>
      <p:cxnSp>
        <p:nvCxnSpPr>
          <p:cNvPr id="12542" name="Straight Connector 812"/>
          <p:cNvCxnSpPr>
            <a:cxnSpLocks noChangeShapeType="1"/>
          </p:cNvCxnSpPr>
          <p:nvPr/>
        </p:nvCxnSpPr>
        <p:spPr bwMode="auto">
          <a:xfrm>
            <a:off x="5592530" y="3028056"/>
            <a:ext cx="215900" cy="0"/>
          </a:xfrm>
          <a:prstGeom prst="line">
            <a:avLst/>
          </a:prstGeom>
          <a:noFill/>
          <a:ln w="22225" algn="ctr">
            <a:solidFill>
              <a:srgbClr val="FF0000"/>
            </a:solidFill>
            <a:round/>
            <a:headEnd/>
            <a:tailEnd/>
          </a:ln>
        </p:spPr>
      </p:cxnSp>
      <p:cxnSp>
        <p:nvCxnSpPr>
          <p:cNvPr id="12543" name="Straight Connector 813"/>
          <p:cNvCxnSpPr>
            <a:cxnSpLocks noChangeShapeType="1"/>
          </p:cNvCxnSpPr>
          <p:nvPr/>
        </p:nvCxnSpPr>
        <p:spPr bwMode="auto">
          <a:xfrm>
            <a:off x="5846530" y="3028056"/>
            <a:ext cx="215900" cy="0"/>
          </a:xfrm>
          <a:prstGeom prst="line">
            <a:avLst/>
          </a:prstGeom>
          <a:noFill/>
          <a:ln w="22225" algn="ctr">
            <a:solidFill>
              <a:srgbClr val="FF0000"/>
            </a:solidFill>
            <a:round/>
            <a:headEnd/>
            <a:tailEnd/>
          </a:ln>
        </p:spPr>
      </p:cxnSp>
      <p:cxnSp>
        <p:nvCxnSpPr>
          <p:cNvPr id="12544" name="Straight Connector 814"/>
          <p:cNvCxnSpPr>
            <a:cxnSpLocks noChangeShapeType="1"/>
          </p:cNvCxnSpPr>
          <p:nvPr/>
        </p:nvCxnSpPr>
        <p:spPr bwMode="auto">
          <a:xfrm>
            <a:off x="6084655" y="3028056"/>
            <a:ext cx="215900" cy="0"/>
          </a:xfrm>
          <a:prstGeom prst="line">
            <a:avLst/>
          </a:prstGeom>
          <a:noFill/>
          <a:ln w="22225" algn="ctr">
            <a:solidFill>
              <a:srgbClr val="FF0000"/>
            </a:solidFill>
            <a:round/>
            <a:headEnd/>
            <a:tailEnd/>
          </a:ln>
        </p:spPr>
      </p:cxnSp>
      <p:cxnSp>
        <p:nvCxnSpPr>
          <p:cNvPr id="12545" name="Straight Connector 815"/>
          <p:cNvCxnSpPr>
            <a:cxnSpLocks noChangeShapeType="1"/>
          </p:cNvCxnSpPr>
          <p:nvPr/>
        </p:nvCxnSpPr>
        <p:spPr bwMode="auto">
          <a:xfrm>
            <a:off x="6338655" y="3028056"/>
            <a:ext cx="215900" cy="0"/>
          </a:xfrm>
          <a:prstGeom prst="line">
            <a:avLst/>
          </a:prstGeom>
          <a:noFill/>
          <a:ln w="22225" algn="ctr">
            <a:solidFill>
              <a:srgbClr val="FF0000"/>
            </a:solidFill>
            <a:round/>
            <a:headEnd/>
            <a:tailEnd/>
          </a:ln>
        </p:spPr>
      </p:cxnSp>
      <p:cxnSp>
        <p:nvCxnSpPr>
          <p:cNvPr id="12546" name="Straight Connector 816"/>
          <p:cNvCxnSpPr>
            <a:cxnSpLocks noChangeShapeType="1"/>
          </p:cNvCxnSpPr>
          <p:nvPr/>
        </p:nvCxnSpPr>
        <p:spPr bwMode="auto">
          <a:xfrm>
            <a:off x="7216542" y="3028056"/>
            <a:ext cx="215900" cy="0"/>
          </a:xfrm>
          <a:prstGeom prst="line">
            <a:avLst/>
          </a:prstGeom>
          <a:noFill/>
          <a:ln w="22225" algn="ctr">
            <a:solidFill>
              <a:srgbClr val="FF0000"/>
            </a:solidFill>
            <a:round/>
            <a:headEnd/>
            <a:tailEnd/>
          </a:ln>
        </p:spPr>
      </p:cxnSp>
      <p:cxnSp>
        <p:nvCxnSpPr>
          <p:cNvPr id="12547" name="Straight Connector 817"/>
          <p:cNvCxnSpPr>
            <a:cxnSpLocks noChangeShapeType="1"/>
          </p:cNvCxnSpPr>
          <p:nvPr/>
        </p:nvCxnSpPr>
        <p:spPr bwMode="auto">
          <a:xfrm>
            <a:off x="7470542" y="3028056"/>
            <a:ext cx="215900" cy="0"/>
          </a:xfrm>
          <a:prstGeom prst="line">
            <a:avLst/>
          </a:prstGeom>
          <a:noFill/>
          <a:ln w="22225" algn="ctr">
            <a:solidFill>
              <a:srgbClr val="FF0000"/>
            </a:solidFill>
            <a:round/>
            <a:headEnd/>
            <a:tailEnd/>
          </a:ln>
        </p:spPr>
      </p:cxnSp>
      <p:cxnSp>
        <p:nvCxnSpPr>
          <p:cNvPr id="12548" name="Straight Connector 818"/>
          <p:cNvCxnSpPr>
            <a:cxnSpLocks noChangeShapeType="1"/>
          </p:cNvCxnSpPr>
          <p:nvPr/>
        </p:nvCxnSpPr>
        <p:spPr bwMode="auto">
          <a:xfrm>
            <a:off x="7722955" y="3028056"/>
            <a:ext cx="215900" cy="0"/>
          </a:xfrm>
          <a:prstGeom prst="line">
            <a:avLst/>
          </a:prstGeom>
          <a:noFill/>
          <a:ln w="22225" algn="ctr">
            <a:solidFill>
              <a:srgbClr val="FF0000"/>
            </a:solidFill>
            <a:round/>
            <a:headEnd/>
            <a:tailEnd/>
          </a:ln>
        </p:spPr>
      </p:cxnSp>
      <p:cxnSp>
        <p:nvCxnSpPr>
          <p:cNvPr id="12549" name="Straight Connector 819"/>
          <p:cNvCxnSpPr>
            <a:cxnSpLocks noChangeShapeType="1"/>
          </p:cNvCxnSpPr>
          <p:nvPr/>
        </p:nvCxnSpPr>
        <p:spPr bwMode="auto">
          <a:xfrm>
            <a:off x="7976955" y="3028056"/>
            <a:ext cx="215900" cy="0"/>
          </a:xfrm>
          <a:prstGeom prst="line">
            <a:avLst/>
          </a:prstGeom>
          <a:noFill/>
          <a:ln w="22225" algn="ctr">
            <a:solidFill>
              <a:srgbClr val="FF0000"/>
            </a:solidFill>
            <a:round/>
            <a:headEnd/>
            <a:tailEnd/>
          </a:ln>
        </p:spPr>
      </p:cxnSp>
      <p:cxnSp>
        <p:nvCxnSpPr>
          <p:cNvPr id="12550" name="Straight Connector 820"/>
          <p:cNvCxnSpPr>
            <a:cxnSpLocks noChangeShapeType="1"/>
          </p:cNvCxnSpPr>
          <p:nvPr/>
        </p:nvCxnSpPr>
        <p:spPr bwMode="auto">
          <a:xfrm>
            <a:off x="8215081" y="3028056"/>
            <a:ext cx="217487" cy="0"/>
          </a:xfrm>
          <a:prstGeom prst="line">
            <a:avLst/>
          </a:prstGeom>
          <a:noFill/>
          <a:ln w="22225" algn="ctr">
            <a:solidFill>
              <a:srgbClr val="FF0000"/>
            </a:solidFill>
            <a:round/>
            <a:headEnd/>
            <a:tailEnd/>
          </a:ln>
        </p:spPr>
      </p:cxnSp>
      <p:cxnSp>
        <p:nvCxnSpPr>
          <p:cNvPr id="12551" name="Straight Connector 821"/>
          <p:cNvCxnSpPr>
            <a:cxnSpLocks noChangeShapeType="1"/>
          </p:cNvCxnSpPr>
          <p:nvPr/>
        </p:nvCxnSpPr>
        <p:spPr bwMode="auto">
          <a:xfrm>
            <a:off x="8469081" y="3028056"/>
            <a:ext cx="217487" cy="0"/>
          </a:xfrm>
          <a:prstGeom prst="line">
            <a:avLst/>
          </a:prstGeom>
          <a:noFill/>
          <a:ln w="22225" algn="ctr">
            <a:solidFill>
              <a:srgbClr val="FF0000"/>
            </a:solidFill>
            <a:round/>
            <a:headEnd/>
            <a:tailEnd/>
          </a:ln>
        </p:spPr>
      </p:cxnSp>
      <p:sp>
        <p:nvSpPr>
          <p:cNvPr id="824" name="Oval 823"/>
          <p:cNvSpPr/>
          <p:nvPr/>
        </p:nvSpPr>
        <p:spPr bwMode="auto">
          <a:xfrm>
            <a:off x="7376880" y="4444900"/>
            <a:ext cx="360362" cy="522418"/>
          </a:xfrm>
          <a:prstGeom prst="ellipse">
            <a:avLst/>
          </a:prstGeom>
          <a:solidFill>
            <a:schemeClr val="bg2">
              <a:lumMod val="20000"/>
              <a:lumOff val="80000"/>
            </a:schemeClr>
          </a:solidFill>
          <a:ln w="22225" cap="flat" cmpd="sng" algn="ctr">
            <a:solidFill>
              <a:schemeClr val="bg2">
                <a:lumMod val="60000"/>
                <a:lumOff val="40000"/>
              </a:schemeClr>
            </a:solidFill>
            <a:prstDash val="solid"/>
            <a:round/>
            <a:headEnd type="none" w="med" len="med"/>
            <a:tailEnd type="none" w="med" len="med"/>
          </a:ln>
          <a:effectLst/>
        </p:spPr>
        <p:txBody>
          <a:bodyPr lIns="90000" tIns="46800" rIns="90000" bIns="46800">
            <a:spAutoFit/>
          </a:bodyPr>
          <a:lstStyle/>
          <a:p>
            <a:pPr>
              <a:defRPr/>
            </a:pPr>
            <a:endParaRPr lang="en-US">
              <a:latin typeface="Arial" pitchFamily="34" charset="0"/>
            </a:endParaRPr>
          </a:p>
        </p:txBody>
      </p:sp>
      <p:sp>
        <p:nvSpPr>
          <p:cNvPr id="825" name="Oval 824"/>
          <p:cNvSpPr/>
          <p:nvPr/>
        </p:nvSpPr>
        <p:spPr bwMode="auto">
          <a:xfrm>
            <a:off x="6599005" y="4455616"/>
            <a:ext cx="360362" cy="522418"/>
          </a:xfrm>
          <a:prstGeom prst="ellipse">
            <a:avLst/>
          </a:prstGeom>
          <a:solidFill>
            <a:schemeClr val="bg2">
              <a:lumMod val="40000"/>
              <a:lumOff val="60000"/>
            </a:schemeClr>
          </a:solidFill>
          <a:ln w="22225" cap="flat" cmpd="sng" algn="ctr">
            <a:noFill/>
            <a:prstDash val="solid"/>
            <a:round/>
            <a:headEnd type="none" w="med" len="med"/>
            <a:tailEnd type="none" w="med" len="med"/>
          </a:ln>
          <a:effectLst/>
        </p:spPr>
        <p:txBody>
          <a:bodyPr lIns="90000" tIns="46800" rIns="90000" bIns="46800">
            <a:spAutoFit/>
          </a:bodyPr>
          <a:lstStyle/>
          <a:p>
            <a:pPr>
              <a:defRPr/>
            </a:pPr>
            <a:endParaRPr lang="en-US">
              <a:latin typeface="Arial" pitchFamily="34" charset="0"/>
            </a:endParaRPr>
          </a:p>
        </p:txBody>
      </p:sp>
      <p:sp>
        <p:nvSpPr>
          <p:cNvPr id="830" name="Freeform 180"/>
          <p:cNvSpPr>
            <a:spLocks/>
          </p:cNvSpPr>
          <p:nvPr/>
        </p:nvSpPr>
        <p:spPr bwMode="auto">
          <a:xfrm rot="2157">
            <a:off x="1774592" y="1083766"/>
            <a:ext cx="95250" cy="188119"/>
          </a:xfrm>
          <a:custGeom>
            <a:avLst/>
            <a:gdLst/>
            <a:ahLst/>
            <a:cxnLst>
              <a:cxn ang="0">
                <a:pos x="89" y="253"/>
              </a:cxn>
              <a:cxn ang="0">
                <a:pos x="40" y="194"/>
              </a:cxn>
              <a:cxn ang="0">
                <a:pos x="21" y="147"/>
              </a:cxn>
              <a:cxn ang="0">
                <a:pos x="8" y="81"/>
              </a:cxn>
              <a:cxn ang="0">
                <a:pos x="0" y="0"/>
              </a:cxn>
              <a:cxn ang="0">
                <a:pos x="0" y="0"/>
              </a:cxn>
            </a:cxnLst>
            <a:rect l="0" t="0" r="r" b="b"/>
            <a:pathLst>
              <a:path w="89" h="253">
                <a:moveTo>
                  <a:pt x="89" y="253"/>
                </a:moveTo>
                <a:lnTo>
                  <a:pt x="40" y="194"/>
                </a:lnTo>
                <a:lnTo>
                  <a:pt x="21" y="147"/>
                </a:lnTo>
                <a:lnTo>
                  <a:pt x="8" y="81"/>
                </a:lnTo>
                <a:lnTo>
                  <a:pt x="0" y="0"/>
                </a:lnTo>
                <a:lnTo>
                  <a:pt x="0" y="0"/>
                </a:lnTo>
              </a:path>
            </a:pathLst>
          </a:custGeom>
          <a:noFill/>
          <a:ln w="9525">
            <a:solidFill>
              <a:srgbClr val="000000"/>
            </a:solidFill>
            <a:prstDash val="solid"/>
            <a:round/>
            <a:headEnd/>
            <a:tailEnd type="triangle" w="med" len="med"/>
          </a:ln>
        </p:spPr>
        <p:txBody>
          <a:bodyPr/>
          <a:lstStyle/>
          <a:p>
            <a:pPr>
              <a:defRPr/>
            </a:pPr>
            <a:endParaRPr lang="en-US">
              <a:latin typeface="Arial" pitchFamily="34" charset="0"/>
            </a:endParaRPr>
          </a:p>
        </p:txBody>
      </p:sp>
      <p:sp>
        <p:nvSpPr>
          <p:cNvPr id="831" name="Freeform 183"/>
          <p:cNvSpPr>
            <a:spLocks/>
          </p:cNvSpPr>
          <p:nvPr/>
        </p:nvSpPr>
        <p:spPr bwMode="auto">
          <a:xfrm rot="21599970">
            <a:off x="1992081" y="1083766"/>
            <a:ext cx="90487" cy="186928"/>
          </a:xfrm>
          <a:custGeom>
            <a:avLst/>
            <a:gdLst/>
            <a:ahLst/>
            <a:cxnLst>
              <a:cxn ang="0">
                <a:pos x="0" y="188"/>
              </a:cxn>
              <a:cxn ang="0">
                <a:pos x="3" y="183"/>
              </a:cxn>
              <a:cxn ang="0">
                <a:pos x="11" y="177"/>
              </a:cxn>
              <a:cxn ang="0">
                <a:pos x="26" y="162"/>
              </a:cxn>
              <a:cxn ang="0">
                <a:pos x="41" y="141"/>
              </a:cxn>
              <a:cxn ang="0">
                <a:pos x="54" y="117"/>
              </a:cxn>
              <a:cxn ang="0">
                <a:pos x="60" y="92"/>
              </a:cxn>
              <a:cxn ang="0">
                <a:pos x="66" y="62"/>
              </a:cxn>
              <a:cxn ang="0">
                <a:pos x="68" y="32"/>
              </a:cxn>
              <a:cxn ang="0">
                <a:pos x="71" y="3"/>
              </a:cxn>
              <a:cxn ang="0">
                <a:pos x="71" y="0"/>
              </a:cxn>
              <a:cxn ang="0">
                <a:pos x="71" y="0"/>
              </a:cxn>
            </a:cxnLst>
            <a:rect l="0" t="0" r="r" b="b"/>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lnTo>
                  <a:pt x="71" y="0"/>
                </a:lnTo>
              </a:path>
            </a:pathLst>
          </a:custGeom>
          <a:noFill/>
          <a:ln w="9525">
            <a:solidFill>
              <a:srgbClr val="000000"/>
            </a:solidFill>
            <a:prstDash val="solid"/>
            <a:round/>
            <a:headEnd/>
            <a:tailEnd type="triangle" w="med" len="med"/>
          </a:ln>
        </p:spPr>
        <p:txBody>
          <a:bodyPr/>
          <a:lstStyle/>
          <a:p>
            <a:pPr>
              <a:defRPr/>
            </a:pPr>
            <a:endParaRPr lang="en-US">
              <a:latin typeface="Arial" pitchFamily="34" charset="0"/>
            </a:endParaRPr>
          </a:p>
        </p:txBody>
      </p:sp>
      <p:sp>
        <p:nvSpPr>
          <p:cNvPr id="836" name="Line 222"/>
          <p:cNvSpPr>
            <a:spLocks noChangeShapeType="1"/>
          </p:cNvSpPr>
          <p:nvPr/>
        </p:nvSpPr>
        <p:spPr bwMode="auto">
          <a:xfrm flipV="1">
            <a:off x="3863743" y="1732656"/>
            <a:ext cx="100013" cy="258366"/>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37" name="Line 222"/>
          <p:cNvSpPr>
            <a:spLocks noChangeShapeType="1"/>
          </p:cNvSpPr>
          <p:nvPr/>
        </p:nvSpPr>
        <p:spPr bwMode="auto">
          <a:xfrm flipH="1" flipV="1">
            <a:off x="4397142" y="1894582"/>
            <a:ext cx="71438" cy="270272"/>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38" name="Line 222"/>
          <p:cNvSpPr>
            <a:spLocks noChangeShapeType="1"/>
          </p:cNvSpPr>
          <p:nvPr/>
        </p:nvSpPr>
        <p:spPr bwMode="auto">
          <a:xfrm flipV="1">
            <a:off x="4008205" y="1786235"/>
            <a:ext cx="0" cy="215503"/>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39" name="Line 222"/>
          <p:cNvSpPr>
            <a:spLocks noChangeShapeType="1"/>
          </p:cNvSpPr>
          <p:nvPr/>
        </p:nvSpPr>
        <p:spPr bwMode="auto">
          <a:xfrm flipV="1">
            <a:off x="3790718" y="1732656"/>
            <a:ext cx="144463" cy="215504"/>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40" name="Line 222"/>
          <p:cNvSpPr>
            <a:spLocks noChangeShapeType="1"/>
          </p:cNvSpPr>
          <p:nvPr/>
        </p:nvSpPr>
        <p:spPr bwMode="auto">
          <a:xfrm flipV="1">
            <a:off x="4036780" y="1894581"/>
            <a:ext cx="100012" cy="258366"/>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41" name="Line 222"/>
          <p:cNvSpPr>
            <a:spLocks noChangeShapeType="1"/>
          </p:cNvSpPr>
          <p:nvPr/>
        </p:nvSpPr>
        <p:spPr bwMode="auto">
          <a:xfrm flipH="1" flipV="1">
            <a:off x="6095767" y="1894582"/>
            <a:ext cx="71438" cy="270272"/>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42" name="Line 222"/>
          <p:cNvSpPr>
            <a:spLocks noChangeShapeType="1"/>
          </p:cNvSpPr>
          <p:nvPr/>
        </p:nvSpPr>
        <p:spPr bwMode="auto">
          <a:xfrm flipV="1">
            <a:off x="5735405" y="1894581"/>
            <a:ext cx="101600" cy="258366"/>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43" name="Line 222"/>
          <p:cNvSpPr>
            <a:spLocks noChangeShapeType="1"/>
          </p:cNvSpPr>
          <p:nvPr/>
        </p:nvSpPr>
        <p:spPr bwMode="auto">
          <a:xfrm flipV="1">
            <a:off x="5916380" y="1886247"/>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44" name="Line 222"/>
          <p:cNvSpPr>
            <a:spLocks noChangeShapeType="1"/>
          </p:cNvSpPr>
          <p:nvPr/>
        </p:nvSpPr>
        <p:spPr bwMode="auto">
          <a:xfrm flipV="1">
            <a:off x="5879867" y="1894581"/>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45" name="Line 222"/>
          <p:cNvSpPr>
            <a:spLocks noChangeShapeType="1"/>
          </p:cNvSpPr>
          <p:nvPr/>
        </p:nvSpPr>
        <p:spPr bwMode="auto">
          <a:xfrm flipV="1">
            <a:off x="6032267" y="1886247"/>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46" name="Line 222"/>
          <p:cNvSpPr>
            <a:spLocks noChangeShapeType="1"/>
          </p:cNvSpPr>
          <p:nvPr/>
        </p:nvSpPr>
        <p:spPr bwMode="auto">
          <a:xfrm flipV="1">
            <a:off x="5994167" y="1894581"/>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47" name="Line 222"/>
          <p:cNvSpPr>
            <a:spLocks noChangeShapeType="1"/>
          </p:cNvSpPr>
          <p:nvPr/>
        </p:nvSpPr>
        <p:spPr bwMode="auto">
          <a:xfrm flipV="1">
            <a:off x="5887805" y="957560"/>
            <a:ext cx="0" cy="294084"/>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48" name="Line 222"/>
          <p:cNvSpPr>
            <a:spLocks noChangeShapeType="1"/>
          </p:cNvSpPr>
          <p:nvPr/>
        </p:nvSpPr>
        <p:spPr bwMode="auto">
          <a:xfrm flipV="1">
            <a:off x="5851292" y="965894"/>
            <a:ext cx="0" cy="29408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49" name="Freeform 180"/>
          <p:cNvSpPr>
            <a:spLocks/>
          </p:cNvSpPr>
          <p:nvPr/>
        </p:nvSpPr>
        <p:spPr bwMode="auto">
          <a:xfrm rot="2157">
            <a:off x="5735405" y="1083766"/>
            <a:ext cx="95250" cy="188119"/>
          </a:xfrm>
          <a:custGeom>
            <a:avLst/>
            <a:gdLst/>
            <a:ahLst/>
            <a:cxnLst>
              <a:cxn ang="0">
                <a:pos x="89" y="253"/>
              </a:cxn>
              <a:cxn ang="0">
                <a:pos x="40" y="194"/>
              </a:cxn>
              <a:cxn ang="0">
                <a:pos x="21" y="147"/>
              </a:cxn>
              <a:cxn ang="0">
                <a:pos x="8" y="81"/>
              </a:cxn>
              <a:cxn ang="0">
                <a:pos x="0" y="0"/>
              </a:cxn>
              <a:cxn ang="0">
                <a:pos x="0" y="0"/>
              </a:cxn>
            </a:cxnLst>
            <a:rect l="0" t="0" r="r" b="b"/>
            <a:pathLst>
              <a:path w="89" h="253">
                <a:moveTo>
                  <a:pt x="89" y="253"/>
                </a:moveTo>
                <a:lnTo>
                  <a:pt x="40" y="194"/>
                </a:lnTo>
                <a:lnTo>
                  <a:pt x="21" y="147"/>
                </a:lnTo>
                <a:lnTo>
                  <a:pt x="8" y="81"/>
                </a:lnTo>
                <a:lnTo>
                  <a:pt x="0" y="0"/>
                </a:lnTo>
                <a:lnTo>
                  <a:pt x="0" y="0"/>
                </a:lnTo>
              </a:path>
            </a:pathLst>
          </a:custGeom>
          <a:noFill/>
          <a:ln w="9525">
            <a:solidFill>
              <a:srgbClr val="000000"/>
            </a:solidFill>
            <a:prstDash val="solid"/>
            <a:round/>
            <a:headEnd/>
            <a:tailEnd type="triangle" w="med" len="med"/>
          </a:ln>
        </p:spPr>
        <p:txBody>
          <a:bodyPr/>
          <a:lstStyle/>
          <a:p>
            <a:pPr>
              <a:defRPr/>
            </a:pPr>
            <a:endParaRPr lang="en-US">
              <a:latin typeface="Arial" pitchFamily="34" charset="0"/>
            </a:endParaRPr>
          </a:p>
        </p:txBody>
      </p:sp>
      <p:sp>
        <p:nvSpPr>
          <p:cNvPr id="850" name="Freeform 183"/>
          <p:cNvSpPr>
            <a:spLocks/>
          </p:cNvSpPr>
          <p:nvPr/>
        </p:nvSpPr>
        <p:spPr bwMode="auto">
          <a:xfrm rot="21599970">
            <a:off x="6067192" y="1074241"/>
            <a:ext cx="90488" cy="186928"/>
          </a:xfrm>
          <a:custGeom>
            <a:avLst/>
            <a:gdLst/>
            <a:ahLst/>
            <a:cxnLst>
              <a:cxn ang="0">
                <a:pos x="0" y="188"/>
              </a:cxn>
              <a:cxn ang="0">
                <a:pos x="3" y="183"/>
              </a:cxn>
              <a:cxn ang="0">
                <a:pos x="11" y="177"/>
              </a:cxn>
              <a:cxn ang="0">
                <a:pos x="26" y="162"/>
              </a:cxn>
              <a:cxn ang="0">
                <a:pos x="41" y="141"/>
              </a:cxn>
              <a:cxn ang="0">
                <a:pos x="54" y="117"/>
              </a:cxn>
              <a:cxn ang="0">
                <a:pos x="60" y="92"/>
              </a:cxn>
              <a:cxn ang="0">
                <a:pos x="66" y="62"/>
              </a:cxn>
              <a:cxn ang="0">
                <a:pos x="68" y="32"/>
              </a:cxn>
              <a:cxn ang="0">
                <a:pos x="71" y="3"/>
              </a:cxn>
              <a:cxn ang="0">
                <a:pos x="71" y="0"/>
              </a:cxn>
              <a:cxn ang="0">
                <a:pos x="71" y="0"/>
              </a:cxn>
            </a:cxnLst>
            <a:rect l="0" t="0" r="r" b="b"/>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lnTo>
                  <a:pt x="71" y="0"/>
                </a:lnTo>
              </a:path>
            </a:pathLst>
          </a:custGeom>
          <a:noFill/>
          <a:ln w="9525">
            <a:solidFill>
              <a:srgbClr val="000000"/>
            </a:solidFill>
            <a:prstDash val="solid"/>
            <a:round/>
            <a:headEnd/>
            <a:tailEnd type="triangle" w="med" len="med"/>
          </a:ln>
        </p:spPr>
        <p:txBody>
          <a:bodyPr/>
          <a:lstStyle/>
          <a:p>
            <a:pPr>
              <a:defRPr/>
            </a:pPr>
            <a:endParaRPr lang="en-US">
              <a:latin typeface="Arial" pitchFamily="34" charset="0"/>
            </a:endParaRPr>
          </a:p>
        </p:txBody>
      </p:sp>
      <p:sp>
        <p:nvSpPr>
          <p:cNvPr id="851" name="Line 222"/>
          <p:cNvSpPr>
            <a:spLocks noChangeShapeType="1"/>
          </p:cNvSpPr>
          <p:nvPr/>
        </p:nvSpPr>
        <p:spPr bwMode="auto">
          <a:xfrm flipV="1">
            <a:off x="5965592" y="953987"/>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52" name="Line 222"/>
          <p:cNvSpPr>
            <a:spLocks noChangeShapeType="1"/>
          </p:cNvSpPr>
          <p:nvPr/>
        </p:nvSpPr>
        <p:spPr bwMode="auto">
          <a:xfrm flipV="1">
            <a:off x="5929080" y="962322"/>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53" name="Line 222"/>
          <p:cNvSpPr>
            <a:spLocks noChangeShapeType="1"/>
          </p:cNvSpPr>
          <p:nvPr/>
        </p:nvSpPr>
        <p:spPr bwMode="auto">
          <a:xfrm flipV="1">
            <a:off x="6052905" y="970656"/>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54" name="Line 222"/>
          <p:cNvSpPr>
            <a:spLocks noChangeShapeType="1"/>
          </p:cNvSpPr>
          <p:nvPr/>
        </p:nvSpPr>
        <p:spPr bwMode="auto">
          <a:xfrm flipV="1">
            <a:off x="6014805" y="978991"/>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grpSp>
        <p:nvGrpSpPr>
          <p:cNvPr id="18" name="Group 168"/>
          <p:cNvGrpSpPr>
            <a:grpSpLocks/>
          </p:cNvGrpSpPr>
          <p:nvPr/>
        </p:nvGrpSpPr>
        <p:grpSpPr bwMode="auto">
          <a:xfrm>
            <a:off x="3504967" y="1300460"/>
            <a:ext cx="90488" cy="63103"/>
            <a:chOff x="585" y="751"/>
            <a:chExt cx="174" cy="174"/>
          </a:xfrm>
        </p:grpSpPr>
        <p:sp>
          <p:nvSpPr>
            <p:cNvPr id="858" name="Line 169"/>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859" name="Line 170"/>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857" name="Oval 171"/>
          <p:cNvSpPr>
            <a:spLocks noChangeArrowheads="1"/>
          </p:cNvSpPr>
          <p:nvPr/>
        </p:nvSpPr>
        <p:spPr bwMode="auto">
          <a:xfrm>
            <a:off x="3503381" y="1295698"/>
            <a:ext cx="98425" cy="6786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860" name="Line 222"/>
          <p:cNvSpPr>
            <a:spLocks noChangeShapeType="1"/>
          </p:cNvSpPr>
          <p:nvPr/>
        </p:nvSpPr>
        <p:spPr bwMode="auto">
          <a:xfrm flipV="1">
            <a:off x="8200792" y="953987"/>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61" name="Line 222"/>
          <p:cNvSpPr>
            <a:spLocks noChangeShapeType="1"/>
          </p:cNvSpPr>
          <p:nvPr/>
        </p:nvSpPr>
        <p:spPr bwMode="auto">
          <a:xfrm flipV="1">
            <a:off x="8164280" y="962322"/>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62" name="Freeform 180"/>
          <p:cNvSpPr>
            <a:spLocks/>
          </p:cNvSpPr>
          <p:nvPr/>
        </p:nvSpPr>
        <p:spPr bwMode="auto">
          <a:xfrm rot="2157">
            <a:off x="8048392" y="1081385"/>
            <a:ext cx="95250" cy="188119"/>
          </a:xfrm>
          <a:custGeom>
            <a:avLst/>
            <a:gdLst/>
            <a:ahLst/>
            <a:cxnLst>
              <a:cxn ang="0">
                <a:pos x="89" y="253"/>
              </a:cxn>
              <a:cxn ang="0">
                <a:pos x="40" y="194"/>
              </a:cxn>
              <a:cxn ang="0">
                <a:pos x="21" y="147"/>
              </a:cxn>
              <a:cxn ang="0">
                <a:pos x="8" y="81"/>
              </a:cxn>
              <a:cxn ang="0">
                <a:pos x="0" y="0"/>
              </a:cxn>
              <a:cxn ang="0">
                <a:pos x="0" y="0"/>
              </a:cxn>
            </a:cxnLst>
            <a:rect l="0" t="0" r="r" b="b"/>
            <a:pathLst>
              <a:path w="89" h="253">
                <a:moveTo>
                  <a:pt x="89" y="253"/>
                </a:moveTo>
                <a:lnTo>
                  <a:pt x="40" y="194"/>
                </a:lnTo>
                <a:lnTo>
                  <a:pt x="21" y="147"/>
                </a:lnTo>
                <a:lnTo>
                  <a:pt x="8" y="81"/>
                </a:lnTo>
                <a:lnTo>
                  <a:pt x="0" y="0"/>
                </a:lnTo>
                <a:lnTo>
                  <a:pt x="0" y="0"/>
                </a:lnTo>
              </a:path>
            </a:pathLst>
          </a:custGeom>
          <a:noFill/>
          <a:ln w="9525">
            <a:solidFill>
              <a:srgbClr val="000000"/>
            </a:solidFill>
            <a:prstDash val="solid"/>
            <a:round/>
            <a:headEnd/>
            <a:tailEnd type="triangle" w="med" len="med"/>
          </a:ln>
        </p:spPr>
        <p:txBody>
          <a:bodyPr/>
          <a:lstStyle/>
          <a:p>
            <a:pPr>
              <a:defRPr/>
            </a:pPr>
            <a:endParaRPr lang="en-US">
              <a:latin typeface="Arial" pitchFamily="34" charset="0"/>
            </a:endParaRPr>
          </a:p>
        </p:txBody>
      </p:sp>
      <p:sp>
        <p:nvSpPr>
          <p:cNvPr id="863" name="Freeform 183"/>
          <p:cNvSpPr>
            <a:spLocks/>
          </p:cNvSpPr>
          <p:nvPr/>
        </p:nvSpPr>
        <p:spPr bwMode="auto">
          <a:xfrm rot="21599970">
            <a:off x="8380181" y="1070668"/>
            <a:ext cx="90487" cy="186929"/>
          </a:xfrm>
          <a:custGeom>
            <a:avLst/>
            <a:gdLst/>
            <a:ahLst/>
            <a:cxnLst>
              <a:cxn ang="0">
                <a:pos x="0" y="188"/>
              </a:cxn>
              <a:cxn ang="0">
                <a:pos x="3" y="183"/>
              </a:cxn>
              <a:cxn ang="0">
                <a:pos x="11" y="177"/>
              </a:cxn>
              <a:cxn ang="0">
                <a:pos x="26" y="162"/>
              </a:cxn>
              <a:cxn ang="0">
                <a:pos x="41" y="141"/>
              </a:cxn>
              <a:cxn ang="0">
                <a:pos x="54" y="117"/>
              </a:cxn>
              <a:cxn ang="0">
                <a:pos x="60" y="92"/>
              </a:cxn>
              <a:cxn ang="0">
                <a:pos x="66" y="62"/>
              </a:cxn>
              <a:cxn ang="0">
                <a:pos x="68" y="32"/>
              </a:cxn>
              <a:cxn ang="0">
                <a:pos x="71" y="3"/>
              </a:cxn>
              <a:cxn ang="0">
                <a:pos x="71" y="0"/>
              </a:cxn>
              <a:cxn ang="0">
                <a:pos x="71" y="0"/>
              </a:cxn>
            </a:cxnLst>
            <a:rect l="0" t="0" r="r" b="b"/>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lnTo>
                  <a:pt x="71" y="0"/>
                </a:lnTo>
              </a:path>
            </a:pathLst>
          </a:custGeom>
          <a:noFill/>
          <a:ln w="9525">
            <a:solidFill>
              <a:srgbClr val="000000"/>
            </a:solidFill>
            <a:prstDash val="solid"/>
            <a:round/>
            <a:headEnd/>
            <a:tailEnd type="triangle" w="med" len="med"/>
          </a:ln>
        </p:spPr>
        <p:txBody>
          <a:bodyPr/>
          <a:lstStyle/>
          <a:p>
            <a:pPr>
              <a:defRPr/>
            </a:pPr>
            <a:endParaRPr lang="en-US">
              <a:latin typeface="Arial" pitchFamily="34" charset="0"/>
            </a:endParaRPr>
          </a:p>
        </p:txBody>
      </p:sp>
      <p:sp>
        <p:nvSpPr>
          <p:cNvPr id="864" name="Line 222"/>
          <p:cNvSpPr>
            <a:spLocks noChangeShapeType="1"/>
          </p:cNvSpPr>
          <p:nvPr/>
        </p:nvSpPr>
        <p:spPr bwMode="auto">
          <a:xfrm flipV="1">
            <a:off x="8278580" y="951606"/>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65" name="Line 222"/>
          <p:cNvSpPr>
            <a:spLocks noChangeShapeType="1"/>
          </p:cNvSpPr>
          <p:nvPr/>
        </p:nvSpPr>
        <p:spPr bwMode="auto">
          <a:xfrm flipV="1">
            <a:off x="8242067" y="959941"/>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66" name="Line 222"/>
          <p:cNvSpPr>
            <a:spLocks noChangeShapeType="1"/>
          </p:cNvSpPr>
          <p:nvPr/>
        </p:nvSpPr>
        <p:spPr bwMode="auto">
          <a:xfrm flipV="1">
            <a:off x="8365892" y="968275"/>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67" name="Line 222"/>
          <p:cNvSpPr>
            <a:spLocks noChangeShapeType="1"/>
          </p:cNvSpPr>
          <p:nvPr/>
        </p:nvSpPr>
        <p:spPr bwMode="auto">
          <a:xfrm flipV="1">
            <a:off x="8327792" y="976610"/>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68" name="Line 222"/>
          <p:cNvSpPr>
            <a:spLocks noChangeShapeType="1"/>
          </p:cNvSpPr>
          <p:nvPr/>
        </p:nvSpPr>
        <p:spPr bwMode="auto">
          <a:xfrm flipV="1">
            <a:off x="4182830" y="949225"/>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69" name="Line 222"/>
          <p:cNvSpPr>
            <a:spLocks noChangeShapeType="1"/>
          </p:cNvSpPr>
          <p:nvPr/>
        </p:nvSpPr>
        <p:spPr bwMode="auto">
          <a:xfrm flipV="1">
            <a:off x="4146317" y="957560"/>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70" name="Freeform 180"/>
          <p:cNvSpPr>
            <a:spLocks/>
          </p:cNvSpPr>
          <p:nvPr/>
        </p:nvSpPr>
        <p:spPr bwMode="auto">
          <a:xfrm rot="2157">
            <a:off x="4030430" y="1076622"/>
            <a:ext cx="95250" cy="188119"/>
          </a:xfrm>
          <a:custGeom>
            <a:avLst/>
            <a:gdLst/>
            <a:ahLst/>
            <a:cxnLst>
              <a:cxn ang="0">
                <a:pos x="89" y="253"/>
              </a:cxn>
              <a:cxn ang="0">
                <a:pos x="40" y="194"/>
              </a:cxn>
              <a:cxn ang="0">
                <a:pos x="21" y="147"/>
              </a:cxn>
              <a:cxn ang="0">
                <a:pos x="8" y="81"/>
              </a:cxn>
              <a:cxn ang="0">
                <a:pos x="0" y="0"/>
              </a:cxn>
              <a:cxn ang="0">
                <a:pos x="0" y="0"/>
              </a:cxn>
            </a:cxnLst>
            <a:rect l="0" t="0" r="r" b="b"/>
            <a:pathLst>
              <a:path w="89" h="253">
                <a:moveTo>
                  <a:pt x="89" y="253"/>
                </a:moveTo>
                <a:lnTo>
                  <a:pt x="40" y="194"/>
                </a:lnTo>
                <a:lnTo>
                  <a:pt x="21" y="147"/>
                </a:lnTo>
                <a:lnTo>
                  <a:pt x="8" y="81"/>
                </a:lnTo>
                <a:lnTo>
                  <a:pt x="0" y="0"/>
                </a:lnTo>
                <a:lnTo>
                  <a:pt x="0" y="0"/>
                </a:lnTo>
              </a:path>
            </a:pathLst>
          </a:custGeom>
          <a:noFill/>
          <a:ln w="9525">
            <a:solidFill>
              <a:srgbClr val="000000"/>
            </a:solidFill>
            <a:prstDash val="solid"/>
            <a:round/>
            <a:headEnd/>
            <a:tailEnd type="triangle" w="med" len="med"/>
          </a:ln>
        </p:spPr>
        <p:txBody>
          <a:bodyPr/>
          <a:lstStyle/>
          <a:p>
            <a:pPr>
              <a:defRPr/>
            </a:pPr>
            <a:endParaRPr lang="en-US">
              <a:latin typeface="Arial" pitchFamily="34" charset="0"/>
            </a:endParaRPr>
          </a:p>
        </p:txBody>
      </p:sp>
      <p:sp>
        <p:nvSpPr>
          <p:cNvPr id="871" name="Freeform 183"/>
          <p:cNvSpPr>
            <a:spLocks/>
          </p:cNvSpPr>
          <p:nvPr/>
        </p:nvSpPr>
        <p:spPr bwMode="auto">
          <a:xfrm rot="21599970">
            <a:off x="4362217" y="1065906"/>
            <a:ext cx="90488" cy="186929"/>
          </a:xfrm>
          <a:custGeom>
            <a:avLst/>
            <a:gdLst/>
            <a:ahLst/>
            <a:cxnLst>
              <a:cxn ang="0">
                <a:pos x="0" y="188"/>
              </a:cxn>
              <a:cxn ang="0">
                <a:pos x="3" y="183"/>
              </a:cxn>
              <a:cxn ang="0">
                <a:pos x="11" y="177"/>
              </a:cxn>
              <a:cxn ang="0">
                <a:pos x="26" y="162"/>
              </a:cxn>
              <a:cxn ang="0">
                <a:pos x="41" y="141"/>
              </a:cxn>
              <a:cxn ang="0">
                <a:pos x="54" y="117"/>
              </a:cxn>
              <a:cxn ang="0">
                <a:pos x="60" y="92"/>
              </a:cxn>
              <a:cxn ang="0">
                <a:pos x="66" y="62"/>
              </a:cxn>
              <a:cxn ang="0">
                <a:pos x="68" y="32"/>
              </a:cxn>
              <a:cxn ang="0">
                <a:pos x="71" y="3"/>
              </a:cxn>
              <a:cxn ang="0">
                <a:pos x="71" y="0"/>
              </a:cxn>
              <a:cxn ang="0">
                <a:pos x="71" y="0"/>
              </a:cxn>
            </a:cxnLst>
            <a:rect l="0" t="0" r="r" b="b"/>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lnTo>
                  <a:pt x="71" y="0"/>
                </a:lnTo>
              </a:path>
            </a:pathLst>
          </a:custGeom>
          <a:noFill/>
          <a:ln w="9525">
            <a:solidFill>
              <a:srgbClr val="000000"/>
            </a:solidFill>
            <a:prstDash val="solid"/>
            <a:round/>
            <a:headEnd/>
            <a:tailEnd type="triangle" w="med" len="med"/>
          </a:ln>
        </p:spPr>
        <p:txBody>
          <a:bodyPr/>
          <a:lstStyle/>
          <a:p>
            <a:pPr>
              <a:defRPr/>
            </a:pPr>
            <a:endParaRPr lang="en-US">
              <a:latin typeface="Arial" pitchFamily="34" charset="0"/>
            </a:endParaRPr>
          </a:p>
        </p:txBody>
      </p:sp>
      <p:sp>
        <p:nvSpPr>
          <p:cNvPr id="872" name="Line 222"/>
          <p:cNvSpPr>
            <a:spLocks noChangeShapeType="1"/>
          </p:cNvSpPr>
          <p:nvPr/>
        </p:nvSpPr>
        <p:spPr bwMode="auto">
          <a:xfrm flipV="1">
            <a:off x="4260617" y="946844"/>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73" name="Line 222"/>
          <p:cNvSpPr>
            <a:spLocks noChangeShapeType="1"/>
          </p:cNvSpPr>
          <p:nvPr/>
        </p:nvSpPr>
        <p:spPr bwMode="auto">
          <a:xfrm flipV="1">
            <a:off x="4224105" y="955178"/>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74" name="Line 222"/>
          <p:cNvSpPr>
            <a:spLocks noChangeShapeType="1"/>
          </p:cNvSpPr>
          <p:nvPr/>
        </p:nvSpPr>
        <p:spPr bwMode="auto">
          <a:xfrm flipV="1">
            <a:off x="4347930" y="962322"/>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75" name="Line 222"/>
          <p:cNvSpPr>
            <a:spLocks noChangeShapeType="1"/>
          </p:cNvSpPr>
          <p:nvPr/>
        </p:nvSpPr>
        <p:spPr bwMode="auto">
          <a:xfrm flipV="1">
            <a:off x="4309830" y="970656"/>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76" name="Line 222"/>
          <p:cNvSpPr>
            <a:spLocks noChangeShapeType="1"/>
          </p:cNvSpPr>
          <p:nvPr/>
        </p:nvSpPr>
        <p:spPr bwMode="auto">
          <a:xfrm flipH="1" flipV="1">
            <a:off x="8415106" y="1905297"/>
            <a:ext cx="71437" cy="270272"/>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77" name="Line 222"/>
          <p:cNvSpPr>
            <a:spLocks noChangeShapeType="1"/>
          </p:cNvSpPr>
          <p:nvPr/>
        </p:nvSpPr>
        <p:spPr bwMode="auto">
          <a:xfrm flipV="1">
            <a:off x="8054743" y="1905298"/>
            <a:ext cx="100013" cy="259556"/>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78" name="Line 222"/>
          <p:cNvSpPr>
            <a:spLocks noChangeShapeType="1"/>
          </p:cNvSpPr>
          <p:nvPr/>
        </p:nvSpPr>
        <p:spPr bwMode="auto">
          <a:xfrm flipV="1">
            <a:off x="8235717" y="1896962"/>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79" name="Line 222"/>
          <p:cNvSpPr>
            <a:spLocks noChangeShapeType="1"/>
          </p:cNvSpPr>
          <p:nvPr/>
        </p:nvSpPr>
        <p:spPr bwMode="auto">
          <a:xfrm flipV="1">
            <a:off x="8199205" y="1905297"/>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80" name="Line 222"/>
          <p:cNvSpPr>
            <a:spLocks noChangeShapeType="1"/>
          </p:cNvSpPr>
          <p:nvPr/>
        </p:nvSpPr>
        <p:spPr bwMode="auto">
          <a:xfrm flipV="1">
            <a:off x="8350017" y="1896962"/>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81" name="Line 222"/>
          <p:cNvSpPr>
            <a:spLocks noChangeShapeType="1"/>
          </p:cNvSpPr>
          <p:nvPr/>
        </p:nvSpPr>
        <p:spPr bwMode="auto">
          <a:xfrm flipV="1">
            <a:off x="8313505" y="1905297"/>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82" name="Line 222"/>
          <p:cNvSpPr>
            <a:spLocks noChangeShapeType="1"/>
          </p:cNvSpPr>
          <p:nvPr/>
        </p:nvSpPr>
        <p:spPr bwMode="auto">
          <a:xfrm flipV="1">
            <a:off x="7967430" y="1786235"/>
            <a:ext cx="0" cy="215503"/>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884" name="Freeform 180"/>
          <p:cNvSpPr>
            <a:spLocks/>
          </p:cNvSpPr>
          <p:nvPr/>
        </p:nvSpPr>
        <p:spPr bwMode="auto">
          <a:xfrm rot="2157">
            <a:off x="7400692" y="1065906"/>
            <a:ext cx="95250" cy="188119"/>
          </a:xfrm>
          <a:custGeom>
            <a:avLst/>
            <a:gdLst/>
            <a:ahLst/>
            <a:cxnLst>
              <a:cxn ang="0">
                <a:pos x="89" y="253"/>
              </a:cxn>
              <a:cxn ang="0">
                <a:pos x="40" y="194"/>
              </a:cxn>
              <a:cxn ang="0">
                <a:pos x="21" y="147"/>
              </a:cxn>
              <a:cxn ang="0">
                <a:pos x="8" y="81"/>
              </a:cxn>
              <a:cxn ang="0">
                <a:pos x="0" y="0"/>
              </a:cxn>
              <a:cxn ang="0">
                <a:pos x="0" y="0"/>
              </a:cxn>
            </a:cxnLst>
            <a:rect l="0" t="0" r="r" b="b"/>
            <a:pathLst>
              <a:path w="89" h="253">
                <a:moveTo>
                  <a:pt x="89" y="253"/>
                </a:moveTo>
                <a:lnTo>
                  <a:pt x="40" y="194"/>
                </a:lnTo>
                <a:lnTo>
                  <a:pt x="21" y="147"/>
                </a:lnTo>
                <a:lnTo>
                  <a:pt x="8" y="81"/>
                </a:lnTo>
                <a:lnTo>
                  <a:pt x="0" y="0"/>
                </a:lnTo>
                <a:lnTo>
                  <a:pt x="0" y="0"/>
                </a:lnTo>
              </a:path>
            </a:pathLst>
          </a:custGeom>
          <a:noFill/>
          <a:ln w="9525">
            <a:solidFill>
              <a:srgbClr val="000000"/>
            </a:solidFill>
            <a:prstDash val="solid"/>
            <a:round/>
            <a:headEnd/>
            <a:tailEnd type="triangle" w="med" len="med"/>
          </a:ln>
        </p:spPr>
        <p:txBody>
          <a:bodyPr/>
          <a:lstStyle/>
          <a:p>
            <a:pPr>
              <a:defRPr/>
            </a:pPr>
            <a:endParaRPr lang="en-US">
              <a:latin typeface="Arial" pitchFamily="34" charset="0"/>
            </a:endParaRPr>
          </a:p>
        </p:txBody>
      </p:sp>
      <p:sp>
        <p:nvSpPr>
          <p:cNvPr id="885" name="Freeform 183"/>
          <p:cNvSpPr>
            <a:spLocks/>
          </p:cNvSpPr>
          <p:nvPr/>
        </p:nvSpPr>
        <p:spPr bwMode="auto">
          <a:xfrm rot="21599970">
            <a:off x="7518167" y="1070668"/>
            <a:ext cx="90488" cy="186929"/>
          </a:xfrm>
          <a:custGeom>
            <a:avLst/>
            <a:gdLst/>
            <a:ahLst/>
            <a:cxnLst>
              <a:cxn ang="0">
                <a:pos x="0" y="188"/>
              </a:cxn>
              <a:cxn ang="0">
                <a:pos x="3" y="183"/>
              </a:cxn>
              <a:cxn ang="0">
                <a:pos x="11" y="177"/>
              </a:cxn>
              <a:cxn ang="0">
                <a:pos x="26" y="162"/>
              </a:cxn>
              <a:cxn ang="0">
                <a:pos x="41" y="141"/>
              </a:cxn>
              <a:cxn ang="0">
                <a:pos x="54" y="117"/>
              </a:cxn>
              <a:cxn ang="0">
                <a:pos x="60" y="92"/>
              </a:cxn>
              <a:cxn ang="0">
                <a:pos x="66" y="62"/>
              </a:cxn>
              <a:cxn ang="0">
                <a:pos x="68" y="32"/>
              </a:cxn>
              <a:cxn ang="0">
                <a:pos x="71" y="3"/>
              </a:cxn>
              <a:cxn ang="0">
                <a:pos x="71" y="0"/>
              </a:cxn>
              <a:cxn ang="0">
                <a:pos x="71" y="0"/>
              </a:cxn>
            </a:cxnLst>
            <a:rect l="0" t="0" r="r" b="b"/>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lnTo>
                  <a:pt x="71" y="0"/>
                </a:lnTo>
              </a:path>
            </a:pathLst>
          </a:custGeom>
          <a:noFill/>
          <a:ln w="9525">
            <a:solidFill>
              <a:srgbClr val="000000"/>
            </a:solidFill>
            <a:prstDash val="solid"/>
            <a:round/>
            <a:headEnd/>
            <a:tailEnd type="triangle" w="med" len="med"/>
          </a:ln>
        </p:spPr>
        <p:txBody>
          <a:bodyPr/>
          <a:lstStyle/>
          <a:p>
            <a:pPr>
              <a:defRPr/>
            </a:pPr>
            <a:endParaRPr lang="en-US">
              <a:latin typeface="Arial" pitchFamily="34" charset="0"/>
            </a:endParaRPr>
          </a:p>
        </p:txBody>
      </p:sp>
      <p:grpSp>
        <p:nvGrpSpPr>
          <p:cNvPr id="19" name="Group 213"/>
          <p:cNvGrpSpPr>
            <a:grpSpLocks/>
          </p:cNvGrpSpPr>
          <p:nvPr/>
        </p:nvGrpSpPr>
        <p:grpSpPr bwMode="auto">
          <a:xfrm>
            <a:off x="1272942" y="1262360"/>
            <a:ext cx="90488" cy="63103"/>
            <a:chOff x="585" y="751"/>
            <a:chExt cx="174" cy="174"/>
          </a:xfrm>
        </p:grpSpPr>
        <p:sp>
          <p:nvSpPr>
            <p:cNvPr id="889" name="Line 214"/>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890" name="Line 215"/>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888" name="Oval 216"/>
          <p:cNvSpPr>
            <a:spLocks noChangeArrowheads="1"/>
          </p:cNvSpPr>
          <p:nvPr/>
        </p:nvSpPr>
        <p:spPr bwMode="auto">
          <a:xfrm>
            <a:off x="1271356" y="1257598"/>
            <a:ext cx="98425" cy="6786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nvGrpSpPr>
          <p:cNvPr id="20" name="Group 213"/>
          <p:cNvGrpSpPr>
            <a:grpSpLocks/>
          </p:cNvGrpSpPr>
          <p:nvPr/>
        </p:nvGrpSpPr>
        <p:grpSpPr bwMode="auto">
          <a:xfrm>
            <a:off x="1488842" y="1262360"/>
            <a:ext cx="90488" cy="63103"/>
            <a:chOff x="585" y="751"/>
            <a:chExt cx="174" cy="174"/>
          </a:xfrm>
        </p:grpSpPr>
        <p:sp>
          <p:nvSpPr>
            <p:cNvPr id="894" name="Line 214"/>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895" name="Line 215"/>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893" name="Oval 216"/>
          <p:cNvSpPr>
            <a:spLocks noChangeArrowheads="1"/>
          </p:cNvSpPr>
          <p:nvPr/>
        </p:nvSpPr>
        <p:spPr bwMode="auto">
          <a:xfrm>
            <a:off x="1487256" y="1256407"/>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897" name="Rectangle 125"/>
          <p:cNvSpPr>
            <a:spLocks noChangeArrowheads="1"/>
          </p:cNvSpPr>
          <p:nvPr/>
        </p:nvSpPr>
        <p:spPr bwMode="auto">
          <a:xfrm>
            <a:off x="1271355" y="1462384"/>
            <a:ext cx="394339" cy="184666"/>
          </a:xfrm>
          <a:prstGeom prst="rect">
            <a:avLst/>
          </a:prstGeom>
          <a:noFill/>
          <a:ln w="9525">
            <a:noFill/>
            <a:miter lim="800000"/>
            <a:headEnd/>
            <a:tailEnd/>
          </a:ln>
        </p:spPr>
        <p:txBody>
          <a:bodyPr wrap="none" lIns="0" tIns="0" rIns="0" bIns="0">
            <a:spAutoFit/>
          </a:bodyPr>
          <a:lstStyle/>
          <a:p>
            <a:pPr>
              <a:defRPr/>
            </a:pPr>
            <a:r>
              <a:rPr lang="en-US" sz="1200" b="1" dirty="0">
                <a:solidFill>
                  <a:srgbClr val="000000"/>
                </a:solidFill>
                <a:latin typeface="Times New Roman" pitchFamily="18" charset="0"/>
              </a:rPr>
              <a:t>Oxide</a:t>
            </a:r>
            <a:endParaRPr lang="en-US" dirty="0">
              <a:latin typeface="Tahoma" pitchFamily="34" charset="0"/>
            </a:endParaRPr>
          </a:p>
        </p:txBody>
      </p:sp>
      <p:grpSp>
        <p:nvGrpSpPr>
          <p:cNvPr id="21" name="Group 213"/>
          <p:cNvGrpSpPr>
            <a:grpSpLocks/>
          </p:cNvGrpSpPr>
          <p:nvPr/>
        </p:nvGrpSpPr>
        <p:grpSpPr bwMode="auto">
          <a:xfrm>
            <a:off x="2209567" y="1251643"/>
            <a:ext cx="90488" cy="63104"/>
            <a:chOff x="585" y="751"/>
            <a:chExt cx="174" cy="174"/>
          </a:xfrm>
        </p:grpSpPr>
        <p:sp>
          <p:nvSpPr>
            <p:cNvPr id="901" name="Line 214"/>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902" name="Line 215"/>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900" name="Oval 216"/>
          <p:cNvSpPr>
            <a:spLocks noChangeArrowheads="1"/>
          </p:cNvSpPr>
          <p:nvPr/>
        </p:nvSpPr>
        <p:spPr bwMode="auto">
          <a:xfrm>
            <a:off x="2207981" y="1245691"/>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nvGrpSpPr>
          <p:cNvPr id="22" name="Group 213"/>
          <p:cNvGrpSpPr>
            <a:grpSpLocks/>
          </p:cNvGrpSpPr>
          <p:nvPr/>
        </p:nvGrpSpPr>
        <p:grpSpPr bwMode="auto">
          <a:xfrm>
            <a:off x="3073167" y="1251643"/>
            <a:ext cx="90488" cy="63104"/>
            <a:chOff x="585" y="751"/>
            <a:chExt cx="174" cy="174"/>
          </a:xfrm>
        </p:grpSpPr>
        <p:sp>
          <p:nvSpPr>
            <p:cNvPr id="906" name="Line 214"/>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907" name="Line 215"/>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905" name="Oval 216"/>
          <p:cNvSpPr>
            <a:spLocks noChangeArrowheads="1"/>
          </p:cNvSpPr>
          <p:nvPr/>
        </p:nvSpPr>
        <p:spPr bwMode="auto">
          <a:xfrm>
            <a:off x="3071581" y="1245691"/>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nvGrpSpPr>
          <p:cNvPr id="23" name="Group 213"/>
          <p:cNvGrpSpPr>
            <a:grpSpLocks/>
          </p:cNvGrpSpPr>
          <p:nvPr/>
        </p:nvGrpSpPr>
        <p:grpSpPr bwMode="auto">
          <a:xfrm>
            <a:off x="3720867" y="1262360"/>
            <a:ext cx="90488" cy="63103"/>
            <a:chOff x="585" y="751"/>
            <a:chExt cx="174" cy="174"/>
          </a:xfrm>
        </p:grpSpPr>
        <p:sp>
          <p:nvSpPr>
            <p:cNvPr id="921" name="Line 214"/>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922" name="Line 215"/>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920" name="Oval 216"/>
          <p:cNvSpPr>
            <a:spLocks noChangeArrowheads="1"/>
          </p:cNvSpPr>
          <p:nvPr/>
        </p:nvSpPr>
        <p:spPr bwMode="auto">
          <a:xfrm>
            <a:off x="3719280" y="1257598"/>
            <a:ext cx="98425" cy="6786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nvGrpSpPr>
          <p:cNvPr id="24" name="Group 213"/>
          <p:cNvGrpSpPr>
            <a:grpSpLocks/>
          </p:cNvGrpSpPr>
          <p:nvPr/>
        </p:nvGrpSpPr>
        <p:grpSpPr bwMode="auto">
          <a:xfrm>
            <a:off x="3936767" y="1262360"/>
            <a:ext cx="90488" cy="63103"/>
            <a:chOff x="585" y="751"/>
            <a:chExt cx="174" cy="174"/>
          </a:xfrm>
        </p:grpSpPr>
        <p:sp>
          <p:nvSpPr>
            <p:cNvPr id="926" name="Line 214"/>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927" name="Line 215"/>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925" name="Oval 216"/>
          <p:cNvSpPr>
            <a:spLocks noChangeArrowheads="1"/>
          </p:cNvSpPr>
          <p:nvPr/>
        </p:nvSpPr>
        <p:spPr bwMode="auto">
          <a:xfrm>
            <a:off x="3935181" y="1256407"/>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nvGrpSpPr>
          <p:cNvPr id="25" name="Group 213"/>
          <p:cNvGrpSpPr>
            <a:grpSpLocks/>
          </p:cNvGrpSpPr>
          <p:nvPr/>
        </p:nvGrpSpPr>
        <p:grpSpPr bwMode="auto">
          <a:xfrm>
            <a:off x="4513030" y="1262360"/>
            <a:ext cx="90487" cy="63103"/>
            <a:chOff x="585" y="751"/>
            <a:chExt cx="174" cy="174"/>
          </a:xfrm>
        </p:grpSpPr>
        <p:sp>
          <p:nvSpPr>
            <p:cNvPr id="931" name="Line 214"/>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932" name="Line 215"/>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930" name="Oval 216"/>
          <p:cNvSpPr>
            <a:spLocks noChangeArrowheads="1"/>
          </p:cNvSpPr>
          <p:nvPr/>
        </p:nvSpPr>
        <p:spPr bwMode="auto">
          <a:xfrm>
            <a:off x="4511442" y="1257598"/>
            <a:ext cx="98425" cy="6786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989" name="Line 222"/>
          <p:cNvSpPr>
            <a:spLocks noChangeShapeType="1"/>
          </p:cNvSpPr>
          <p:nvPr/>
        </p:nvSpPr>
        <p:spPr bwMode="auto">
          <a:xfrm flipV="1">
            <a:off x="7824556" y="1786235"/>
            <a:ext cx="142875" cy="215503"/>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990" name="Line 222"/>
          <p:cNvSpPr>
            <a:spLocks noChangeShapeType="1"/>
          </p:cNvSpPr>
          <p:nvPr/>
        </p:nvSpPr>
        <p:spPr bwMode="auto">
          <a:xfrm flipV="1">
            <a:off x="8307155" y="953987"/>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991" name="Line 222"/>
          <p:cNvSpPr>
            <a:spLocks noChangeShapeType="1"/>
          </p:cNvSpPr>
          <p:nvPr/>
        </p:nvSpPr>
        <p:spPr bwMode="auto">
          <a:xfrm flipV="1">
            <a:off x="8392880" y="970656"/>
            <a:ext cx="0" cy="295275"/>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1011" name="Line 173"/>
          <p:cNvSpPr>
            <a:spLocks noChangeShapeType="1"/>
          </p:cNvSpPr>
          <p:nvPr/>
        </p:nvSpPr>
        <p:spPr bwMode="auto">
          <a:xfrm>
            <a:off x="1345967" y="3550741"/>
            <a:ext cx="88900"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012" name="Oval 174"/>
          <p:cNvSpPr>
            <a:spLocks noChangeArrowheads="1"/>
          </p:cNvSpPr>
          <p:nvPr/>
        </p:nvSpPr>
        <p:spPr bwMode="auto">
          <a:xfrm>
            <a:off x="1342793" y="3515023"/>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1014" name="Line 173"/>
          <p:cNvSpPr>
            <a:spLocks noChangeShapeType="1"/>
          </p:cNvSpPr>
          <p:nvPr/>
        </p:nvSpPr>
        <p:spPr bwMode="auto">
          <a:xfrm>
            <a:off x="1561867" y="3550741"/>
            <a:ext cx="88900"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015" name="Oval 174"/>
          <p:cNvSpPr>
            <a:spLocks noChangeArrowheads="1"/>
          </p:cNvSpPr>
          <p:nvPr/>
        </p:nvSpPr>
        <p:spPr bwMode="auto">
          <a:xfrm>
            <a:off x="1558693" y="3515023"/>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1017" name="Line 173"/>
          <p:cNvSpPr>
            <a:spLocks noChangeShapeType="1"/>
          </p:cNvSpPr>
          <p:nvPr/>
        </p:nvSpPr>
        <p:spPr bwMode="auto">
          <a:xfrm>
            <a:off x="2354031" y="3550741"/>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018" name="Oval 174"/>
          <p:cNvSpPr>
            <a:spLocks noChangeArrowheads="1"/>
          </p:cNvSpPr>
          <p:nvPr/>
        </p:nvSpPr>
        <p:spPr bwMode="auto">
          <a:xfrm>
            <a:off x="2352443" y="3515023"/>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1020" name="Line 173"/>
          <p:cNvSpPr>
            <a:spLocks noChangeShapeType="1"/>
          </p:cNvSpPr>
          <p:nvPr/>
        </p:nvSpPr>
        <p:spPr bwMode="auto">
          <a:xfrm>
            <a:off x="3146192" y="3550741"/>
            <a:ext cx="88900"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021" name="Oval 174"/>
          <p:cNvSpPr>
            <a:spLocks noChangeArrowheads="1"/>
          </p:cNvSpPr>
          <p:nvPr/>
        </p:nvSpPr>
        <p:spPr bwMode="auto">
          <a:xfrm>
            <a:off x="3143018" y="3515023"/>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1026" name="Line 173"/>
          <p:cNvSpPr>
            <a:spLocks noChangeShapeType="1"/>
          </p:cNvSpPr>
          <p:nvPr/>
        </p:nvSpPr>
        <p:spPr bwMode="auto">
          <a:xfrm>
            <a:off x="4513030" y="3550741"/>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027" name="Oval 174"/>
          <p:cNvSpPr>
            <a:spLocks noChangeArrowheads="1"/>
          </p:cNvSpPr>
          <p:nvPr/>
        </p:nvSpPr>
        <p:spPr bwMode="auto">
          <a:xfrm>
            <a:off x="4511442" y="3515023"/>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1029" name="Line 173"/>
          <p:cNvSpPr>
            <a:spLocks noChangeShapeType="1"/>
          </p:cNvSpPr>
          <p:nvPr/>
        </p:nvSpPr>
        <p:spPr bwMode="auto">
          <a:xfrm>
            <a:off x="3938355" y="3550741"/>
            <a:ext cx="88900"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030" name="Oval 174"/>
          <p:cNvSpPr>
            <a:spLocks noChangeArrowheads="1"/>
          </p:cNvSpPr>
          <p:nvPr/>
        </p:nvSpPr>
        <p:spPr bwMode="auto">
          <a:xfrm>
            <a:off x="3935181" y="3515023"/>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1033" name="Line 173"/>
          <p:cNvSpPr>
            <a:spLocks noChangeShapeType="1"/>
          </p:cNvSpPr>
          <p:nvPr/>
        </p:nvSpPr>
        <p:spPr bwMode="auto">
          <a:xfrm>
            <a:off x="1728555" y="3561456"/>
            <a:ext cx="88900"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034" name="Oval 174"/>
          <p:cNvSpPr>
            <a:spLocks noChangeArrowheads="1"/>
          </p:cNvSpPr>
          <p:nvPr/>
        </p:nvSpPr>
        <p:spPr bwMode="auto">
          <a:xfrm>
            <a:off x="1725381" y="3524547"/>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1035" name="Freeform 301"/>
          <p:cNvSpPr>
            <a:spLocks/>
          </p:cNvSpPr>
          <p:nvPr/>
        </p:nvSpPr>
        <p:spPr bwMode="auto">
          <a:xfrm>
            <a:off x="1731730" y="3460253"/>
            <a:ext cx="228600" cy="76200"/>
          </a:xfrm>
          <a:custGeom>
            <a:avLst/>
            <a:gdLst/>
            <a:ahLst/>
            <a:cxnLst>
              <a:cxn ang="0">
                <a:pos x="0" y="64"/>
              </a:cxn>
              <a:cxn ang="0">
                <a:pos x="50" y="14"/>
              </a:cxn>
              <a:cxn ang="0">
                <a:pos x="78" y="1"/>
              </a:cxn>
              <a:cxn ang="0">
                <a:pos x="144" y="23"/>
              </a:cxn>
            </a:cxnLst>
            <a:rect l="0" t="0" r="r" b="b"/>
            <a:pathLst>
              <a:path w="144" h="64">
                <a:moveTo>
                  <a:pt x="0" y="64"/>
                </a:moveTo>
                <a:cubicBezTo>
                  <a:pt x="8" y="56"/>
                  <a:pt x="37" y="24"/>
                  <a:pt x="50" y="14"/>
                </a:cubicBezTo>
                <a:cubicBezTo>
                  <a:pt x="63" y="4"/>
                  <a:pt x="62" y="0"/>
                  <a:pt x="78" y="1"/>
                </a:cubicBezTo>
                <a:cubicBezTo>
                  <a:pt x="94" y="2"/>
                  <a:pt x="130" y="18"/>
                  <a:pt x="144" y="23"/>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sp>
        <p:nvSpPr>
          <p:cNvPr id="1037" name="Line 173"/>
          <p:cNvSpPr>
            <a:spLocks noChangeShapeType="1"/>
          </p:cNvSpPr>
          <p:nvPr/>
        </p:nvSpPr>
        <p:spPr bwMode="auto">
          <a:xfrm>
            <a:off x="2195280" y="3550741"/>
            <a:ext cx="88900"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038" name="Oval 174"/>
          <p:cNvSpPr>
            <a:spLocks noChangeArrowheads="1"/>
          </p:cNvSpPr>
          <p:nvPr/>
        </p:nvSpPr>
        <p:spPr bwMode="auto">
          <a:xfrm>
            <a:off x="2192106" y="3515023"/>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1053" name="Freeform 223"/>
          <p:cNvSpPr>
            <a:spLocks/>
          </p:cNvSpPr>
          <p:nvPr/>
        </p:nvSpPr>
        <p:spPr bwMode="auto">
          <a:xfrm>
            <a:off x="2063517" y="3460254"/>
            <a:ext cx="215900" cy="34528"/>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sp>
        <p:nvSpPr>
          <p:cNvPr id="1062" name="Line 222"/>
          <p:cNvSpPr>
            <a:spLocks noChangeShapeType="1"/>
          </p:cNvSpPr>
          <p:nvPr/>
        </p:nvSpPr>
        <p:spPr bwMode="auto">
          <a:xfrm flipH="1">
            <a:off x="1774593" y="4162722"/>
            <a:ext cx="144463" cy="226219"/>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1063" name="Line 222"/>
          <p:cNvSpPr>
            <a:spLocks noChangeShapeType="1"/>
          </p:cNvSpPr>
          <p:nvPr/>
        </p:nvSpPr>
        <p:spPr bwMode="auto">
          <a:xfrm>
            <a:off x="2106380" y="4162722"/>
            <a:ext cx="101600" cy="215503"/>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1070" name="Freeform 223"/>
          <p:cNvSpPr>
            <a:spLocks/>
          </p:cNvSpPr>
          <p:nvPr/>
        </p:nvSpPr>
        <p:spPr bwMode="auto">
          <a:xfrm>
            <a:off x="1847618" y="3298329"/>
            <a:ext cx="144463" cy="216694"/>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sp>
        <p:nvSpPr>
          <p:cNvPr id="1071" name="Freeform 301"/>
          <p:cNvSpPr>
            <a:spLocks/>
          </p:cNvSpPr>
          <p:nvPr/>
        </p:nvSpPr>
        <p:spPr bwMode="auto">
          <a:xfrm>
            <a:off x="1992080" y="3309044"/>
            <a:ext cx="215900" cy="184547"/>
          </a:xfrm>
          <a:custGeom>
            <a:avLst/>
            <a:gdLst/>
            <a:ahLst/>
            <a:cxnLst>
              <a:cxn ang="0">
                <a:pos x="0" y="64"/>
              </a:cxn>
              <a:cxn ang="0">
                <a:pos x="50" y="14"/>
              </a:cxn>
              <a:cxn ang="0">
                <a:pos x="78" y="1"/>
              </a:cxn>
              <a:cxn ang="0">
                <a:pos x="144" y="23"/>
              </a:cxn>
            </a:cxnLst>
            <a:rect l="0" t="0" r="r" b="b"/>
            <a:pathLst>
              <a:path w="144" h="64">
                <a:moveTo>
                  <a:pt x="0" y="64"/>
                </a:moveTo>
                <a:cubicBezTo>
                  <a:pt x="8" y="56"/>
                  <a:pt x="37" y="24"/>
                  <a:pt x="50" y="14"/>
                </a:cubicBezTo>
                <a:cubicBezTo>
                  <a:pt x="63" y="4"/>
                  <a:pt x="62" y="0"/>
                  <a:pt x="78" y="1"/>
                </a:cubicBezTo>
                <a:cubicBezTo>
                  <a:pt x="94" y="2"/>
                  <a:pt x="130" y="18"/>
                  <a:pt x="144" y="23"/>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sp>
        <p:nvSpPr>
          <p:cNvPr id="1073" name="Line 222"/>
          <p:cNvSpPr>
            <a:spLocks noChangeShapeType="1"/>
          </p:cNvSpPr>
          <p:nvPr/>
        </p:nvSpPr>
        <p:spPr bwMode="auto">
          <a:xfrm flipH="1">
            <a:off x="1919056" y="4162722"/>
            <a:ext cx="73025" cy="215503"/>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1074" name="Line 222"/>
          <p:cNvSpPr>
            <a:spLocks noChangeShapeType="1"/>
          </p:cNvSpPr>
          <p:nvPr/>
        </p:nvSpPr>
        <p:spPr bwMode="auto">
          <a:xfrm>
            <a:off x="2020655" y="4162722"/>
            <a:ext cx="100012" cy="215503"/>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1075" name="Line 222"/>
          <p:cNvSpPr>
            <a:spLocks noChangeShapeType="1"/>
          </p:cNvSpPr>
          <p:nvPr/>
        </p:nvSpPr>
        <p:spPr bwMode="auto">
          <a:xfrm flipH="1">
            <a:off x="4122505" y="4162722"/>
            <a:ext cx="144462" cy="226219"/>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1076" name="Line 222"/>
          <p:cNvSpPr>
            <a:spLocks noChangeShapeType="1"/>
          </p:cNvSpPr>
          <p:nvPr/>
        </p:nvSpPr>
        <p:spPr bwMode="auto">
          <a:xfrm>
            <a:off x="4454293" y="4162722"/>
            <a:ext cx="100013" cy="215503"/>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1077" name="Line 222"/>
          <p:cNvSpPr>
            <a:spLocks noChangeShapeType="1"/>
          </p:cNvSpPr>
          <p:nvPr/>
        </p:nvSpPr>
        <p:spPr bwMode="auto">
          <a:xfrm flipH="1">
            <a:off x="4266967" y="4162722"/>
            <a:ext cx="71438" cy="215503"/>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1078" name="Line 222"/>
          <p:cNvSpPr>
            <a:spLocks noChangeShapeType="1"/>
          </p:cNvSpPr>
          <p:nvPr/>
        </p:nvSpPr>
        <p:spPr bwMode="auto">
          <a:xfrm>
            <a:off x="4366980" y="4162722"/>
            <a:ext cx="101600" cy="215503"/>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1080" name="Line 173"/>
          <p:cNvSpPr>
            <a:spLocks noChangeShapeType="1"/>
          </p:cNvSpPr>
          <p:nvPr/>
        </p:nvSpPr>
        <p:spPr bwMode="auto">
          <a:xfrm>
            <a:off x="4066942" y="3550741"/>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081" name="Oval 174"/>
          <p:cNvSpPr>
            <a:spLocks noChangeArrowheads="1"/>
          </p:cNvSpPr>
          <p:nvPr/>
        </p:nvSpPr>
        <p:spPr bwMode="auto">
          <a:xfrm>
            <a:off x="4065356" y="3515023"/>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1083" name="Line 173"/>
          <p:cNvSpPr>
            <a:spLocks noChangeShapeType="1"/>
          </p:cNvSpPr>
          <p:nvPr/>
        </p:nvSpPr>
        <p:spPr bwMode="auto">
          <a:xfrm>
            <a:off x="4679717" y="3550741"/>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084" name="Oval 174"/>
          <p:cNvSpPr>
            <a:spLocks noChangeArrowheads="1"/>
          </p:cNvSpPr>
          <p:nvPr/>
        </p:nvSpPr>
        <p:spPr bwMode="auto">
          <a:xfrm>
            <a:off x="4678131" y="3515023"/>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1085" name="Freeform 223"/>
          <p:cNvSpPr>
            <a:spLocks/>
          </p:cNvSpPr>
          <p:nvPr/>
        </p:nvSpPr>
        <p:spPr bwMode="auto">
          <a:xfrm>
            <a:off x="4366980" y="3460254"/>
            <a:ext cx="215900" cy="34528"/>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sp>
        <p:nvSpPr>
          <p:cNvPr id="1086" name="Freeform 223"/>
          <p:cNvSpPr>
            <a:spLocks/>
          </p:cNvSpPr>
          <p:nvPr/>
        </p:nvSpPr>
        <p:spPr bwMode="auto">
          <a:xfrm>
            <a:off x="4181243" y="3298329"/>
            <a:ext cx="142875" cy="216694"/>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sp>
        <p:nvSpPr>
          <p:cNvPr id="1087" name="Freeform 301"/>
          <p:cNvSpPr>
            <a:spLocks/>
          </p:cNvSpPr>
          <p:nvPr/>
        </p:nvSpPr>
        <p:spPr bwMode="auto">
          <a:xfrm>
            <a:off x="4324117" y="3309044"/>
            <a:ext cx="215900" cy="184547"/>
          </a:xfrm>
          <a:custGeom>
            <a:avLst/>
            <a:gdLst/>
            <a:ahLst/>
            <a:cxnLst>
              <a:cxn ang="0">
                <a:pos x="0" y="64"/>
              </a:cxn>
              <a:cxn ang="0">
                <a:pos x="50" y="14"/>
              </a:cxn>
              <a:cxn ang="0">
                <a:pos x="78" y="1"/>
              </a:cxn>
              <a:cxn ang="0">
                <a:pos x="144" y="23"/>
              </a:cxn>
            </a:cxnLst>
            <a:rect l="0" t="0" r="r" b="b"/>
            <a:pathLst>
              <a:path w="144" h="64">
                <a:moveTo>
                  <a:pt x="0" y="64"/>
                </a:moveTo>
                <a:cubicBezTo>
                  <a:pt x="8" y="56"/>
                  <a:pt x="37" y="24"/>
                  <a:pt x="50" y="14"/>
                </a:cubicBezTo>
                <a:cubicBezTo>
                  <a:pt x="63" y="4"/>
                  <a:pt x="62" y="0"/>
                  <a:pt x="78" y="1"/>
                </a:cubicBezTo>
                <a:cubicBezTo>
                  <a:pt x="94" y="2"/>
                  <a:pt x="130" y="18"/>
                  <a:pt x="144" y="23"/>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sp>
        <p:nvSpPr>
          <p:cNvPr id="1088" name="Freeform 301"/>
          <p:cNvSpPr>
            <a:spLocks/>
          </p:cNvSpPr>
          <p:nvPr/>
        </p:nvSpPr>
        <p:spPr bwMode="auto">
          <a:xfrm>
            <a:off x="4079642" y="3449537"/>
            <a:ext cx="228600" cy="76200"/>
          </a:xfrm>
          <a:custGeom>
            <a:avLst/>
            <a:gdLst/>
            <a:ahLst/>
            <a:cxnLst>
              <a:cxn ang="0">
                <a:pos x="0" y="64"/>
              </a:cxn>
              <a:cxn ang="0">
                <a:pos x="50" y="14"/>
              </a:cxn>
              <a:cxn ang="0">
                <a:pos x="78" y="1"/>
              </a:cxn>
              <a:cxn ang="0">
                <a:pos x="144" y="23"/>
              </a:cxn>
            </a:cxnLst>
            <a:rect l="0" t="0" r="r" b="b"/>
            <a:pathLst>
              <a:path w="144" h="64">
                <a:moveTo>
                  <a:pt x="0" y="64"/>
                </a:moveTo>
                <a:cubicBezTo>
                  <a:pt x="8" y="56"/>
                  <a:pt x="37" y="24"/>
                  <a:pt x="50" y="14"/>
                </a:cubicBezTo>
                <a:cubicBezTo>
                  <a:pt x="63" y="4"/>
                  <a:pt x="62" y="0"/>
                  <a:pt x="78" y="1"/>
                </a:cubicBezTo>
                <a:cubicBezTo>
                  <a:pt x="94" y="2"/>
                  <a:pt x="130" y="18"/>
                  <a:pt x="144" y="23"/>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cxnSp>
        <p:nvCxnSpPr>
          <p:cNvPr id="12683" name="Straight Arrow Connector 1099"/>
          <p:cNvCxnSpPr>
            <a:cxnSpLocks noChangeShapeType="1"/>
          </p:cNvCxnSpPr>
          <p:nvPr/>
        </p:nvCxnSpPr>
        <p:spPr bwMode="auto">
          <a:xfrm flipH="1">
            <a:off x="3863743" y="3854350"/>
            <a:ext cx="365125" cy="200025"/>
          </a:xfrm>
          <a:prstGeom prst="straightConnector1">
            <a:avLst/>
          </a:prstGeom>
          <a:noFill/>
          <a:ln w="19050" algn="ctr">
            <a:solidFill>
              <a:schemeClr val="tx1"/>
            </a:solidFill>
            <a:round/>
            <a:headEnd/>
            <a:tailEnd type="arrow" w="med" len="med"/>
          </a:ln>
        </p:spPr>
      </p:cxnSp>
      <p:sp>
        <p:nvSpPr>
          <p:cNvPr id="723" name="Line 173"/>
          <p:cNvSpPr>
            <a:spLocks noChangeShapeType="1"/>
          </p:cNvSpPr>
          <p:nvPr/>
        </p:nvSpPr>
        <p:spPr bwMode="auto">
          <a:xfrm>
            <a:off x="3433531" y="3553122"/>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724" name="Oval 174"/>
          <p:cNvSpPr>
            <a:spLocks noChangeArrowheads="1"/>
          </p:cNvSpPr>
          <p:nvPr/>
        </p:nvSpPr>
        <p:spPr bwMode="auto">
          <a:xfrm>
            <a:off x="3431943" y="3516213"/>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725" name="Line 173"/>
          <p:cNvSpPr>
            <a:spLocks noChangeShapeType="1"/>
          </p:cNvSpPr>
          <p:nvPr/>
        </p:nvSpPr>
        <p:spPr bwMode="auto">
          <a:xfrm>
            <a:off x="3585930" y="3553122"/>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729" name="Oval 174"/>
          <p:cNvSpPr>
            <a:spLocks noChangeArrowheads="1"/>
          </p:cNvSpPr>
          <p:nvPr/>
        </p:nvSpPr>
        <p:spPr bwMode="auto">
          <a:xfrm>
            <a:off x="3584343" y="3516213"/>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733" name="Line 173"/>
          <p:cNvSpPr>
            <a:spLocks noChangeShapeType="1"/>
          </p:cNvSpPr>
          <p:nvPr/>
        </p:nvSpPr>
        <p:spPr bwMode="auto">
          <a:xfrm>
            <a:off x="3514492" y="3556694"/>
            <a:ext cx="88900"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960" name="Oval 174"/>
          <p:cNvSpPr>
            <a:spLocks noChangeArrowheads="1"/>
          </p:cNvSpPr>
          <p:nvPr/>
        </p:nvSpPr>
        <p:spPr bwMode="auto">
          <a:xfrm>
            <a:off x="3511318" y="3520975"/>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964" name="Freeform 223"/>
          <p:cNvSpPr>
            <a:spLocks/>
          </p:cNvSpPr>
          <p:nvPr/>
        </p:nvSpPr>
        <p:spPr bwMode="auto">
          <a:xfrm>
            <a:off x="3358918" y="3298329"/>
            <a:ext cx="144463" cy="216694"/>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sp>
        <p:nvSpPr>
          <p:cNvPr id="965" name="Freeform 301"/>
          <p:cNvSpPr>
            <a:spLocks/>
          </p:cNvSpPr>
          <p:nvPr/>
        </p:nvSpPr>
        <p:spPr bwMode="auto">
          <a:xfrm>
            <a:off x="3617681" y="3309044"/>
            <a:ext cx="217487" cy="184547"/>
          </a:xfrm>
          <a:custGeom>
            <a:avLst/>
            <a:gdLst/>
            <a:ahLst/>
            <a:cxnLst>
              <a:cxn ang="0">
                <a:pos x="0" y="64"/>
              </a:cxn>
              <a:cxn ang="0">
                <a:pos x="50" y="14"/>
              </a:cxn>
              <a:cxn ang="0">
                <a:pos x="78" y="1"/>
              </a:cxn>
              <a:cxn ang="0">
                <a:pos x="144" y="23"/>
              </a:cxn>
            </a:cxnLst>
            <a:rect l="0" t="0" r="r" b="b"/>
            <a:pathLst>
              <a:path w="144" h="64">
                <a:moveTo>
                  <a:pt x="0" y="64"/>
                </a:moveTo>
                <a:cubicBezTo>
                  <a:pt x="8" y="56"/>
                  <a:pt x="37" y="24"/>
                  <a:pt x="50" y="14"/>
                </a:cubicBezTo>
                <a:cubicBezTo>
                  <a:pt x="63" y="4"/>
                  <a:pt x="62" y="0"/>
                  <a:pt x="78" y="1"/>
                </a:cubicBezTo>
                <a:cubicBezTo>
                  <a:pt x="94" y="2"/>
                  <a:pt x="130" y="18"/>
                  <a:pt x="144" y="23"/>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sp>
        <p:nvSpPr>
          <p:cNvPr id="969" name="Line 187"/>
          <p:cNvSpPr>
            <a:spLocks noChangeShapeType="1"/>
          </p:cNvSpPr>
          <p:nvPr/>
        </p:nvSpPr>
        <p:spPr bwMode="auto">
          <a:xfrm flipV="1">
            <a:off x="3531955" y="3201888"/>
            <a:ext cx="0" cy="292894"/>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974" name="Line 187"/>
          <p:cNvSpPr>
            <a:spLocks noChangeShapeType="1"/>
          </p:cNvSpPr>
          <p:nvPr/>
        </p:nvSpPr>
        <p:spPr bwMode="auto">
          <a:xfrm flipV="1">
            <a:off x="3604980" y="3201887"/>
            <a:ext cx="0" cy="291704"/>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975" name="Line 173"/>
          <p:cNvSpPr>
            <a:spLocks noChangeShapeType="1"/>
          </p:cNvSpPr>
          <p:nvPr/>
        </p:nvSpPr>
        <p:spPr bwMode="auto">
          <a:xfrm>
            <a:off x="5863992" y="3550741"/>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979" name="Oval 174"/>
          <p:cNvSpPr>
            <a:spLocks noChangeArrowheads="1"/>
          </p:cNvSpPr>
          <p:nvPr/>
        </p:nvSpPr>
        <p:spPr bwMode="auto">
          <a:xfrm>
            <a:off x="5862406" y="3515023"/>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980" name="Line 173"/>
          <p:cNvSpPr>
            <a:spLocks noChangeShapeType="1"/>
          </p:cNvSpPr>
          <p:nvPr/>
        </p:nvSpPr>
        <p:spPr bwMode="auto">
          <a:xfrm>
            <a:off x="6016392" y="3540025"/>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984" name="Oval 174"/>
          <p:cNvSpPr>
            <a:spLocks noChangeArrowheads="1"/>
          </p:cNvSpPr>
          <p:nvPr/>
        </p:nvSpPr>
        <p:spPr bwMode="auto">
          <a:xfrm>
            <a:off x="6014806" y="3503116"/>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985" name="Line 173"/>
          <p:cNvSpPr>
            <a:spLocks noChangeShapeType="1"/>
          </p:cNvSpPr>
          <p:nvPr/>
        </p:nvSpPr>
        <p:spPr bwMode="auto">
          <a:xfrm>
            <a:off x="5314717" y="3540025"/>
            <a:ext cx="88900"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992" name="Oval 174"/>
          <p:cNvSpPr>
            <a:spLocks noChangeArrowheads="1"/>
          </p:cNvSpPr>
          <p:nvPr/>
        </p:nvSpPr>
        <p:spPr bwMode="auto">
          <a:xfrm>
            <a:off x="5313131" y="3503116"/>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995" name="Line 173"/>
          <p:cNvSpPr>
            <a:spLocks noChangeShapeType="1"/>
          </p:cNvSpPr>
          <p:nvPr/>
        </p:nvSpPr>
        <p:spPr bwMode="auto">
          <a:xfrm>
            <a:off x="5530617" y="3540025"/>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998" name="Oval 174"/>
          <p:cNvSpPr>
            <a:spLocks noChangeArrowheads="1"/>
          </p:cNvSpPr>
          <p:nvPr/>
        </p:nvSpPr>
        <p:spPr bwMode="auto">
          <a:xfrm>
            <a:off x="5529031" y="3503116"/>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1001" name="Line 173"/>
          <p:cNvSpPr>
            <a:spLocks noChangeShapeType="1"/>
          </p:cNvSpPr>
          <p:nvPr/>
        </p:nvSpPr>
        <p:spPr bwMode="auto">
          <a:xfrm>
            <a:off x="6322781" y="3540025"/>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004" name="Oval 174"/>
          <p:cNvSpPr>
            <a:spLocks noChangeArrowheads="1"/>
          </p:cNvSpPr>
          <p:nvPr/>
        </p:nvSpPr>
        <p:spPr bwMode="auto">
          <a:xfrm>
            <a:off x="6321193" y="3503116"/>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1006" name="Line 173"/>
          <p:cNvSpPr>
            <a:spLocks noChangeShapeType="1"/>
          </p:cNvSpPr>
          <p:nvPr/>
        </p:nvSpPr>
        <p:spPr bwMode="auto">
          <a:xfrm>
            <a:off x="7114942" y="3540025"/>
            <a:ext cx="88900"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007" name="Oval 174"/>
          <p:cNvSpPr>
            <a:spLocks noChangeArrowheads="1"/>
          </p:cNvSpPr>
          <p:nvPr/>
        </p:nvSpPr>
        <p:spPr bwMode="auto">
          <a:xfrm>
            <a:off x="7113356" y="3503116"/>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1016" name="Line 173"/>
          <p:cNvSpPr>
            <a:spLocks noChangeShapeType="1"/>
          </p:cNvSpPr>
          <p:nvPr/>
        </p:nvSpPr>
        <p:spPr bwMode="auto">
          <a:xfrm>
            <a:off x="8483367" y="3540025"/>
            <a:ext cx="88900"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019" name="Oval 174"/>
          <p:cNvSpPr>
            <a:spLocks noChangeArrowheads="1"/>
          </p:cNvSpPr>
          <p:nvPr/>
        </p:nvSpPr>
        <p:spPr bwMode="auto">
          <a:xfrm>
            <a:off x="8480193" y="3503116"/>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1022" name="Line 173"/>
          <p:cNvSpPr>
            <a:spLocks noChangeShapeType="1"/>
          </p:cNvSpPr>
          <p:nvPr/>
        </p:nvSpPr>
        <p:spPr bwMode="auto">
          <a:xfrm>
            <a:off x="7907105" y="3540025"/>
            <a:ext cx="88900"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025" name="Oval 174"/>
          <p:cNvSpPr>
            <a:spLocks noChangeArrowheads="1"/>
          </p:cNvSpPr>
          <p:nvPr/>
        </p:nvSpPr>
        <p:spPr bwMode="auto">
          <a:xfrm>
            <a:off x="7903931" y="3503116"/>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1028" name="Line 173"/>
          <p:cNvSpPr>
            <a:spLocks noChangeShapeType="1"/>
          </p:cNvSpPr>
          <p:nvPr/>
        </p:nvSpPr>
        <p:spPr bwMode="auto">
          <a:xfrm>
            <a:off x="5697306" y="3549550"/>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031" name="Oval 174"/>
          <p:cNvSpPr>
            <a:spLocks noChangeArrowheads="1"/>
          </p:cNvSpPr>
          <p:nvPr/>
        </p:nvSpPr>
        <p:spPr bwMode="auto">
          <a:xfrm>
            <a:off x="5695718" y="3513832"/>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1032" name="Freeform 301"/>
          <p:cNvSpPr>
            <a:spLocks/>
          </p:cNvSpPr>
          <p:nvPr/>
        </p:nvSpPr>
        <p:spPr bwMode="auto">
          <a:xfrm>
            <a:off x="5700480" y="3449537"/>
            <a:ext cx="228600" cy="76200"/>
          </a:xfrm>
          <a:custGeom>
            <a:avLst/>
            <a:gdLst/>
            <a:ahLst/>
            <a:cxnLst>
              <a:cxn ang="0">
                <a:pos x="0" y="64"/>
              </a:cxn>
              <a:cxn ang="0">
                <a:pos x="50" y="14"/>
              </a:cxn>
              <a:cxn ang="0">
                <a:pos x="78" y="1"/>
              </a:cxn>
              <a:cxn ang="0">
                <a:pos x="144" y="23"/>
              </a:cxn>
            </a:cxnLst>
            <a:rect l="0" t="0" r="r" b="b"/>
            <a:pathLst>
              <a:path w="144" h="64">
                <a:moveTo>
                  <a:pt x="0" y="64"/>
                </a:moveTo>
                <a:cubicBezTo>
                  <a:pt x="8" y="56"/>
                  <a:pt x="37" y="24"/>
                  <a:pt x="50" y="14"/>
                </a:cubicBezTo>
                <a:cubicBezTo>
                  <a:pt x="63" y="4"/>
                  <a:pt x="62" y="0"/>
                  <a:pt x="78" y="1"/>
                </a:cubicBezTo>
                <a:cubicBezTo>
                  <a:pt x="94" y="2"/>
                  <a:pt x="130" y="18"/>
                  <a:pt x="144" y="23"/>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sp>
        <p:nvSpPr>
          <p:cNvPr id="1036" name="Line 173"/>
          <p:cNvSpPr>
            <a:spLocks noChangeShapeType="1"/>
          </p:cNvSpPr>
          <p:nvPr/>
        </p:nvSpPr>
        <p:spPr bwMode="auto">
          <a:xfrm>
            <a:off x="6164031" y="3540025"/>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039" name="Oval 174"/>
          <p:cNvSpPr>
            <a:spLocks noChangeArrowheads="1"/>
          </p:cNvSpPr>
          <p:nvPr/>
        </p:nvSpPr>
        <p:spPr bwMode="auto">
          <a:xfrm>
            <a:off x="6162443" y="3503116"/>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1040" name="Freeform 223"/>
          <p:cNvSpPr>
            <a:spLocks/>
          </p:cNvSpPr>
          <p:nvPr/>
        </p:nvSpPr>
        <p:spPr bwMode="auto">
          <a:xfrm>
            <a:off x="6032267" y="3449537"/>
            <a:ext cx="215900" cy="34529"/>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sp>
        <p:nvSpPr>
          <p:cNvPr id="1041" name="Line 173"/>
          <p:cNvSpPr>
            <a:spLocks noChangeShapeType="1"/>
          </p:cNvSpPr>
          <p:nvPr/>
        </p:nvSpPr>
        <p:spPr bwMode="auto">
          <a:xfrm>
            <a:off x="8037280" y="3540025"/>
            <a:ext cx="88900"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042" name="Oval 174"/>
          <p:cNvSpPr>
            <a:spLocks noChangeArrowheads="1"/>
          </p:cNvSpPr>
          <p:nvPr/>
        </p:nvSpPr>
        <p:spPr bwMode="auto">
          <a:xfrm>
            <a:off x="8034106" y="3503116"/>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nvGrpSpPr>
          <p:cNvPr id="26" name="Group 1078"/>
          <p:cNvGrpSpPr>
            <a:grpSpLocks/>
          </p:cNvGrpSpPr>
          <p:nvPr/>
        </p:nvGrpSpPr>
        <p:grpSpPr bwMode="auto">
          <a:xfrm>
            <a:off x="8646881" y="3503116"/>
            <a:ext cx="98425" cy="69056"/>
            <a:chOff x="8923557" y="5142678"/>
            <a:chExt cx="98425" cy="92075"/>
          </a:xfrm>
        </p:grpSpPr>
        <p:sp>
          <p:nvSpPr>
            <p:cNvPr id="1043" name="Line 173"/>
            <p:cNvSpPr>
              <a:spLocks noChangeShapeType="1"/>
            </p:cNvSpPr>
            <p:nvPr/>
          </p:nvSpPr>
          <p:spPr bwMode="auto">
            <a:xfrm>
              <a:off x="8925144" y="5190303"/>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044" name="Oval 174"/>
            <p:cNvSpPr>
              <a:spLocks noChangeArrowheads="1"/>
            </p:cNvSpPr>
            <p:nvPr/>
          </p:nvSpPr>
          <p:spPr bwMode="auto">
            <a:xfrm>
              <a:off x="8923557" y="5142678"/>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sp>
        <p:nvSpPr>
          <p:cNvPr id="1054" name="Line 173"/>
          <p:cNvSpPr>
            <a:spLocks noChangeShapeType="1"/>
          </p:cNvSpPr>
          <p:nvPr/>
        </p:nvSpPr>
        <p:spPr bwMode="auto">
          <a:xfrm>
            <a:off x="7402281" y="3541216"/>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057" name="Oval 174"/>
          <p:cNvSpPr>
            <a:spLocks noChangeArrowheads="1"/>
          </p:cNvSpPr>
          <p:nvPr/>
        </p:nvSpPr>
        <p:spPr bwMode="auto">
          <a:xfrm>
            <a:off x="7400693" y="3505498"/>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1060" name="Line 173"/>
          <p:cNvSpPr>
            <a:spLocks noChangeShapeType="1"/>
          </p:cNvSpPr>
          <p:nvPr/>
        </p:nvSpPr>
        <p:spPr bwMode="auto">
          <a:xfrm>
            <a:off x="7554681" y="3541216"/>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061" name="Oval 174"/>
          <p:cNvSpPr>
            <a:spLocks noChangeArrowheads="1"/>
          </p:cNvSpPr>
          <p:nvPr/>
        </p:nvSpPr>
        <p:spPr bwMode="auto">
          <a:xfrm>
            <a:off x="7553093" y="3505498"/>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1064" name="Line 173"/>
          <p:cNvSpPr>
            <a:spLocks noChangeShapeType="1"/>
          </p:cNvSpPr>
          <p:nvPr/>
        </p:nvSpPr>
        <p:spPr bwMode="auto">
          <a:xfrm>
            <a:off x="7483242" y="3545978"/>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067" name="Oval 174"/>
          <p:cNvSpPr>
            <a:spLocks noChangeArrowheads="1"/>
          </p:cNvSpPr>
          <p:nvPr/>
        </p:nvSpPr>
        <p:spPr bwMode="auto">
          <a:xfrm>
            <a:off x="7481656" y="3510260"/>
            <a:ext cx="98425" cy="6905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nvGrpSpPr>
          <p:cNvPr id="27" name="Group 1081"/>
          <p:cNvGrpSpPr>
            <a:grpSpLocks/>
          </p:cNvGrpSpPr>
          <p:nvPr/>
        </p:nvGrpSpPr>
        <p:grpSpPr bwMode="auto">
          <a:xfrm>
            <a:off x="5865581" y="3661469"/>
            <a:ext cx="98425" cy="69056"/>
            <a:chOff x="8923557" y="5142678"/>
            <a:chExt cx="98425" cy="92075"/>
          </a:xfrm>
        </p:grpSpPr>
        <p:sp>
          <p:nvSpPr>
            <p:cNvPr id="1089" name="Line 173"/>
            <p:cNvSpPr>
              <a:spLocks noChangeShapeType="1"/>
            </p:cNvSpPr>
            <p:nvPr/>
          </p:nvSpPr>
          <p:spPr bwMode="auto">
            <a:xfrm>
              <a:off x="8925144" y="5190303"/>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092" name="Oval 174"/>
            <p:cNvSpPr>
              <a:spLocks noChangeArrowheads="1"/>
            </p:cNvSpPr>
            <p:nvPr/>
          </p:nvSpPr>
          <p:spPr bwMode="auto">
            <a:xfrm>
              <a:off x="8923557" y="5142678"/>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8" name="Group 1096"/>
          <p:cNvGrpSpPr>
            <a:grpSpLocks/>
          </p:cNvGrpSpPr>
          <p:nvPr/>
        </p:nvGrpSpPr>
        <p:grpSpPr bwMode="auto">
          <a:xfrm>
            <a:off x="5865581" y="3801963"/>
            <a:ext cx="98425" cy="69056"/>
            <a:chOff x="8923557" y="5142678"/>
            <a:chExt cx="98425" cy="92075"/>
          </a:xfrm>
        </p:grpSpPr>
        <p:sp>
          <p:nvSpPr>
            <p:cNvPr id="1101" name="Line 173"/>
            <p:cNvSpPr>
              <a:spLocks noChangeShapeType="1"/>
            </p:cNvSpPr>
            <p:nvPr/>
          </p:nvSpPr>
          <p:spPr bwMode="auto">
            <a:xfrm>
              <a:off x="8925144" y="5190303"/>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102" name="Oval 174"/>
            <p:cNvSpPr>
              <a:spLocks noChangeArrowheads="1"/>
            </p:cNvSpPr>
            <p:nvPr/>
          </p:nvSpPr>
          <p:spPr bwMode="auto">
            <a:xfrm>
              <a:off x="8923557" y="5142678"/>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9" name="Group 1102"/>
          <p:cNvGrpSpPr>
            <a:grpSpLocks/>
          </p:cNvGrpSpPr>
          <p:nvPr/>
        </p:nvGrpSpPr>
        <p:grpSpPr bwMode="auto">
          <a:xfrm>
            <a:off x="6008456" y="3666232"/>
            <a:ext cx="98425" cy="69056"/>
            <a:chOff x="8923557" y="5142678"/>
            <a:chExt cx="98425" cy="92075"/>
          </a:xfrm>
        </p:grpSpPr>
        <p:sp>
          <p:nvSpPr>
            <p:cNvPr id="1105" name="Line 173"/>
            <p:cNvSpPr>
              <a:spLocks noChangeShapeType="1"/>
            </p:cNvSpPr>
            <p:nvPr/>
          </p:nvSpPr>
          <p:spPr bwMode="auto">
            <a:xfrm>
              <a:off x="8925144" y="5190303"/>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108" name="Oval 174"/>
            <p:cNvSpPr>
              <a:spLocks noChangeArrowheads="1"/>
            </p:cNvSpPr>
            <p:nvPr/>
          </p:nvSpPr>
          <p:spPr bwMode="auto">
            <a:xfrm>
              <a:off x="8923557" y="5142678"/>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30" name="Group 1110"/>
          <p:cNvGrpSpPr>
            <a:grpSpLocks/>
          </p:cNvGrpSpPr>
          <p:nvPr/>
        </p:nvGrpSpPr>
        <p:grpSpPr bwMode="auto">
          <a:xfrm>
            <a:off x="6025918" y="3801963"/>
            <a:ext cx="98425" cy="69056"/>
            <a:chOff x="8923557" y="5142678"/>
            <a:chExt cx="98425" cy="92075"/>
          </a:xfrm>
        </p:grpSpPr>
        <p:sp>
          <p:nvSpPr>
            <p:cNvPr id="1114" name="Line 173"/>
            <p:cNvSpPr>
              <a:spLocks noChangeShapeType="1"/>
            </p:cNvSpPr>
            <p:nvPr/>
          </p:nvSpPr>
          <p:spPr bwMode="auto">
            <a:xfrm>
              <a:off x="8925145" y="5190303"/>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115" name="Oval 174"/>
            <p:cNvSpPr>
              <a:spLocks noChangeArrowheads="1"/>
            </p:cNvSpPr>
            <p:nvPr/>
          </p:nvSpPr>
          <p:spPr bwMode="auto">
            <a:xfrm>
              <a:off x="8923557" y="5142678"/>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31" name="Group 1115"/>
          <p:cNvGrpSpPr>
            <a:grpSpLocks/>
          </p:cNvGrpSpPr>
          <p:nvPr/>
        </p:nvGrpSpPr>
        <p:grpSpPr bwMode="auto">
          <a:xfrm>
            <a:off x="7564206" y="3579316"/>
            <a:ext cx="98425" cy="69056"/>
            <a:chOff x="8923557" y="5142678"/>
            <a:chExt cx="98425" cy="92075"/>
          </a:xfrm>
        </p:grpSpPr>
        <p:sp>
          <p:nvSpPr>
            <p:cNvPr id="1117" name="Line 173"/>
            <p:cNvSpPr>
              <a:spLocks noChangeShapeType="1"/>
            </p:cNvSpPr>
            <p:nvPr/>
          </p:nvSpPr>
          <p:spPr bwMode="auto">
            <a:xfrm>
              <a:off x="8925144" y="5190303"/>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118" name="Oval 174"/>
            <p:cNvSpPr>
              <a:spLocks noChangeArrowheads="1"/>
            </p:cNvSpPr>
            <p:nvPr/>
          </p:nvSpPr>
          <p:spPr bwMode="auto">
            <a:xfrm>
              <a:off x="8923557" y="5142678"/>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24" name="Group 1124"/>
          <p:cNvGrpSpPr>
            <a:grpSpLocks/>
          </p:cNvGrpSpPr>
          <p:nvPr/>
        </p:nvGrpSpPr>
        <p:grpSpPr bwMode="auto">
          <a:xfrm>
            <a:off x="7400693" y="3730525"/>
            <a:ext cx="98425" cy="69056"/>
            <a:chOff x="8923557" y="5142678"/>
            <a:chExt cx="98425" cy="92075"/>
          </a:xfrm>
        </p:grpSpPr>
        <p:sp>
          <p:nvSpPr>
            <p:cNvPr id="1126" name="Line 173"/>
            <p:cNvSpPr>
              <a:spLocks noChangeShapeType="1"/>
            </p:cNvSpPr>
            <p:nvPr/>
          </p:nvSpPr>
          <p:spPr bwMode="auto">
            <a:xfrm>
              <a:off x="8925145" y="5190303"/>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127" name="Oval 174"/>
            <p:cNvSpPr>
              <a:spLocks noChangeArrowheads="1"/>
            </p:cNvSpPr>
            <p:nvPr/>
          </p:nvSpPr>
          <p:spPr bwMode="auto">
            <a:xfrm>
              <a:off x="8923557" y="5142678"/>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25" name="Group 1127"/>
          <p:cNvGrpSpPr>
            <a:grpSpLocks/>
          </p:cNvGrpSpPr>
          <p:nvPr/>
        </p:nvGrpSpPr>
        <p:grpSpPr bwMode="auto">
          <a:xfrm>
            <a:off x="7545156" y="3735288"/>
            <a:ext cx="98425" cy="69056"/>
            <a:chOff x="8923557" y="5142678"/>
            <a:chExt cx="98425" cy="92075"/>
          </a:xfrm>
        </p:grpSpPr>
        <p:sp>
          <p:nvSpPr>
            <p:cNvPr id="1129" name="Line 173"/>
            <p:cNvSpPr>
              <a:spLocks noChangeShapeType="1"/>
            </p:cNvSpPr>
            <p:nvPr/>
          </p:nvSpPr>
          <p:spPr bwMode="auto">
            <a:xfrm>
              <a:off x="8925144" y="5190303"/>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130" name="Oval 174"/>
            <p:cNvSpPr>
              <a:spLocks noChangeArrowheads="1"/>
            </p:cNvSpPr>
            <p:nvPr/>
          </p:nvSpPr>
          <p:spPr bwMode="auto">
            <a:xfrm>
              <a:off x="8923557" y="5142678"/>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26" name="Group 1130"/>
          <p:cNvGrpSpPr>
            <a:grpSpLocks/>
          </p:cNvGrpSpPr>
          <p:nvPr/>
        </p:nvGrpSpPr>
        <p:grpSpPr bwMode="auto">
          <a:xfrm>
            <a:off x="7408631" y="3654325"/>
            <a:ext cx="98425" cy="69056"/>
            <a:chOff x="8923557" y="5142678"/>
            <a:chExt cx="98425" cy="92075"/>
          </a:xfrm>
        </p:grpSpPr>
        <p:sp>
          <p:nvSpPr>
            <p:cNvPr id="1132" name="Line 173"/>
            <p:cNvSpPr>
              <a:spLocks noChangeShapeType="1"/>
            </p:cNvSpPr>
            <p:nvPr/>
          </p:nvSpPr>
          <p:spPr bwMode="auto">
            <a:xfrm>
              <a:off x="8925144" y="5190303"/>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133" name="Oval 174"/>
            <p:cNvSpPr>
              <a:spLocks noChangeArrowheads="1"/>
            </p:cNvSpPr>
            <p:nvPr/>
          </p:nvSpPr>
          <p:spPr bwMode="auto">
            <a:xfrm>
              <a:off x="8923557" y="5142678"/>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27" name="Group 1133"/>
          <p:cNvGrpSpPr>
            <a:grpSpLocks/>
          </p:cNvGrpSpPr>
          <p:nvPr/>
        </p:nvGrpSpPr>
        <p:grpSpPr bwMode="auto">
          <a:xfrm>
            <a:off x="7553093" y="3659088"/>
            <a:ext cx="98425" cy="69056"/>
            <a:chOff x="8923557" y="5142678"/>
            <a:chExt cx="98425" cy="92075"/>
          </a:xfrm>
        </p:grpSpPr>
        <p:sp>
          <p:nvSpPr>
            <p:cNvPr id="1135" name="Line 173"/>
            <p:cNvSpPr>
              <a:spLocks noChangeShapeType="1"/>
            </p:cNvSpPr>
            <p:nvPr/>
          </p:nvSpPr>
          <p:spPr bwMode="auto">
            <a:xfrm>
              <a:off x="8925145" y="5190303"/>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136" name="Oval 174"/>
            <p:cNvSpPr>
              <a:spLocks noChangeArrowheads="1"/>
            </p:cNvSpPr>
            <p:nvPr/>
          </p:nvSpPr>
          <p:spPr bwMode="auto">
            <a:xfrm>
              <a:off x="8923557" y="5142678"/>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28" name="Group 1136"/>
          <p:cNvGrpSpPr>
            <a:grpSpLocks/>
          </p:cNvGrpSpPr>
          <p:nvPr/>
        </p:nvGrpSpPr>
        <p:grpSpPr bwMode="auto">
          <a:xfrm>
            <a:off x="7407043" y="3579316"/>
            <a:ext cx="98425" cy="69056"/>
            <a:chOff x="8923557" y="5142678"/>
            <a:chExt cx="98425" cy="92075"/>
          </a:xfrm>
        </p:grpSpPr>
        <p:sp>
          <p:nvSpPr>
            <p:cNvPr id="1138" name="Line 173"/>
            <p:cNvSpPr>
              <a:spLocks noChangeShapeType="1"/>
            </p:cNvSpPr>
            <p:nvPr/>
          </p:nvSpPr>
          <p:spPr bwMode="auto">
            <a:xfrm>
              <a:off x="8925145" y="5190303"/>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139" name="Oval 174"/>
            <p:cNvSpPr>
              <a:spLocks noChangeArrowheads="1"/>
            </p:cNvSpPr>
            <p:nvPr/>
          </p:nvSpPr>
          <p:spPr bwMode="auto">
            <a:xfrm>
              <a:off x="8923557" y="5142678"/>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29" name="Group 1155"/>
          <p:cNvGrpSpPr>
            <a:grpSpLocks/>
          </p:cNvGrpSpPr>
          <p:nvPr/>
        </p:nvGrpSpPr>
        <p:grpSpPr bwMode="auto">
          <a:xfrm>
            <a:off x="3431943" y="3742432"/>
            <a:ext cx="98425" cy="69056"/>
            <a:chOff x="8923557" y="5142678"/>
            <a:chExt cx="98425" cy="92075"/>
          </a:xfrm>
        </p:grpSpPr>
        <p:sp>
          <p:nvSpPr>
            <p:cNvPr id="1157" name="Line 173"/>
            <p:cNvSpPr>
              <a:spLocks noChangeShapeType="1"/>
            </p:cNvSpPr>
            <p:nvPr/>
          </p:nvSpPr>
          <p:spPr bwMode="auto">
            <a:xfrm>
              <a:off x="8925145" y="5190303"/>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158" name="Oval 174"/>
            <p:cNvSpPr>
              <a:spLocks noChangeArrowheads="1"/>
            </p:cNvSpPr>
            <p:nvPr/>
          </p:nvSpPr>
          <p:spPr bwMode="auto">
            <a:xfrm>
              <a:off x="8923557" y="5142678"/>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30" name="Group 1158"/>
          <p:cNvGrpSpPr>
            <a:grpSpLocks/>
          </p:cNvGrpSpPr>
          <p:nvPr/>
        </p:nvGrpSpPr>
        <p:grpSpPr bwMode="auto">
          <a:xfrm>
            <a:off x="3574818" y="3747194"/>
            <a:ext cx="98425" cy="69056"/>
            <a:chOff x="8923557" y="5142678"/>
            <a:chExt cx="98425" cy="92075"/>
          </a:xfrm>
        </p:grpSpPr>
        <p:sp>
          <p:nvSpPr>
            <p:cNvPr id="1160" name="Line 173"/>
            <p:cNvSpPr>
              <a:spLocks noChangeShapeType="1"/>
            </p:cNvSpPr>
            <p:nvPr/>
          </p:nvSpPr>
          <p:spPr bwMode="auto">
            <a:xfrm>
              <a:off x="8925145" y="5190303"/>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161" name="Oval 174"/>
            <p:cNvSpPr>
              <a:spLocks noChangeArrowheads="1"/>
            </p:cNvSpPr>
            <p:nvPr/>
          </p:nvSpPr>
          <p:spPr bwMode="auto">
            <a:xfrm>
              <a:off x="8923557" y="5142678"/>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31" name="Group 1161"/>
          <p:cNvGrpSpPr>
            <a:grpSpLocks/>
          </p:cNvGrpSpPr>
          <p:nvPr/>
        </p:nvGrpSpPr>
        <p:grpSpPr bwMode="auto">
          <a:xfrm>
            <a:off x="3438293" y="3665041"/>
            <a:ext cx="98425" cy="69056"/>
            <a:chOff x="8923557" y="5142678"/>
            <a:chExt cx="98425" cy="92075"/>
          </a:xfrm>
        </p:grpSpPr>
        <p:sp>
          <p:nvSpPr>
            <p:cNvPr id="1163" name="Line 173"/>
            <p:cNvSpPr>
              <a:spLocks noChangeShapeType="1"/>
            </p:cNvSpPr>
            <p:nvPr/>
          </p:nvSpPr>
          <p:spPr bwMode="auto">
            <a:xfrm>
              <a:off x="8925145" y="5190303"/>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164" name="Oval 174"/>
            <p:cNvSpPr>
              <a:spLocks noChangeArrowheads="1"/>
            </p:cNvSpPr>
            <p:nvPr/>
          </p:nvSpPr>
          <p:spPr bwMode="auto">
            <a:xfrm>
              <a:off x="8923557" y="5142678"/>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32" name="Group 1164"/>
          <p:cNvGrpSpPr>
            <a:grpSpLocks/>
          </p:cNvGrpSpPr>
          <p:nvPr/>
        </p:nvGrpSpPr>
        <p:grpSpPr bwMode="auto">
          <a:xfrm>
            <a:off x="3582756" y="3669804"/>
            <a:ext cx="98425" cy="69056"/>
            <a:chOff x="8923557" y="5142678"/>
            <a:chExt cx="98425" cy="92075"/>
          </a:xfrm>
        </p:grpSpPr>
        <p:sp>
          <p:nvSpPr>
            <p:cNvPr id="1166" name="Line 173"/>
            <p:cNvSpPr>
              <a:spLocks noChangeShapeType="1"/>
            </p:cNvSpPr>
            <p:nvPr/>
          </p:nvSpPr>
          <p:spPr bwMode="auto">
            <a:xfrm>
              <a:off x="8925144" y="5190303"/>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167" name="Oval 174"/>
            <p:cNvSpPr>
              <a:spLocks noChangeArrowheads="1"/>
            </p:cNvSpPr>
            <p:nvPr/>
          </p:nvSpPr>
          <p:spPr bwMode="auto">
            <a:xfrm>
              <a:off x="8923557" y="5142678"/>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33" name="Group 1167"/>
          <p:cNvGrpSpPr>
            <a:grpSpLocks/>
          </p:cNvGrpSpPr>
          <p:nvPr/>
        </p:nvGrpSpPr>
        <p:grpSpPr bwMode="auto">
          <a:xfrm>
            <a:off x="3446231" y="3590032"/>
            <a:ext cx="98425" cy="69056"/>
            <a:chOff x="8923557" y="5142678"/>
            <a:chExt cx="98425" cy="92075"/>
          </a:xfrm>
        </p:grpSpPr>
        <p:sp>
          <p:nvSpPr>
            <p:cNvPr id="1169" name="Line 173"/>
            <p:cNvSpPr>
              <a:spLocks noChangeShapeType="1"/>
            </p:cNvSpPr>
            <p:nvPr/>
          </p:nvSpPr>
          <p:spPr bwMode="auto">
            <a:xfrm>
              <a:off x="8925144" y="5190303"/>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170" name="Oval 174"/>
            <p:cNvSpPr>
              <a:spLocks noChangeArrowheads="1"/>
            </p:cNvSpPr>
            <p:nvPr/>
          </p:nvSpPr>
          <p:spPr bwMode="auto">
            <a:xfrm>
              <a:off x="8923557" y="5142678"/>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34" name="Group 1170"/>
          <p:cNvGrpSpPr>
            <a:grpSpLocks/>
          </p:cNvGrpSpPr>
          <p:nvPr/>
        </p:nvGrpSpPr>
        <p:grpSpPr bwMode="auto">
          <a:xfrm>
            <a:off x="3590692" y="3594794"/>
            <a:ext cx="98425" cy="69056"/>
            <a:chOff x="8923557" y="5142678"/>
            <a:chExt cx="98425" cy="92075"/>
          </a:xfrm>
        </p:grpSpPr>
        <p:sp>
          <p:nvSpPr>
            <p:cNvPr id="1172" name="Line 173"/>
            <p:cNvSpPr>
              <a:spLocks noChangeShapeType="1"/>
            </p:cNvSpPr>
            <p:nvPr/>
          </p:nvSpPr>
          <p:spPr bwMode="auto">
            <a:xfrm>
              <a:off x="8925145" y="5190303"/>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173" name="Oval 174"/>
            <p:cNvSpPr>
              <a:spLocks noChangeArrowheads="1"/>
            </p:cNvSpPr>
            <p:nvPr/>
          </p:nvSpPr>
          <p:spPr bwMode="auto">
            <a:xfrm>
              <a:off x="8923557" y="5142678"/>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sp>
        <p:nvSpPr>
          <p:cNvPr id="1174" name="Freeform 223"/>
          <p:cNvSpPr>
            <a:spLocks/>
          </p:cNvSpPr>
          <p:nvPr/>
        </p:nvSpPr>
        <p:spPr bwMode="auto">
          <a:xfrm>
            <a:off x="7319730" y="3287612"/>
            <a:ext cx="144462" cy="215504"/>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sp>
        <p:nvSpPr>
          <p:cNvPr id="1175" name="Freeform 301"/>
          <p:cNvSpPr>
            <a:spLocks/>
          </p:cNvSpPr>
          <p:nvPr/>
        </p:nvSpPr>
        <p:spPr bwMode="auto">
          <a:xfrm>
            <a:off x="7608655" y="3298328"/>
            <a:ext cx="215900" cy="184547"/>
          </a:xfrm>
          <a:custGeom>
            <a:avLst/>
            <a:gdLst/>
            <a:ahLst/>
            <a:cxnLst>
              <a:cxn ang="0">
                <a:pos x="0" y="64"/>
              </a:cxn>
              <a:cxn ang="0">
                <a:pos x="50" y="14"/>
              </a:cxn>
              <a:cxn ang="0">
                <a:pos x="78" y="1"/>
              </a:cxn>
              <a:cxn ang="0">
                <a:pos x="144" y="23"/>
              </a:cxn>
            </a:cxnLst>
            <a:rect l="0" t="0" r="r" b="b"/>
            <a:pathLst>
              <a:path w="144" h="64">
                <a:moveTo>
                  <a:pt x="0" y="64"/>
                </a:moveTo>
                <a:cubicBezTo>
                  <a:pt x="8" y="56"/>
                  <a:pt x="37" y="24"/>
                  <a:pt x="50" y="14"/>
                </a:cubicBezTo>
                <a:cubicBezTo>
                  <a:pt x="63" y="4"/>
                  <a:pt x="62" y="0"/>
                  <a:pt x="78" y="1"/>
                </a:cubicBezTo>
                <a:cubicBezTo>
                  <a:pt x="94" y="2"/>
                  <a:pt x="130" y="18"/>
                  <a:pt x="144" y="23"/>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sp>
        <p:nvSpPr>
          <p:cNvPr id="1176" name="Line 187"/>
          <p:cNvSpPr>
            <a:spLocks noChangeShapeType="1"/>
          </p:cNvSpPr>
          <p:nvPr/>
        </p:nvSpPr>
        <p:spPr bwMode="auto">
          <a:xfrm flipV="1">
            <a:off x="7492767" y="3191172"/>
            <a:ext cx="0" cy="291703"/>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1177" name="Line 187"/>
          <p:cNvSpPr>
            <a:spLocks noChangeShapeType="1"/>
          </p:cNvSpPr>
          <p:nvPr/>
        </p:nvSpPr>
        <p:spPr bwMode="auto">
          <a:xfrm flipV="1">
            <a:off x="7564205" y="3189981"/>
            <a:ext cx="0" cy="292894"/>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grpSp>
        <p:nvGrpSpPr>
          <p:cNvPr id="235" name="Group 1177"/>
          <p:cNvGrpSpPr>
            <a:grpSpLocks/>
          </p:cNvGrpSpPr>
          <p:nvPr/>
        </p:nvGrpSpPr>
        <p:grpSpPr bwMode="auto">
          <a:xfrm>
            <a:off x="3303356" y="3515023"/>
            <a:ext cx="98425" cy="69056"/>
            <a:chOff x="8923557" y="5142678"/>
            <a:chExt cx="98425" cy="92075"/>
          </a:xfrm>
        </p:grpSpPr>
        <p:sp>
          <p:nvSpPr>
            <p:cNvPr id="1179" name="Line 173"/>
            <p:cNvSpPr>
              <a:spLocks noChangeShapeType="1"/>
            </p:cNvSpPr>
            <p:nvPr/>
          </p:nvSpPr>
          <p:spPr bwMode="auto">
            <a:xfrm>
              <a:off x="8925144" y="5190303"/>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180" name="Oval 174"/>
            <p:cNvSpPr>
              <a:spLocks noChangeArrowheads="1"/>
            </p:cNvSpPr>
            <p:nvPr/>
          </p:nvSpPr>
          <p:spPr bwMode="auto">
            <a:xfrm>
              <a:off x="8923557" y="5142678"/>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36" name="Group 1180"/>
          <p:cNvGrpSpPr>
            <a:grpSpLocks/>
          </p:cNvGrpSpPr>
          <p:nvPr/>
        </p:nvGrpSpPr>
        <p:grpSpPr bwMode="auto">
          <a:xfrm>
            <a:off x="3719280" y="3515023"/>
            <a:ext cx="98425" cy="69056"/>
            <a:chOff x="8923557" y="5142678"/>
            <a:chExt cx="98425" cy="92075"/>
          </a:xfrm>
        </p:grpSpPr>
        <p:sp>
          <p:nvSpPr>
            <p:cNvPr id="1182" name="Line 173"/>
            <p:cNvSpPr>
              <a:spLocks noChangeShapeType="1"/>
            </p:cNvSpPr>
            <p:nvPr/>
          </p:nvSpPr>
          <p:spPr bwMode="auto">
            <a:xfrm>
              <a:off x="8925144" y="5190303"/>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183" name="Oval 174"/>
            <p:cNvSpPr>
              <a:spLocks noChangeArrowheads="1"/>
            </p:cNvSpPr>
            <p:nvPr/>
          </p:nvSpPr>
          <p:spPr bwMode="auto">
            <a:xfrm>
              <a:off x="8923557" y="5142678"/>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sp>
        <p:nvSpPr>
          <p:cNvPr id="1184" name="Freeform 301"/>
          <p:cNvSpPr>
            <a:spLocks/>
          </p:cNvSpPr>
          <p:nvPr/>
        </p:nvSpPr>
        <p:spPr bwMode="auto">
          <a:xfrm>
            <a:off x="3287480" y="3438822"/>
            <a:ext cx="228600" cy="76200"/>
          </a:xfrm>
          <a:custGeom>
            <a:avLst/>
            <a:gdLst/>
            <a:ahLst/>
            <a:cxnLst>
              <a:cxn ang="0">
                <a:pos x="0" y="64"/>
              </a:cxn>
              <a:cxn ang="0">
                <a:pos x="50" y="14"/>
              </a:cxn>
              <a:cxn ang="0">
                <a:pos x="78" y="1"/>
              </a:cxn>
              <a:cxn ang="0">
                <a:pos x="144" y="23"/>
              </a:cxn>
            </a:cxnLst>
            <a:rect l="0" t="0" r="r" b="b"/>
            <a:pathLst>
              <a:path w="144" h="64">
                <a:moveTo>
                  <a:pt x="0" y="64"/>
                </a:moveTo>
                <a:cubicBezTo>
                  <a:pt x="8" y="56"/>
                  <a:pt x="37" y="24"/>
                  <a:pt x="50" y="14"/>
                </a:cubicBezTo>
                <a:cubicBezTo>
                  <a:pt x="63" y="4"/>
                  <a:pt x="62" y="0"/>
                  <a:pt x="78" y="1"/>
                </a:cubicBezTo>
                <a:cubicBezTo>
                  <a:pt x="94" y="2"/>
                  <a:pt x="130" y="18"/>
                  <a:pt x="144" y="23"/>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sp>
        <p:nvSpPr>
          <p:cNvPr id="1185" name="Freeform 223"/>
          <p:cNvSpPr>
            <a:spLocks/>
          </p:cNvSpPr>
          <p:nvPr/>
        </p:nvSpPr>
        <p:spPr bwMode="auto">
          <a:xfrm>
            <a:off x="3619267" y="3438822"/>
            <a:ext cx="215900" cy="34528"/>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grpSp>
        <p:nvGrpSpPr>
          <p:cNvPr id="237" name="Group 1185"/>
          <p:cNvGrpSpPr>
            <a:grpSpLocks/>
          </p:cNvGrpSpPr>
          <p:nvPr/>
        </p:nvGrpSpPr>
        <p:grpSpPr bwMode="auto">
          <a:xfrm>
            <a:off x="7264168" y="3493591"/>
            <a:ext cx="98425" cy="69056"/>
            <a:chOff x="8923557" y="5142678"/>
            <a:chExt cx="98425" cy="92075"/>
          </a:xfrm>
        </p:grpSpPr>
        <p:sp>
          <p:nvSpPr>
            <p:cNvPr id="1187" name="Line 173"/>
            <p:cNvSpPr>
              <a:spLocks noChangeShapeType="1"/>
            </p:cNvSpPr>
            <p:nvPr/>
          </p:nvSpPr>
          <p:spPr bwMode="auto">
            <a:xfrm>
              <a:off x="8925145" y="5190303"/>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188" name="Oval 174"/>
            <p:cNvSpPr>
              <a:spLocks noChangeArrowheads="1"/>
            </p:cNvSpPr>
            <p:nvPr/>
          </p:nvSpPr>
          <p:spPr bwMode="auto">
            <a:xfrm>
              <a:off x="8923557" y="5142678"/>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38" name="Group 1188"/>
          <p:cNvGrpSpPr>
            <a:grpSpLocks/>
          </p:cNvGrpSpPr>
          <p:nvPr/>
        </p:nvGrpSpPr>
        <p:grpSpPr bwMode="auto">
          <a:xfrm>
            <a:off x="7680093" y="3493591"/>
            <a:ext cx="98425" cy="69056"/>
            <a:chOff x="8923557" y="5142678"/>
            <a:chExt cx="98425" cy="92075"/>
          </a:xfrm>
        </p:grpSpPr>
        <p:sp>
          <p:nvSpPr>
            <p:cNvPr id="1190" name="Line 173"/>
            <p:cNvSpPr>
              <a:spLocks noChangeShapeType="1"/>
            </p:cNvSpPr>
            <p:nvPr/>
          </p:nvSpPr>
          <p:spPr bwMode="auto">
            <a:xfrm>
              <a:off x="8925145" y="5190303"/>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191" name="Oval 174"/>
            <p:cNvSpPr>
              <a:spLocks noChangeArrowheads="1"/>
            </p:cNvSpPr>
            <p:nvPr/>
          </p:nvSpPr>
          <p:spPr bwMode="auto">
            <a:xfrm>
              <a:off x="8923557" y="5142678"/>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sp>
        <p:nvSpPr>
          <p:cNvPr id="1192" name="Freeform 301"/>
          <p:cNvSpPr>
            <a:spLocks/>
          </p:cNvSpPr>
          <p:nvPr/>
        </p:nvSpPr>
        <p:spPr bwMode="auto">
          <a:xfrm>
            <a:off x="7248292" y="3417391"/>
            <a:ext cx="228600" cy="76200"/>
          </a:xfrm>
          <a:custGeom>
            <a:avLst/>
            <a:gdLst/>
            <a:ahLst/>
            <a:cxnLst>
              <a:cxn ang="0">
                <a:pos x="0" y="64"/>
              </a:cxn>
              <a:cxn ang="0">
                <a:pos x="50" y="14"/>
              </a:cxn>
              <a:cxn ang="0">
                <a:pos x="78" y="1"/>
              </a:cxn>
              <a:cxn ang="0">
                <a:pos x="144" y="23"/>
              </a:cxn>
            </a:cxnLst>
            <a:rect l="0" t="0" r="r" b="b"/>
            <a:pathLst>
              <a:path w="144" h="64">
                <a:moveTo>
                  <a:pt x="0" y="64"/>
                </a:moveTo>
                <a:cubicBezTo>
                  <a:pt x="8" y="56"/>
                  <a:pt x="37" y="24"/>
                  <a:pt x="50" y="14"/>
                </a:cubicBezTo>
                <a:cubicBezTo>
                  <a:pt x="63" y="4"/>
                  <a:pt x="62" y="0"/>
                  <a:pt x="78" y="1"/>
                </a:cubicBezTo>
                <a:cubicBezTo>
                  <a:pt x="94" y="2"/>
                  <a:pt x="130" y="18"/>
                  <a:pt x="144" y="23"/>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sp>
        <p:nvSpPr>
          <p:cNvPr id="1193" name="Freeform 223"/>
          <p:cNvSpPr>
            <a:spLocks/>
          </p:cNvSpPr>
          <p:nvPr/>
        </p:nvSpPr>
        <p:spPr bwMode="auto">
          <a:xfrm>
            <a:off x="7580080" y="3417391"/>
            <a:ext cx="215900" cy="34528"/>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sp>
        <p:nvSpPr>
          <p:cNvPr id="1194" name="Freeform 223"/>
          <p:cNvSpPr>
            <a:spLocks/>
          </p:cNvSpPr>
          <p:nvPr/>
        </p:nvSpPr>
        <p:spPr bwMode="auto">
          <a:xfrm>
            <a:off x="8356367" y="3449537"/>
            <a:ext cx="215900" cy="34529"/>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sp>
        <p:nvSpPr>
          <p:cNvPr id="1195" name="Freeform 223"/>
          <p:cNvSpPr>
            <a:spLocks/>
          </p:cNvSpPr>
          <p:nvPr/>
        </p:nvSpPr>
        <p:spPr bwMode="auto">
          <a:xfrm>
            <a:off x="8170631" y="3287612"/>
            <a:ext cx="142875" cy="215504"/>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sp>
        <p:nvSpPr>
          <p:cNvPr id="1196" name="Freeform 301"/>
          <p:cNvSpPr>
            <a:spLocks/>
          </p:cNvSpPr>
          <p:nvPr/>
        </p:nvSpPr>
        <p:spPr bwMode="auto">
          <a:xfrm>
            <a:off x="8313505" y="3298329"/>
            <a:ext cx="215900" cy="183356"/>
          </a:xfrm>
          <a:custGeom>
            <a:avLst/>
            <a:gdLst/>
            <a:ahLst/>
            <a:cxnLst>
              <a:cxn ang="0">
                <a:pos x="0" y="64"/>
              </a:cxn>
              <a:cxn ang="0">
                <a:pos x="50" y="14"/>
              </a:cxn>
              <a:cxn ang="0">
                <a:pos x="78" y="1"/>
              </a:cxn>
              <a:cxn ang="0">
                <a:pos x="144" y="23"/>
              </a:cxn>
            </a:cxnLst>
            <a:rect l="0" t="0" r="r" b="b"/>
            <a:pathLst>
              <a:path w="144" h="64">
                <a:moveTo>
                  <a:pt x="0" y="64"/>
                </a:moveTo>
                <a:cubicBezTo>
                  <a:pt x="8" y="56"/>
                  <a:pt x="37" y="24"/>
                  <a:pt x="50" y="14"/>
                </a:cubicBezTo>
                <a:cubicBezTo>
                  <a:pt x="63" y="4"/>
                  <a:pt x="62" y="0"/>
                  <a:pt x="78" y="1"/>
                </a:cubicBezTo>
                <a:cubicBezTo>
                  <a:pt x="94" y="2"/>
                  <a:pt x="130" y="18"/>
                  <a:pt x="144" y="23"/>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sp>
        <p:nvSpPr>
          <p:cNvPr id="1197" name="Freeform 301"/>
          <p:cNvSpPr>
            <a:spLocks/>
          </p:cNvSpPr>
          <p:nvPr/>
        </p:nvSpPr>
        <p:spPr bwMode="auto">
          <a:xfrm>
            <a:off x="8069030" y="3438822"/>
            <a:ext cx="228600" cy="76200"/>
          </a:xfrm>
          <a:custGeom>
            <a:avLst/>
            <a:gdLst/>
            <a:ahLst/>
            <a:cxnLst>
              <a:cxn ang="0">
                <a:pos x="0" y="64"/>
              </a:cxn>
              <a:cxn ang="0">
                <a:pos x="50" y="14"/>
              </a:cxn>
              <a:cxn ang="0">
                <a:pos x="78" y="1"/>
              </a:cxn>
              <a:cxn ang="0">
                <a:pos x="144" y="23"/>
              </a:cxn>
            </a:cxnLst>
            <a:rect l="0" t="0" r="r" b="b"/>
            <a:pathLst>
              <a:path w="144" h="64">
                <a:moveTo>
                  <a:pt x="0" y="64"/>
                </a:moveTo>
                <a:cubicBezTo>
                  <a:pt x="8" y="56"/>
                  <a:pt x="37" y="24"/>
                  <a:pt x="50" y="14"/>
                </a:cubicBezTo>
                <a:cubicBezTo>
                  <a:pt x="63" y="4"/>
                  <a:pt x="62" y="0"/>
                  <a:pt x="78" y="1"/>
                </a:cubicBezTo>
                <a:cubicBezTo>
                  <a:pt x="94" y="2"/>
                  <a:pt x="130" y="18"/>
                  <a:pt x="144" y="23"/>
                </a:cubicBezTo>
              </a:path>
            </a:pathLst>
          </a:custGeom>
          <a:noFill/>
          <a:ln w="9525" cap="flat" cmpd="sng">
            <a:solidFill>
              <a:schemeClr val="tx1"/>
            </a:solidFill>
            <a:prstDash val="solid"/>
            <a:round/>
            <a:headEnd/>
            <a:tailEnd type="triangle" w="med" len="med"/>
          </a:ln>
          <a:effectLst/>
        </p:spPr>
        <p:txBody>
          <a:bodyPr/>
          <a:lstStyle/>
          <a:p>
            <a:pPr>
              <a:defRPr/>
            </a:pPr>
            <a:endParaRPr lang="en-US">
              <a:latin typeface="Arial" pitchFamily="34" charset="0"/>
            </a:endParaRPr>
          </a:p>
        </p:txBody>
      </p:sp>
      <p:grpSp>
        <p:nvGrpSpPr>
          <p:cNvPr id="239" name="Group 1200"/>
          <p:cNvGrpSpPr>
            <a:grpSpLocks/>
          </p:cNvGrpSpPr>
          <p:nvPr/>
        </p:nvGrpSpPr>
        <p:grpSpPr bwMode="auto">
          <a:xfrm>
            <a:off x="4511442" y="4378225"/>
            <a:ext cx="98425" cy="69056"/>
            <a:chOff x="6490361" y="6309320"/>
            <a:chExt cx="98425" cy="92075"/>
          </a:xfrm>
        </p:grpSpPr>
        <p:sp>
          <p:nvSpPr>
            <p:cNvPr id="1202" name="Line 173"/>
            <p:cNvSpPr>
              <a:spLocks noChangeShapeType="1"/>
            </p:cNvSpPr>
            <p:nvPr/>
          </p:nvSpPr>
          <p:spPr bwMode="auto">
            <a:xfrm>
              <a:off x="6491949" y="6356945"/>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203" name="Oval 174"/>
            <p:cNvSpPr>
              <a:spLocks noChangeArrowheads="1"/>
            </p:cNvSpPr>
            <p:nvPr/>
          </p:nvSpPr>
          <p:spPr bwMode="auto">
            <a:xfrm>
              <a:off x="6490361" y="6309320"/>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40" name="Group 1203"/>
          <p:cNvGrpSpPr>
            <a:grpSpLocks/>
          </p:cNvGrpSpPr>
          <p:nvPr/>
        </p:nvGrpSpPr>
        <p:grpSpPr bwMode="auto">
          <a:xfrm>
            <a:off x="4366981" y="4378225"/>
            <a:ext cx="98425" cy="69056"/>
            <a:chOff x="6490361" y="6309320"/>
            <a:chExt cx="98425" cy="92075"/>
          </a:xfrm>
        </p:grpSpPr>
        <p:sp>
          <p:nvSpPr>
            <p:cNvPr id="1205" name="Line 173"/>
            <p:cNvSpPr>
              <a:spLocks noChangeShapeType="1"/>
            </p:cNvSpPr>
            <p:nvPr/>
          </p:nvSpPr>
          <p:spPr bwMode="auto">
            <a:xfrm>
              <a:off x="6491948" y="6356945"/>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206" name="Oval 174"/>
            <p:cNvSpPr>
              <a:spLocks noChangeArrowheads="1"/>
            </p:cNvSpPr>
            <p:nvPr/>
          </p:nvSpPr>
          <p:spPr bwMode="auto">
            <a:xfrm>
              <a:off x="6490361" y="6309320"/>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41" name="Group 1206"/>
          <p:cNvGrpSpPr>
            <a:grpSpLocks/>
          </p:cNvGrpSpPr>
          <p:nvPr/>
        </p:nvGrpSpPr>
        <p:grpSpPr bwMode="auto">
          <a:xfrm>
            <a:off x="4224106" y="4378225"/>
            <a:ext cx="98425" cy="69056"/>
            <a:chOff x="6490361" y="6309320"/>
            <a:chExt cx="98425" cy="92075"/>
          </a:xfrm>
        </p:grpSpPr>
        <p:sp>
          <p:nvSpPr>
            <p:cNvPr id="1208" name="Line 173"/>
            <p:cNvSpPr>
              <a:spLocks noChangeShapeType="1"/>
            </p:cNvSpPr>
            <p:nvPr/>
          </p:nvSpPr>
          <p:spPr bwMode="auto">
            <a:xfrm>
              <a:off x="6491948" y="6356945"/>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209" name="Oval 174"/>
            <p:cNvSpPr>
              <a:spLocks noChangeArrowheads="1"/>
            </p:cNvSpPr>
            <p:nvPr/>
          </p:nvSpPr>
          <p:spPr bwMode="auto">
            <a:xfrm>
              <a:off x="6490361" y="6309320"/>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42" name="Group 1209"/>
          <p:cNvGrpSpPr>
            <a:grpSpLocks/>
          </p:cNvGrpSpPr>
          <p:nvPr/>
        </p:nvGrpSpPr>
        <p:grpSpPr bwMode="auto">
          <a:xfrm>
            <a:off x="4065356" y="4388941"/>
            <a:ext cx="98425" cy="69056"/>
            <a:chOff x="6490361" y="6309320"/>
            <a:chExt cx="98425" cy="92075"/>
          </a:xfrm>
        </p:grpSpPr>
        <p:sp>
          <p:nvSpPr>
            <p:cNvPr id="1211" name="Line 173"/>
            <p:cNvSpPr>
              <a:spLocks noChangeShapeType="1"/>
            </p:cNvSpPr>
            <p:nvPr/>
          </p:nvSpPr>
          <p:spPr bwMode="auto">
            <a:xfrm>
              <a:off x="6491948" y="6356945"/>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212" name="Oval 174"/>
            <p:cNvSpPr>
              <a:spLocks noChangeArrowheads="1"/>
            </p:cNvSpPr>
            <p:nvPr/>
          </p:nvSpPr>
          <p:spPr bwMode="auto">
            <a:xfrm>
              <a:off x="6490361" y="6309320"/>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43" name="Group 1212"/>
          <p:cNvGrpSpPr>
            <a:grpSpLocks/>
          </p:cNvGrpSpPr>
          <p:nvPr/>
        </p:nvGrpSpPr>
        <p:grpSpPr bwMode="auto">
          <a:xfrm>
            <a:off x="2179406" y="4378225"/>
            <a:ext cx="98425" cy="69056"/>
            <a:chOff x="6490361" y="6309320"/>
            <a:chExt cx="98425" cy="92075"/>
          </a:xfrm>
        </p:grpSpPr>
        <p:sp>
          <p:nvSpPr>
            <p:cNvPr id="1214" name="Line 173"/>
            <p:cNvSpPr>
              <a:spLocks noChangeShapeType="1"/>
            </p:cNvSpPr>
            <p:nvPr/>
          </p:nvSpPr>
          <p:spPr bwMode="auto">
            <a:xfrm>
              <a:off x="6491948" y="6356945"/>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215" name="Oval 174"/>
            <p:cNvSpPr>
              <a:spLocks noChangeArrowheads="1"/>
            </p:cNvSpPr>
            <p:nvPr/>
          </p:nvSpPr>
          <p:spPr bwMode="auto">
            <a:xfrm>
              <a:off x="6490361" y="6309320"/>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44" name="Group 1215"/>
          <p:cNvGrpSpPr>
            <a:grpSpLocks/>
          </p:cNvGrpSpPr>
          <p:nvPr/>
        </p:nvGrpSpPr>
        <p:grpSpPr bwMode="auto">
          <a:xfrm>
            <a:off x="2034943" y="4378225"/>
            <a:ext cx="98425" cy="69056"/>
            <a:chOff x="6490361" y="6309320"/>
            <a:chExt cx="98425" cy="92075"/>
          </a:xfrm>
        </p:grpSpPr>
        <p:sp>
          <p:nvSpPr>
            <p:cNvPr id="1217" name="Line 173"/>
            <p:cNvSpPr>
              <a:spLocks noChangeShapeType="1"/>
            </p:cNvSpPr>
            <p:nvPr/>
          </p:nvSpPr>
          <p:spPr bwMode="auto">
            <a:xfrm>
              <a:off x="6491949" y="6356945"/>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218" name="Oval 174"/>
            <p:cNvSpPr>
              <a:spLocks noChangeArrowheads="1"/>
            </p:cNvSpPr>
            <p:nvPr/>
          </p:nvSpPr>
          <p:spPr bwMode="auto">
            <a:xfrm>
              <a:off x="6490361" y="6309320"/>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45" name="Group 1218"/>
          <p:cNvGrpSpPr>
            <a:grpSpLocks/>
          </p:cNvGrpSpPr>
          <p:nvPr/>
        </p:nvGrpSpPr>
        <p:grpSpPr bwMode="auto">
          <a:xfrm>
            <a:off x="1892068" y="4378225"/>
            <a:ext cx="98425" cy="69056"/>
            <a:chOff x="6490361" y="6309320"/>
            <a:chExt cx="98425" cy="92075"/>
          </a:xfrm>
        </p:grpSpPr>
        <p:sp>
          <p:nvSpPr>
            <p:cNvPr id="1220" name="Line 173"/>
            <p:cNvSpPr>
              <a:spLocks noChangeShapeType="1"/>
            </p:cNvSpPr>
            <p:nvPr/>
          </p:nvSpPr>
          <p:spPr bwMode="auto">
            <a:xfrm>
              <a:off x="6491949" y="6356945"/>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221" name="Oval 174"/>
            <p:cNvSpPr>
              <a:spLocks noChangeArrowheads="1"/>
            </p:cNvSpPr>
            <p:nvPr/>
          </p:nvSpPr>
          <p:spPr bwMode="auto">
            <a:xfrm>
              <a:off x="6490361" y="6309320"/>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46" name="Group 1221"/>
          <p:cNvGrpSpPr>
            <a:grpSpLocks/>
          </p:cNvGrpSpPr>
          <p:nvPr/>
        </p:nvGrpSpPr>
        <p:grpSpPr bwMode="auto">
          <a:xfrm>
            <a:off x="1733318" y="4388941"/>
            <a:ext cx="98425" cy="69056"/>
            <a:chOff x="6490361" y="6309320"/>
            <a:chExt cx="98425" cy="92075"/>
          </a:xfrm>
        </p:grpSpPr>
        <p:sp>
          <p:nvSpPr>
            <p:cNvPr id="1223" name="Line 173"/>
            <p:cNvSpPr>
              <a:spLocks noChangeShapeType="1"/>
            </p:cNvSpPr>
            <p:nvPr/>
          </p:nvSpPr>
          <p:spPr bwMode="auto">
            <a:xfrm>
              <a:off x="6491949" y="6356945"/>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224" name="Oval 174"/>
            <p:cNvSpPr>
              <a:spLocks noChangeArrowheads="1"/>
            </p:cNvSpPr>
            <p:nvPr/>
          </p:nvSpPr>
          <p:spPr bwMode="auto">
            <a:xfrm>
              <a:off x="6490361" y="6309320"/>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sp>
        <p:nvSpPr>
          <p:cNvPr id="1225" name="Line 222"/>
          <p:cNvSpPr>
            <a:spLocks noChangeShapeType="1"/>
          </p:cNvSpPr>
          <p:nvPr/>
        </p:nvSpPr>
        <p:spPr bwMode="auto">
          <a:xfrm flipH="1">
            <a:off x="8083318" y="4173438"/>
            <a:ext cx="142875" cy="227410"/>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1226" name="Line 222"/>
          <p:cNvSpPr>
            <a:spLocks noChangeShapeType="1"/>
          </p:cNvSpPr>
          <p:nvPr/>
        </p:nvSpPr>
        <p:spPr bwMode="auto">
          <a:xfrm>
            <a:off x="8413517" y="4173437"/>
            <a:ext cx="101600" cy="215504"/>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grpSp>
        <p:nvGrpSpPr>
          <p:cNvPr id="247" name="Group 1227"/>
          <p:cNvGrpSpPr>
            <a:grpSpLocks/>
          </p:cNvGrpSpPr>
          <p:nvPr/>
        </p:nvGrpSpPr>
        <p:grpSpPr bwMode="auto">
          <a:xfrm>
            <a:off x="8518293" y="4388941"/>
            <a:ext cx="98425" cy="69056"/>
            <a:chOff x="6490361" y="6309320"/>
            <a:chExt cx="98425" cy="92075"/>
          </a:xfrm>
        </p:grpSpPr>
        <p:sp>
          <p:nvSpPr>
            <p:cNvPr id="1229" name="Line 173"/>
            <p:cNvSpPr>
              <a:spLocks noChangeShapeType="1"/>
            </p:cNvSpPr>
            <p:nvPr/>
          </p:nvSpPr>
          <p:spPr bwMode="auto">
            <a:xfrm>
              <a:off x="6491949" y="6356945"/>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230" name="Oval 174"/>
            <p:cNvSpPr>
              <a:spLocks noChangeArrowheads="1"/>
            </p:cNvSpPr>
            <p:nvPr/>
          </p:nvSpPr>
          <p:spPr bwMode="auto">
            <a:xfrm>
              <a:off x="6490361" y="6309320"/>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48" name="Group 1230"/>
          <p:cNvGrpSpPr>
            <a:grpSpLocks/>
          </p:cNvGrpSpPr>
          <p:nvPr/>
        </p:nvGrpSpPr>
        <p:grpSpPr bwMode="auto">
          <a:xfrm>
            <a:off x="3863743" y="4054375"/>
            <a:ext cx="98425" cy="69056"/>
            <a:chOff x="6490361" y="6309320"/>
            <a:chExt cx="98425" cy="92075"/>
          </a:xfrm>
        </p:grpSpPr>
        <p:sp>
          <p:nvSpPr>
            <p:cNvPr id="1232" name="Line 173"/>
            <p:cNvSpPr>
              <a:spLocks noChangeShapeType="1"/>
            </p:cNvSpPr>
            <p:nvPr/>
          </p:nvSpPr>
          <p:spPr bwMode="auto">
            <a:xfrm>
              <a:off x="6491949" y="6356945"/>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233" name="Oval 174"/>
            <p:cNvSpPr>
              <a:spLocks noChangeArrowheads="1"/>
            </p:cNvSpPr>
            <p:nvPr/>
          </p:nvSpPr>
          <p:spPr bwMode="auto">
            <a:xfrm>
              <a:off x="6490361" y="6309320"/>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50" name="Group 1233"/>
          <p:cNvGrpSpPr>
            <a:grpSpLocks/>
          </p:cNvGrpSpPr>
          <p:nvPr/>
        </p:nvGrpSpPr>
        <p:grpSpPr bwMode="auto">
          <a:xfrm>
            <a:off x="7824556" y="4011513"/>
            <a:ext cx="98425" cy="69056"/>
            <a:chOff x="6490361" y="6309320"/>
            <a:chExt cx="98425" cy="92075"/>
          </a:xfrm>
        </p:grpSpPr>
        <p:sp>
          <p:nvSpPr>
            <p:cNvPr id="1235" name="Line 173"/>
            <p:cNvSpPr>
              <a:spLocks noChangeShapeType="1"/>
            </p:cNvSpPr>
            <p:nvPr/>
          </p:nvSpPr>
          <p:spPr bwMode="auto">
            <a:xfrm>
              <a:off x="6491948" y="6356945"/>
              <a:ext cx="90488"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236" name="Oval 174"/>
            <p:cNvSpPr>
              <a:spLocks noChangeArrowheads="1"/>
            </p:cNvSpPr>
            <p:nvPr/>
          </p:nvSpPr>
          <p:spPr bwMode="auto">
            <a:xfrm>
              <a:off x="6490361" y="6309320"/>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cxnSp>
        <p:nvCxnSpPr>
          <p:cNvPr id="12792" name="Straight Arrow Connector 1236"/>
          <p:cNvCxnSpPr>
            <a:cxnSpLocks noChangeShapeType="1"/>
          </p:cNvCxnSpPr>
          <p:nvPr/>
        </p:nvCxnSpPr>
        <p:spPr bwMode="auto">
          <a:xfrm flipH="1">
            <a:off x="7895992" y="3946028"/>
            <a:ext cx="215900" cy="108347"/>
          </a:xfrm>
          <a:prstGeom prst="straightConnector1">
            <a:avLst/>
          </a:prstGeom>
          <a:noFill/>
          <a:ln w="19050" algn="ctr">
            <a:solidFill>
              <a:schemeClr val="tx1"/>
            </a:solidFill>
            <a:round/>
            <a:headEnd/>
            <a:tailEnd type="arrow" w="med" len="med"/>
          </a:ln>
        </p:spPr>
      </p:cxnSp>
      <p:cxnSp>
        <p:nvCxnSpPr>
          <p:cNvPr id="12793" name="Straight Arrow Connector 1237"/>
          <p:cNvCxnSpPr>
            <a:cxnSpLocks noChangeShapeType="1"/>
          </p:cNvCxnSpPr>
          <p:nvPr/>
        </p:nvCxnSpPr>
        <p:spPr bwMode="auto">
          <a:xfrm flipH="1">
            <a:off x="8040456" y="3946028"/>
            <a:ext cx="77787" cy="161925"/>
          </a:xfrm>
          <a:prstGeom prst="straightConnector1">
            <a:avLst/>
          </a:prstGeom>
          <a:noFill/>
          <a:ln w="19050" algn="ctr">
            <a:solidFill>
              <a:schemeClr val="tx1"/>
            </a:solidFill>
            <a:round/>
            <a:headEnd/>
            <a:tailEnd type="arrow" w="med" len="med"/>
          </a:ln>
        </p:spPr>
      </p:cxnSp>
      <p:sp>
        <p:nvSpPr>
          <p:cNvPr id="1243" name="Line 222"/>
          <p:cNvSpPr>
            <a:spLocks noChangeShapeType="1"/>
          </p:cNvSpPr>
          <p:nvPr/>
        </p:nvSpPr>
        <p:spPr bwMode="auto">
          <a:xfrm flipH="1">
            <a:off x="7938855" y="3935313"/>
            <a:ext cx="144462" cy="227410"/>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grpSp>
        <p:nvGrpSpPr>
          <p:cNvPr id="251" name="Group 1243"/>
          <p:cNvGrpSpPr>
            <a:grpSpLocks/>
          </p:cNvGrpSpPr>
          <p:nvPr/>
        </p:nvGrpSpPr>
        <p:grpSpPr bwMode="auto">
          <a:xfrm>
            <a:off x="7838843" y="4162723"/>
            <a:ext cx="98425" cy="69056"/>
            <a:chOff x="6490361" y="6309320"/>
            <a:chExt cx="98425" cy="92075"/>
          </a:xfrm>
        </p:grpSpPr>
        <p:sp>
          <p:nvSpPr>
            <p:cNvPr id="1245" name="Line 173"/>
            <p:cNvSpPr>
              <a:spLocks noChangeShapeType="1"/>
            </p:cNvSpPr>
            <p:nvPr/>
          </p:nvSpPr>
          <p:spPr bwMode="auto">
            <a:xfrm>
              <a:off x="6491949" y="6356945"/>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246" name="Oval 174"/>
            <p:cNvSpPr>
              <a:spLocks noChangeArrowheads="1"/>
            </p:cNvSpPr>
            <p:nvPr/>
          </p:nvSpPr>
          <p:spPr bwMode="auto">
            <a:xfrm>
              <a:off x="6490361" y="6309320"/>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52" name="Group 1246"/>
          <p:cNvGrpSpPr>
            <a:grpSpLocks/>
          </p:cNvGrpSpPr>
          <p:nvPr/>
        </p:nvGrpSpPr>
        <p:grpSpPr bwMode="auto">
          <a:xfrm>
            <a:off x="8013468" y="4130575"/>
            <a:ext cx="98425" cy="69056"/>
            <a:chOff x="6490361" y="6309320"/>
            <a:chExt cx="98425" cy="92075"/>
          </a:xfrm>
        </p:grpSpPr>
        <p:sp>
          <p:nvSpPr>
            <p:cNvPr id="1248" name="Line 173"/>
            <p:cNvSpPr>
              <a:spLocks noChangeShapeType="1"/>
            </p:cNvSpPr>
            <p:nvPr/>
          </p:nvSpPr>
          <p:spPr bwMode="auto">
            <a:xfrm>
              <a:off x="6491949" y="6356945"/>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249" name="Oval 174"/>
            <p:cNvSpPr>
              <a:spLocks noChangeArrowheads="1"/>
            </p:cNvSpPr>
            <p:nvPr/>
          </p:nvSpPr>
          <p:spPr bwMode="auto">
            <a:xfrm>
              <a:off x="6490361" y="6309320"/>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grpSp>
        <p:nvGrpSpPr>
          <p:cNvPr id="253" name="Group 1249"/>
          <p:cNvGrpSpPr>
            <a:grpSpLocks/>
          </p:cNvGrpSpPr>
          <p:nvPr/>
        </p:nvGrpSpPr>
        <p:grpSpPr bwMode="auto">
          <a:xfrm>
            <a:off x="8026168" y="4422279"/>
            <a:ext cx="98425" cy="69056"/>
            <a:chOff x="6490361" y="6309320"/>
            <a:chExt cx="98425" cy="92075"/>
          </a:xfrm>
        </p:grpSpPr>
        <p:sp>
          <p:nvSpPr>
            <p:cNvPr id="1251" name="Line 173"/>
            <p:cNvSpPr>
              <a:spLocks noChangeShapeType="1"/>
            </p:cNvSpPr>
            <p:nvPr/>
          </p:nvSpPr>
          <p:spPr bwMode="auto">
            <a:xfrm>
              <a:off x="6491949" y="6356945"/>
              <a:ext cx="90487"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1252" name="Oval 174"/>
            <p:cNvSpPr>
              <a:spLocks noChangeArrowheads="1"/>
            </p:cNvSpPr>
            <p:nvPr/>
          </p:nvSpPr>
          <p:spPr bwMode="auto">
            <a:xfrm>
              <a:off x="6490361" y="6309320"/>
              <a:ext cx="98425" cy="92075"/>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grpSp>
      <p:sp>
        <p:nvSpPr>
          <p:cNvPr id="1262" name="Line 187"/>
          <p:cNvSpPr>
            <a:spLocks noChangeShapeType="1"/>
          </p:cNvSpPr>
          <p:nvPr/>
        </p:nvSpPr>
        <p:spPr bwMode="auto">
          <a:xfrm flipV="1">
            <a:off x="7608655" y="3189981"/>
            <a:ext cx="0" cy="292894"/>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1263" name="Line 187"/>
          <p:cNvSpPr>
            <a:spLocks noChangeShapeType="1"/>
          </p:cNvSpPr>
          <p:nvPr/>
        </p:nvSpPr>
        <p:spPr bwMode="auto">
          <a:xfrm flipV="1">
            <a:off x="5937017" y="3147118"/>
            <a:ext cx="0" cy="291704"/>
          </a:xfrm>
          <a:prstGeom prst="line">
            <a:avLst/>
          </a:prstGeom>
          <a:noFill/>
          <a:ln w="12700">
            <a:solidFill>
              <a:schemeClr val="tx1"/>
            </a:solidFill>
            <a:round/>
            <a:headEnd/>
            <a:tailEnd type="triangle" w="med" len="med"/>
          </a:ln>
          <a:effectLst/>
        </p:spPr>
        <p:txBody>
          <a:bodyPr/>
          <a:lstStyle/>
          <a:p>
            <a:pPr>
              <a:defRPr/>
            </a:pPr>
            <a:endParaRPr lang="en-US">
              <a:latin typeface="Arial" pitchFamily="34" charset="0"/>
            </a:endParaRPr>
          </a:p>
        </p:txBody>
      </p:sp>
      <p:sp>
        <p:nvSpPr>
          <p:cNvPr id="653" name="Oval 652"/>
          <p:cNvSpPr/>
          <p:nvPr/>
        </p:nvSpPr>
        <p:spPr bwMode="auto">
          <a:xfrm>
            <a:off x="4112664" y="2197478"/>
            <a:ext cx="360363" cy="522418"/>
          </a:xfrm>
          <a:prstGeom prst="ellipse">
            <a:avLst/>
          </a:prstGeom>
          <a:solidFill>
            <a:schemeClr val="bg2">
              <a:lumMod val="20000"/>
              <a:lumOff val="80000"/>
            </a:schemeClr>
          </a:solidFill>
          <a:ln w="12700" cap="flat" cmpd="sng" algn="ctr">
            <a:noFill/>
            <a:prstDash val="solid"/>
            <a:round/>
            <a:headEnd type="none" w="med" len="med"/>
            <a:tailEnd type="none" w="med" len="med"/>
          </a:ln>
          <a:effectLst/>
        </p:spPr>
        <p:txBody>
          <a:bodyPr lIns="90000" tIns="46800" rIns="90000" bIns="46800">
            <a:spAutoFit/>
          </a:bodyPr>
          <a:lstStyle/>
          <a:p>
            <a:pPr>
              <a:defRPr/>
            </a:pPr>
            <a:endParaRPr lang="en-US">
              <a:latin typeface="Arial" pitchFamily="34" charset="0"/>
            </a:endParaRPr>
          </a:p>
        </p:txBody>
      </p:sp>
      <p:sp>
        <p:nvSpPr>
          <p:cNvPr id="654" name="Oval 653"/>
          <p:cNvSpPr/>
          <p:nvPr/>
        </p:nvSpPr>
        <p:spPr bwMode="auto">
          <a:xfrm>
            <a:off x="4204103" y="4429688"/>
            <a:ext cx="360363" cy="522418"/>
          </a:xfrm>
          <a:prstGeom prst="ellipse">
            <a:avLst/>
          </a:prstGeom>
          <a:solidFill>
            <a:schemeClr val="tx1">
              <a:lumMod val="75000"/>
              <a:lumOff val="25000"/>
            </a:schemeClr>
          </a:solidFill>
          <a:ln w="22225" cap="flat" cmpd="sng" algn="ctr">
            <a:solidFill>
              <a:schemeClr val="tx1"/>
            </a:solidFill>
            <a:prstDash val="solid"/>
            <a:round/>
            <a:headEnd type="none" w="med" len="med"/>
            <a:tailEnd type="none" w="med" len="med"/>
          </a:ln>
          <a:effectLst/>
        </p:spPr>
        <p:txBody>
          <a:bodyPr lIns="90000" tIns="46800" rIns="90000" bIns="46800">
            <a:spAutoFit/>
          </a:bodyPr>
          <a:lstStyle/>
          <a:p>
            <a:pPr>
              <a:defRPr/>
            </a:pPr>
            <a:endParaRPr lang="en-US">
              <a:latin typeface="Arial" pitchFamily="34" charset="0"/>
            </a:endParaRPr>
          </a:p>
        </p:txBody>
      </p:sp>
      <p:sp>
        <p:nvSpPr>
          <p:cNvPr id="655" name="Oval 654"/>
          <p:cNvSpPr/>
          <p:nvPr/>
        </p:nvSpPr>
        <p:spPr bwMode="auto">
          <a:xfrm>
            <a:off x="8157246" y="4419055"/>
            <a:ext cx="360363" cy="522418"/>
          </a:xfrm>
          <a:prstGeom prst="ellipse">
            <a:avLst/>
          </a:prstGeom>
          <a:solidFill>
            <a:schemeClr val="tx1">
              <a:lumMod val="75000"/>
              <a:lumOff val="25000"/>
            </a:schemeClr>
          </a:solidFill>
          <a:ln w="22225" cap="flat" cmpd="sng" algn="ctr">
            <a:solidFill>
              <a:schemeClr val="tx1"/>
            </a:solidFill>
            <a:prstDash val="solid"/>
            <a:round/>
            <a:headEnd type="none" w="med" len="med"/>
            <a:tailEnd type="none" w="med" len="med"/>
          </a:ln>
          <a:effectLst/>
        </p:spPr>
        <p:txBody>
          <a:bodyPr lIns="90000" tIns="46800" rIns="90000" bIns="46800">
            <a:spAutoFit/>
          </a:bodyPr>
          <a:lstStyle/>
          <a:p>
            <a:pPr>
              <a:defRPr/>
            </a:pPr>
            <a:endParaRPr lang="en-US">
              <a:latin typeface="Arial" pitchFamily="34" charset="0"/>
            </a:endParaRPr>
          </a:p>
        </p:txBody>
      </p:sp>
      <p:sp>
        <p:nvSpPr>
          <p:cNvPr id="656" name="Oval 655"/>
          <p:cNvSpPr/>
          <p:nvPr/>
        </p:nvSpPr>
        <p:spPr bwMode="auto">
          <a:xfrm>
            <a:off x="8161504" y="2218744"/>
            <a:ext cx="360363" cy="522418"/>
          </a:xfrm>
          <a:prstGeom prst="ellipse">
            <a:avLst/>
          </a:prstGeom>
          <a:solidFill>
            <a:schemeClr val="bg2">
              <a:lumMod val="20000"/>
              <a:lumOff val="80000"/>
            </a:schemeClr>
          </a:solidFill>
          <a:ln w="22225" cap="flat" cmpd="sng" algn="ctr">
            <a:noFill/>
            <a:prstDash val="solid"/>
            <a:round/>
            <a:headEnd type="none" w="med" len="med"/>
            <a:tailEnd type="none" w="med" len="med"/>
          </a:ln>
          <a:effectLst/>
        </p:spPr>
        <p:txBody>
          <a:bodyPr lIns="90000" tIns="46800" rIns="90000" bIns="46800">
            <a:spAutoFit/>
          </a:bodyPr>
          <a:lstStyle/>
          <a:p>
            <a:pPr>
              <a:defRPr/>
            </a:pPr>
            <a:endParaRPr lang="en-US">
              <a:latin typeface="Arial" pitchFamily="34" charset="0"/>
            </a:endParaRPr>
          </a:p>
        </p:txBody>
      </p:sp>
      <p:sp>
        <p:nvSpPr>
          <p:cNvPr id="661" name="Oval 660"/>
          <p:cNvSpPr/>
          <p:nvPr/>
        </p:nvSpPr>
        <p:spPr bwMode="auto">
          <a:xfrm>
            <a:off x="5784090" y="2218744"/>
            <a:ext cx="360363" cy="522418"/>
          </a:xfrm>
          <a:prstGeom prst="ellipse">
            <a:avLst/>
          </a:prstGeom>
          <a:solidFill>
            <a:srgbClr val="F7F4EF"/>
          </a:solidFill>
          <a:ln w="22225" cap="flat" cmpd="sng" algn="ctr">
            <a:noFill/>
            <a:prstDash val="solid"/>
            <a:round/>
            <a:headEnd type="none" w="med" len="med"/>
            <a:tailEnd type="none" w="med" len="med"/>
          </a:ln>
          <a:effectLst/>
        </p:spPr>
        <p:txBody>
          <a:bodyPr lIns="90000" tIns="46800" rIns="90000" bIns="46800">
            <a:spAutoFit/>
          </a:bodyPr>
          <a:lstStyle/>
          <a:p>
            <a:pPr>
              <a:defRPr/>
            </a:pPr>
            <a:endParaRPr lang="en-US">
              <a:latin typeface="Arial" pitchFamily="34" charset="0"/>
            </a:endParaRPr>
          </a:p>
        </p:txBody>
      </p:sp>
      <p:sp>
        <p:nvSpPr>
          <p:cNvPr id="663" name="Oval 662"/>
          <p:cNvSpPr/>
          <p:nvPr/>
        </p:nvSpPr>
        <p:spPr bwMode="auto">
          <a:xfrm>
            <a:off x="1844262" y="4450954"/>
            <a:ext cx="360363" cy="522418"/>
          </a:xfrm>
          <a:prstGeom prst="ellipse">
            <a:avLst/>
          </a:prstGeom>
          <a:solidFill>
            <a:schemeClr val="tx1">
              <a:lumMod val="75000"/>
              <a:lumOff val="25000"/>
            </a:schemeClr>
          </a:solidFill>
          <a:ln w="22225" cap="flat" cmpd="sng" algn="ctr">
            <a:solidFill>
              <a:schemeClr val="tx1"/>
            </a:solidFill>
            <a:prstDash val="solid"/>
            <a:round/>
            <a:headEnd type="none" w="med" len="med"/>
            <a:tailEnd type="none" w="med" len="med"/>
          </a:ln>
          <a:effectLst/>
        </p:spPr>
        <p:txBody>
          <a:bodyPr lIns="90000" tIns="46800" rIns="90000" bIns="46800">
            <a:spAutoFit/>
          </a:bodyPr>
          <a:lstStyle/>
          <a:p>
            <a:pPr>
              <a:defRPr/>
            </a:pPr>
            <a:endParaRPr lang="en-US">
              <a:latin typeface="Arial" pitchFamily="34" charset="0"/>
            </a:endParaRPr>
          </a:p>
        </p:txBody>
      </p:sp>
      <p:grpSp>
        <p:nvGrpSpPr>
          <p:cNvPr id="254" name="Group 168"/>
          <p:cNvGrpSpPr>
            <a:grpSpLocks/>
          </p:cNvGrpSpPr>
          <p:nvPr/>
        </p:nvGrpSpPr>
        <p:grpSpPr bwMode="auto">
          <a:xfrm>
            <a:off x="7517120" y="1300232"/>
            <a:ext cx="90488" cy="63104"/>
            <a:chOff x="585" y="751"/>
            <a:chExt cx="174" cy="174"/>
          </a:xfrm>
        </p:grpSpPr>
        <p:sp>
          <p:nvSpPr>
            <p:cNvPr id="667" name="Line 169"/>
            <p:cNvSpPr>
              <a:spLocks noChangeShapeType="1"/>
            </p:cNvSpPr>
            <p:nvPr/>
          </p:nvSpPr>
          <p:spPr bwMode="auto">
            <a:xfrm>
              <a:off x="585" y="833"/>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sp>
          <p:nvSpPr>
            <p:cNvPr id="668" name="Line 170"/>
            <p:cNvSpPr>
              <a:spLocks noChangeShapeType="1"/>
            </p:cNvSpPr>
            <p:nvPr/>
          </p:nvSpPr>
          <p:spPr bwMode="auto">
            <a:xfrm rot="5400000">
              <a:off x="590" y="838"/>
              <a:ext cx="174" cy="0"/>
            </a:xfrm>
            <a:prstGeom prst="line">
              <a:avLst/>
            </a:prstGeom>
            <a:noFill/>
            <a:ln w="12700">
              <a:solidFill>
                <a:schemeClr val="tx1"/>
              </a:solidFill>
              <a:round/>
              <a:headEnd/>
              <a:tailEnd/>
            </a:ln>
            <a:effectLst/>
          </p:spPr>
          <p:txBody>
            <a:bodyPr/>
            <a:lstStyle/>
            <a:p>
              <a:pPr>
                <a:defRPr/>
              </a:pPr>
              <a:endParaRPr lang="en-US">
                <a:latin typeface="Arial" pitchFamily="34" charset="0"/>
              </a:endParaRPr>
            </a:p>
          </p:txBody>
        </p:sp>
      </p:grpSp>
      <p:sp>
        <p:nvSpPr>
          <p:cNvPr id="673" name="Oval 171"/>
          <p:cNvSpPr>
            <a:spLocks noChangeArrowheads="1"/>
          </p:cNvSpPr>
          <p:nvPr/>
        </p:nvSpPr>
        <p:spPr bwMode="auto">
          <a:xfrm>
            <a:off x="7513440" y="1295470"/>
            <a:ext cx="98425" cy="67866"/>
          </a:xfrm>
          <a:prstGeom prst="ellipse">
            <a:avLst/>
          </a:prstGeom>
          <a:noFill/>
          <a:ln w="12700">
            <a:solidFill>
              <a:schemeClr val="tx1"/>
            </a:solidFill>
            <a:round/>
            <a:headEnd/>
            <a:tailEnd/>
          </a:ln>
          <a:effectLst/>
        </p:spPr>
        <p:txBody>
          <a:bodyPr wrap="none" anchor="ctr"/>
          <a:lstStyle/>
          <a:p>
            <a:pPr>
              <a:defRPr/>
            </a:pPr>
            <a:endParaRPr lang="en-US">
              <a:latin typeface="Arial" pitchFamily="34" charset="0"/>
            </a:endParaRPr>
          </a:p>
        </p:txBody>
      </p:sp>
      <p:sp>
        <p:nvSpPr>
          <p:cNvPr id="674" name="TextBox 673"/>
          <p:cNvSpPr txBox="1"/>
          <p:nvPr/>
        </p:nvSpPr>
        <p:spPr>
          <a:xfrm>
            <a:off x="3914918" y="2563234"/>
            <a:ext cx="780420" cy="276999"/>
          </a:xfrm>
          <a:prstGeom prst="rect">
            <a:avLst/>
          </a:prstGeom>
          <a:solidFill>
            <a:srgbClr val="0000CC"/>
          </a:solidFill>
        </p:spPr>
        <p:txBody>
          <a:bodyPr wrap="square" rtlCol="0">
            <a:spAutoFit/>
          </a:bodyPr>
          <a:lstStyle/>
          <a:p>
            <a:r>
              <a:rPr lang="en-US" sz="1200" dirty="0" smtClean="0">
                <a:solidFill>
                  <a:srgbClr val="00F66F"/>
                </a:solidFill>
              </a:rPr>
              <a:t>N-Short</a:t>
            </a:r>
            <a:endParaRPr lang="en-US" sz="1200" dirty="0">
              <a:solidFill>
                <a:srgbClr val="00F66F"/>
              </a:solidFill>
            </a:endParaRPr>
          </a:p>
        </p:txBody>
      </p:sp>
      <p:sp>
        <p:nvSpPr>
          <p:cNvPr id="580" name="TextBox 579"/>
          <p:cNvSpPr txBox="1"/>
          <p:nvPr/>
        </p:nvSpPr>
        <p:spPr>
          <a:xfrm>
            <a:off x="7174826" y="2573867"/>
            <a:ext cx="791050" cy="276999"/>
          </a:xfrm>
          <a:prstGeom prst="rect">
            <a:avLst/>
          </a:prstGeom>
          <a:solidFill>
            <a:srgbClr val="0000CC"/>
          </a:solidFill>
        </p:spPr>
        <p:txBody>
          <a:bodyPr wrap="square" rtlCol="0">
            <a:spAutoFit/>
          </a:bodyPr>
          <a:lstStyle/>
          <a:p>
            <a:r>
              <a:rPr lang="en-US" sz="1200" dirty="0" smtClean="0">
                <a:solidFill>
                  <a:srgbClr val="00F66F"/>
                </a:solidFill>
              </a:rPr>
              <a:t>P-Open</a:t>
            </a:r>
            <a:endParaRPr lang="en-US" sz="1200" dirty="0">
              <a:solidFill>
                <a:srgbClr val="00F66F"/>
              </a:solidFill>
            </a:endParaRPr>
          </a:p>
        </p:txBody>
      </p:sp>
      <p:sp>
        <p:nvSpPr>
          <p:cNvPr id="581" name="TextBox 580"/>
          <p:cNvSpPr txBox="1"/>
          <p:nvPr/>
        </p:nvSpPr>
        <p:spPr>
          <a:xfrm>
            <a:off x="3170633" y="4823969"/>
            <a:ext cx="791050" cy="276999"/>
          </a:xfrm>
          <a:prstGeom prst="rect">
            <a:avLst/>
          </a:prstGeom>
          <a:solidFill>
            <a:srgbClr val="0000CC"/>
          </a:solidFill>
        </p:spPr>
        <p:txBody>
          <a:bodyPr wrap="square" rtlCol="0">
            <a:spAutoFit/>
          </a:bodyPr>
          <a:lstStyle/>
          <a:p>
            <a:r>
              <a:rPr lang="en-US" sz="1200" dirty="0" smtClean="0">
                <a:solidFill>
                  <a:srgbClr val="00F66F"/>
                </a:solidFill>
              </a:rPr>
              <a:t>N-Open</a:t>
            </a:r>
            <a:endParaRPr lang="en-US" sz="1200" dirty="0">
              <a:solidFill>
                <a:srgbClr val="00F66F"/>
              </a:solidFill>
            </a:endParaRPr>
          </a:p>
        </p:txBody>
      </p:sp>
      <p:sp>
        <p:nvSpPr>
          <p:cNvPr id="582" name="TextBox 581"/>
          <p:cNvSpPr txBox="1"/>
          <p:nvPr/>
        </p:nvSpPr>
        <p:spPr>
          <a:xfrm>
            <a:off x="7978626" y="4813336"/>
            <a:ext cx="780420" cy="276999"/>
          </a:xfrm>
          <a:prstGeom prst="rect">
            <a:avLst/>
          </a:prstGeom>
          <a:solidFill>
            <a:srgbClr val="0000CC"/>
          </a:solidFill>
        </p:spPr>
        <p:txBody>
          <a:bodyPr wrap="square" rtlCol="0">
            <a:spAutoFit/>
          </a:bodyPr>
          <a:lstStyle/>
          <a:p>
            <a:r>
              <a:rPr lang="en-US" sz="1200" dirty="0" smtClean="0">
                <a:solidFill>
                  <a:srgbClr val="00F66F"/>
                </a:solidFill>
              </a:rPr>
              <a:t>P-Short</a:t>
            </a:r>
            <a:endParaRPr lang="en-US" sz="1200" dirty="0">
              <a:solidFill>
                <a:srgbClr val="00F66F"/>
              </a:solidFill>
            </a:endParaRPr>
          </a:p>
        </p:txBody>
      </p:sp>
      <p:cxnSp>
        <p:nvCxnSpPr>
          <p:cNvPr id="584" name="Straight Connector 583"/>
          <p:cNvCxnSpPr/>
          <p:nvPr/>
        </p:nvCxnSpPr>
        <p:spPr bwMode="auto">
          <a:xfrm>
            <a:off x="0" y="2899232"/>
            <a:ext cx="9144000" cy="0"/>
          </a:xfrm>
          <a:prstGeom prst="line">
            <a:avLst/>
          </a:prstGeom>
          <a:solidFill>
            <a:schemeClr val="accent1"/>
          </a:solidFill>
          <a:ln w="9525" cap="flat" cmpd="sng" algn="ctr">
            <a:solidFill>
              <a:srgbClr val="000000"/>
            </a:solidFill>
            <a:prstDash val="dashDot"/>
            <a:round/>
            <a:headEnd type="none" w="med" len="med"/>
            <a:tailEnd type="none" w="med" len="med"/>
          </a:ln>
          <a:effectLst/>
        </p:spPr>
      </p:cxnSp>
      <p:cxnSp>
        <p:nvCxnSpPr>
          <p:cNvPr id="586" name="Straight Connector 585"/>
          <p:cNvCxnSpPr/>
          <p:nvPr/>
        </p:nvCxnSpPr>
        <p:spPr bwMode="auto">
          <a:xfrm>
            <a:off x="4933498" y="0"/>
            <a:ext cx="0" cy="5143500"/>
          </a:xfrm>
          <a:prstGeom prst="line">
            <a:avLst/>
          </a:prstGeom>
          <a:solidFill>
            <a:schemeClr val="accent1"/>
          </a:solidFill>
          <a:ln w="9525" cap="flat" cmpd="sng" algn="ctr">
            <a:solidFill>
              <a:srgbClr val="000000"/>
            </a:solidFill>
            <a:prstDash val="dashDot"/>
            <a:round/>
            <a:headEnd type="none" w="med" len="med"/>
            <a:tailEnd type="none" w="med" len="med"/>
          </a:ln>
          <a:effectLst/>
        </p:spPr>
      </p:cxn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684214" y="2085975"/>
          <a:ext cx="3533775" cy="2390775"/>
        </p:xfrm>
        <a:graphic>
          <a:graphicData uri="http://schemas.openxmlformats.org/presentationml/2006/ole">
            <p:oleObj spid="_x0000_s1153026" name="Bitmap Image" r:id="rId3" imgW="2343477" imgH="1905266" progId="PBrush">
              <p:embed/>
            </p:oleObj>
          </a:graphicData>
        </a:graphic>
      </p:graphicFrame>
      <p:sp>
        <p:nvSpPr>
          <p:cNvPr id="981196" name="Rectangle 204"/>
          <p:cNvSpPr>
            <a:spLocks noChangeArrowheads="1"/>
          </p:cNvSpPr>
          <p:nvPr/>
        </p:nvSpPr>
        <p:spPr bwMode="auto">
          <a:xfrm>
            <a:off x="703264" y="2074069"/>
            <a:ext cx="3506787" cy="814388"/>
          </a:xfrm>
          <a:prstGeom prst="rect">
            <a:avLst/>
          </a:prstGeom>
          <a:noFill/>
          <a:ln w="34925">
            <a:solidFill>
              <a:srgbClr val="0000FF"/>
            </a:solidFill>
            <a:miter lim="800000"/>
            <a:headEnd/>
            <a:tailEnd/>
          </a:ln>
          <a:effectLst/>
        </p:spPr>
        <p:txBody>
          <a:bodyPr wrap="none" anchor="ctr"/>
          <a:lstStyle/>
          <a:p>
            <a:pPr>
              <a:defRPr/>
            </a:pPr>
            <a:endParaRPr lang="en-US">
              <a:latin typeface="Arial" pitchFamily="34" charset="0"/>
            </a:endParaRPr>
          </a:p>
        </p:txBody>
      </p:sp>
      <p:sp>
        <p:nvSpPr>
          <p:cNvPr id="981198" name="Text Box 206"/>
          <p:cNvSpPr txBox="1">
            <a:spLocks noChangeArrowheads="1"/>
          </p:cNvSpPr>
          <p:nvPr/>
        </p:nvSpPr>
        <p:spPr bwMode="auto">
          <a:xfrm>
            <a:off x="2125663" y="3794523"/>
            <a:ext cx="749300" cy="400110"/>
          </a:xfrm>
          <a:prstGeom prst="rect">
            <a:avLst/>
          </a:prstGeom>
          <a:noFill/>
          <a:ln w="9525">
            <a:noFill/>
            <a:miter lim="800000"/>
            <a:headEnd/>
            <a:tailEnd/>
          </a:ln>
          <a:effectLst/>
        </p:spPr>
        <p:txBody>
          <a:bodyPr>
            <a:spAutoFit/>
          </a:bodyPr>
          <a:lstStyle/>
          <a:p>
            <a:pPr>
              <a:spcBef>
                <a:spcPct val="50000"/>
              </a:spcBef>
              <a:defRPr/>
            </a:pPr>
            <a:r>
              <a:rPr lang="en-US" sz="2000" b="1" dirty="0">
                <a:solidFill>
                  <a:srgbClr val="FF0000"/>
                </a:solidFill>
                <a:effectLst>
                  <a:outerShdw blurRad="38100" dist="38100" dir="2700000" algn="tl">
                    <a:srgbClr val="C0C0C0"/>
                  </a:outerShdw>
                </a:effectLst>
                <a:latin typeface="Tahoma" pitchFamily="34" charset="0"/>
              </a:rPr>
              <a:t>P+</a:t>
            </a:r>
          </a:p>
        </p:txBody>
      </p:sp>
      <p:sp>
        <p:nvSpPr>
          <p:cNvPr id="981199" name="Text Box 207"/>
          <p:cNvSpPr txBox="1">
            <a:spLocks noChangeArrowheads="1"/>
          </p:cNvSpPr>
          <p:nvPr/>
        </p:nvSpPr>
        <p:spPr bwMode="auto">
          <a:xfrm>
            <a:off x="2160589" y="2346723"/>
            <a:ext cx="644525" cy="400110"/>
          </a:xfrm>
          <a:prstGeom prst="rect">
            <a:avLst/>
          </a:prstGeom>
          <a:noFill/>
          <a:ln w="9525">
            <a:noFill/>
            <a:miter lim="800000"/>
            <a:headEnd/>
            <a:tailEnd/>
          </a:ln>
          <a:effectLst/>
        </p:spPr>
        <p:txBody>
          <a:bodyPr>
            <a:spAutoFit/>
          </a:bodyPr>
          <a:lstStyle/>
          <a:p>
            <a:pPr>
              <a:spcBef>
                <a:spcPct val="50000"/>
              </a:spcBef>
              <a:defRPr/>
            </a:pPr>
            <a:r>
              <a:rPr lang="en-US" sz="2000" b="1" dirty="0">
                <a:solidFill>
                  <a:srgbClr val="0000CC"/>
                </a:solidFill>
                <a:effectLst>
                  <a:outerShdw blurRad="38100" dist="38100" dir="2700000" algn="tl">
                    <a:srgbClr val="C0C0C0"/>
                  </a:outerShdw>
                </a:effectLst>
                <a:latin typeface="Tahoma" pitchFamily="34" charset="0"/>
              </a:rPr>
              <a:t>N+</a:t>
            </a:r>
          </a:p>
        </p:txBody>
      </p:sp>
      <p:sp>
        <p:nvSpPr>
          <p:cNvPr id="981197" name="Rectangle 205"/>
          <p:cNvSpPr>
            <a:spLocks noChangeArrowheads="1"/>
          </p:cNvSpPr>
          <p:nvPr/>
        </p:nvSpPr>
        <p:spPr bwMode="auto">
          <a:xfrm>
            <a:off x="687388" y="2900363"/>
            <a:ext cx="3479800" cy="175022"/>
          </a:xfrm>
          <a:prstGeom prst="rect">
            <a:avLst/>
          </a:prstGeom>
          <a:noFill/>
          <a:ln w="9525">
            <a:solidFill>
              <a:srgbClr val="00FF00"/>
            </a:solidFill>
            <a:miter lim="800000"/>
            <a:headEnd/>
            <a:tailEnd/>
          </a:ln>
          <a:effectLst/>
        </p:spPr>
        <p:txBody>
          <a:bodyPr wrap="none" anchor="ctr"/>
          <a:lstStyle/>
          <a:p>
            <a:pPr>
              <a:defRPr/>
            </a:pPr>
            <a:endParaRPr lang="en-US">
              <a:latin typeface="Arial" pitchFamily="34" charset="0"/>
            </a:endParaRPr>
          </a:p>
        </p:txBody>
      </p:sp>
      <p:sp>
        <p:nvSpPr>
          <p:cNvPr id="981200" name="Text Box 208"/>
          <p:cNvSpPr txBox="1">
            <a:spLocks noChangeArrowheads="1"/>
          </p:cNvSpPr>
          <p:nvPr/>
        </p:nvSpPr>
        <p:spPr bwMode="auto">
          <a:xfrm>
            <a:off x="2052638" y="2839641"/>
            <a:ext cx="852487" cy="400110"/>
          </a:xfrm>
          <a:prstGeom prst="rect">
            <a:avLst/>
          </a:prstGeom>
          <a:noFill/>
          <a:ln w="9525">
            <a:noFill/>
            <a:miter lim="800000"/>
            <a:headEnd/>
            <a:tailEnd/>
          </a:ln>
          <a:effectLst/>
        </p:spPr>
        <p:txBody>
          <a:bodyPr>
            <a:spAutoFit/>
          </a:bodyPr>
          <a:lstStyle/>
          <a:p>
            <a:pPr>
              <a:spcBef>
                <a:spcPct val="50000"/>
              </a:spcBef>
              <a:defRPr/>
            </a:pPr>
            <a:r>
              <a:rPr lang="en-US" sz="2000" b="1" dirty="0">
                <a:solidFill>
                  <a:srgbClr val="00CC00"/>
                </a:solidFill>
                <a:latin typeface="Tahoma" pitchFamily="34" charset="0"/>
              </a:rPr>
              <a:t>Gate</a:t>
            </a:r>
          </a:p>
        </p:txBody>
      </p:sp>
      <p:sp>
        <p:nvSpPr>
          <p:cNvPr id="981201" name="Freeform 209"/>
          <p:cNvSpPr>
            <a:spLocks/>
          </p:cNvSpPr>
          <p:nvPr/>
        </p:nvSpPr>
        <p:spPr bwMode="auto">
          <a:xfrm>
            <a:off x="682626" y="2990851"/>
            <a:ext cx="3522663" cy="1489472"/>
          </a:xfrm>
          <a:custGeom>
            <a:avLst/>
            <a:gdLst/>
            <a:ahLst/>
            <a:cxnLst>
              <a:cxn ang="0">
                <a:pos x="3" y="0"/>
              </a:cxn>
              <a:cxn ang="0">
                <a:pos x="0" y="1244"/>
              </a:cxn>
              <a:cxn ang="0">
                <a:pos x="2219" y="1251"/>
              </a:cxn>
              <a:cxn ang="0">
                <a:pos x="2219" y="24"/>
              </a:cxn>
              <a:cxn ang="0">
                <a:pos x="2011" y="304"/>
              </a:cxn>
              <a:cxn ang="0">
                <a:pos x="1291" y="304"/>
              </a:cxn>
              <a:cxn ang="0">
                <a:pos x="1131" y="80"/>
              </a:cxn>
              <a:cxn ang="0">
                <a:pos x="971" y="304"/>
              </a:cxn>
              <a:cxn ang="0">
                <a:pos x="267" y="304"/>
              </a:cxn>
              <a:cxn ang="0">
                <a:pos x="3" y="0"/>
              </a:cxn>
            </a:cxnLst>
            <a:rect l="0" t="0" r="r" b="b"/>
            <a:pathLst>
              <a:path w="2219" h="1251">
                <a:moveTo>
                  <a:pt x="3" y="0"/>
                </a:moveTo>
                <a:lnTo>
                  <a:pt x="0" y="1244"/>
                </a:lnTo>
                <a:lnTo>
                  <a:pt x="2219" y="1251"/>
                </a:lnTo>
                <a:lnTo>
                  <a:pt x="2219" y="24"/>
                </a:lnTo>
                <a:lnTo>
                  <a:pt x="2011" y="304"/>
                </a:lnTo>
                <a:lnTo>
                  <a:pt x="1291" y="304"/>
                </a:lnTo>
                <a:lnTo>
                  <a:pt x="1131" y="80"/>
                </a:lnTo>
                <a:lnTo>
                  <a:pt x="971" y="304"/>
                </a:lnTo>
                <a:lnTo>
                  <a:pt x="267" y="304"/>
                </a:lnTo>
                <a:lnTo>
                  <a:pt x="3" y="0"/>
                </a:lnTo>
                <a:close/>
              </a:path>
            </a:pathLst>
          </a:custGeom>
          <a:noFill/>
          <a:ln w="34925" cap="flat" cmpd="sng">
            <a:solidFill>
              <a:srgbClr val="FF0000"/>
            </a:solidFill>
            <a:prstDash val="solid"/>
            <a:round/>
            <a:headEnd/>
            <a:tailEnd/>
          </a:ln>
          <a:effectLst/>
        </p:spPr>
        <p:txBody>
          <a:bodyPr/>
          <a:lstStyle/>
          <a:p>
            <a:pPr>
              <a:defRPr/>
            </a:pPr>
            <a:endParaRPr lang="en-US">
              <a:latin typeface="Arial" pitchFamily="34" charset="0"/>
            </a:endParaRPr>
          </a:p>
        </p:txBody>
      </p:sp>
      <p:sp>
        <p:nvSpPr>
          <p:cNvPr id="981294" name="Text Box 302"/>
          <p:cNvSpPr txBox="1">
            <a:spLocks noChangeArrowheads="1"/>
          </p:cNvSpPr>
          <p:nvPr/>
        </p:nvSpPr>
        <p:spPr bwMode="auto">
          <a:xfrm>
            <a:off x="182928" y="560092"/>
            <a:ext cx="4427538" cy="1323439"/>
          </a:xfrm>
          <a:prstGeom prst="rect">
            <a:avLst/>
          </a:prstGeom>
          <a:noFill/>
          <a:ln w="9525">
            <a:noFill/>
            <a:miter lim="800000"/>
            <a:headEnd/>
            <a:tailEnd/>
          </a:ln>
          <a:effectLst/>
        </p:spPr>
        <p:txBody>
          <a:bodyPr>
            <a:spAutoFit/>
          </a:bodyPr>
          <a:lstStyle/>
          <a:p>
            <a:pPr algn="ctr">
              <a:spcBef>
                <a:spcPct val="50000"/>
              </a:spcBef>
              <a:defRPr/>
            </a:pPr>
            <a:r>
              <a:rPr lang="en-US" sz="2000" b="1" dirty="0">
                <a:effectLst/>
                <a:latin typeface="Arial" pitchFamily="34" charset="0"/>
              </a:rPr>
              <a:t>Positive Mode (Extraction) </a:t>
            </a:r>
          </a:p>
          <a:p>
            <a:pPr marL="457200" indent="-457200">
              <a:spcBef>
                <a:spcPct val="50000"/>
              </a:spcBef>
              <a:buFontTx/>
              <a:buAutoNum type="arabicPeriod"/>
              <a:defRPr/>
            </a:pPr>
            <a:r>
              <a:rPr lang="en-US" sz="2000" b="1" u="sng" dirty="0">
                <a:effectLst/>
                <a:latin typeface="Arial" pitchFamily="34" charset="0"/>
              </a:rPr>
              <a:t>LE&lt;E2 </a:t>
            </a:r>
            <a:r>
              <a:rPr lang="en-US" sz="2000" b="1" dirty="0">
                <a:effectLst/>
                <a:latin typeface="Arial" pitchFamily="34" charset="0"/>
              </a:rPr>
              <a:t> at No.5&gt;0</a:t>
            </a:r>
          </a:p>
          <a:p>
            <a:pPr marL="457200" indent="-457200">
              <a:spcBef>
                <a:spcPct val="50000"/>
              </a:spcBef>
              <a:buFontTx/>
              <a:buAutoNum type="arabicPeriod"/>
              <a:defRPr/>
            </a:pPr>
            <a:r>
              <a:rPr lang="en-US" sz="2000" b="1" dirty="0">
                <a:effectLst/>
                <a:latin typeface="Arial" pitchFamily="34" charset="0"/>
              </a:rPr>
              <a:t>Contact is brighter than Oxide</a:t>
            </a:r>
          </a:p>
        </p:txBody>
      </p:sp>
      <p:sp>
        <p:nvSpPr>
          <p:cNvPr id="981297" name="AutoShape 305"/>
          <p:cNvSpPr>
            <a:spLocks noChangeArrowheads="1"/>
          </p:cNvSpPr>
          <p:nvPr/>
        </p:nvSpPr>
        <p:spPr bwMode="auto">
          <a:xfrm>
            <a:off x="890588" y="3095625"/>
            <a:ext cx="1511300" cy="219075"/>
          </a:xfrm>
          <a:custGeom>
            <a:avLst/>
            <a:gdLst>
              <a:gd name="G0" fmla="+- 3332 0 0"/>
              <a:gd name="G1" fmla="+- 21600 0 3332"/>
              <a:gd name="G2" fmla="*/ 3332 1 2"/>
              <a:gd name="G3" fmla="+- 21600 0 G2"/>
              <a:gd name="G4" fmla="+/ 3332 21600 2"/>
              <a:gd name="G5" fmla="+/ G1 0 2"/>
              <a:gd name="G6" fmla="*/ 21600 21600 3332"/>
              <a:gd name="G7" fmla="*/ G6 1 2"/>
              <a:gd name="G8" fmla="+- 21600 0 G7"/>
              <a:gd name="G9" fmla="*/ 21600 1 2"/>
              <a:gd name="G10" fmla="+- 3332 0 G9"/>
              <a:gd name="G11" fmla="?: G10 G8 0"/>
              <a:gd name="G12" fmla="?: G10 G7 21600"/>
              <a:gd name="T0" fmla="*/ 19934 w 21600"/>
              <a:gd name="T1" fmla="*/ 10800 h 21600"/>
              <a:gd name="T2" fmla="*/ 10800 w 21600"/>
              <a:gd name="T3" fmla="*/ 21600 h 21600"/>
              <a:gd name="T4" fmla="*/ 1666 w 21600"/>
              <a:gd name="T5" fmla="*/ 10800 h 21600"/>
              <a:gd name="T6" fmla="*/ 10800 w 21600"/>
              <a:gd name="T7" fmla="*/ 0 h 21600"/>
              <a:gd name="T8" fmla="*/ 3466 w 21600"/>
              <a:gd name="T9" fmla="*/ 3466 h 21600"/>
              <a:gd name="T10" fmla="*/ 18134 w 21600"/>
              <a:gd name="T11" fmla="*/ 18134 h 21600"/>
            </a:gdLst>
            <a:ahLst/>
            <a:cxnLst>
              <a:cxn ang="0">
                <a:pos x="T0" y="T1"/>
              </a:cxn>
              <a:cxn ang="0">
                <a:pos x="T2" y="T3"/>
              </a:cxn>
              <a:cxn ang="0">
                <a:pos x="T4" y="T5"/>
              </a:cxn>
              <a:cxn ang="0">
                <a:pos x="T6" y="T7"/>
              </a:cxn>
            </a:cxnLst>
            <a:rect l="T8" t="T9" r="T10" b="T11"/>
            <a:pathLst>
              <a:path w="21600" h="21600">
                <a:moveTo>
                  <a:pt x="0" y="0"/>
                </a:moveTo>
                <a:lnTo>
                  <a:pt x="3332" y="21600"/>
                </a:lnTo>
                <a:lnTo>
                  <a:pt x="18268" y="21600"/>
                </a:lnTo>
                <a:lnTo>
                  <a:pt x="21600" y="0"/>
                </a:lnTo>
                <a:close/>
              </a:path>
            </a:pathLst>
          </a:custGeom>
          <a:noFill/>
          <a:ln w="34925">
            <a:solidFill>
              <a:srgbClr val="0000CC"/>
            </a:solidFill>
            <a:miter lim="800000"/>
            <a:headEnd/>
            <a:tailEnd/>
          </a:ln>
          <a:effectLst/>
        </p:spPr>
        <p:txBody>
          <a:bodyPr wrap="none" anchor="ctr"/>
          <a:lstStyle/>
          <a:p>
            <a:pPr>
              <a:defRPr/>
            </a:pPr>
            <a:endParaRPr lang="en-US">
              <a:latin typeface="Arial" pitchFamily="34" charset="0"/>
            </a:endParaRPr>
          </a:p>
        </p:txBody>
      </p:sp>
      <p:sp>
        <p:nvSpPr>
          <p:cNvPr id="981298" name="AutoShape 306"/>
          <p:cNvSpPr>
            <a:spLocks noChangeArrowheads="1"/>
          </p:cNvSpPr>
          <p:nvPr/>
        </p:nvSpPr>
        <p:spPr bwMode="auto">
          <a:xfrm>
            <a:off x="2541588" y="3105150"/>
            <a:ext cx="1511300" cy="219075"/>
          </a:xfrm>
          <a:custGeom>
            <a:avLst/>
            <a:gdLst>
              <a:gd name="G0" fmla="+- 3332 0 0"/>
              <a:gd name="G1" fmla="+- 21600 0 3332"/>
              <a:gd name="G2" fmla="*/ 3332 1 2"/>
              <a:gd name="G3" fmla="+- 21600 0 G2"/>
              <a:gd name="G4" fmla="+/ 3332 21600 2"/>
              <a:gd name="G5" fmla="+/ G1 0 2"/>
              <a:gd name="G6" fmla="*/ 21600 21600 3332"/>
              <a:gd name="G7" fmla="*/ G6 1 2"/>
              <a:gd name="G8" fmla="+- 21600 0 G7"/>
              <a:gd name="G9" fmla="*/ 21600 1 2"/>
              <a:gd name="G10" fmla="+- 3332 0 G9"/>
              <a:gd name="G11" fmla="?: G10 G8 0"/>
              <a:gd name="G12" fmla="?: G10 G7 21600"/>
              <a:gd name="T0" fmla="*/ 19934 w 21600"/>
              <a:gd name="T1" fmla="*/ 10800 h 21600"/>
              <a:gd name="T2" fmla="*/ 10800 w 21600"/>
              <a:gd name="T3" fmla="*/ 21600 h 21600"/>
              <a:gd name="T4" fmla="*/ 1666 w 21600"/>
              <a:gd name="T5" fmla="*/ 10800 h 21600"/>
              <a:gd name="T6" fmla="*/ 10800 w 21600"/>
              <a:gd name="T7" fmla="*/ 0 h 21600"/>
              <a:gd name="T8" fmla="*/ 3466 w 21600"/>
              <a:gd name="T9" fmla="*/ 3466 h 21600"/>
              <a:gd name="T10" fmla="*/ 18134 w 21600"/>
              <a:gd name="T11" fmla="*/ 18134 h 21600"/>
            </a:gdLst>
            <a:ahLst/>
            <a:cxnLst>
              <a:cxn ang="0">
                <a:pos x="T0" y="T1"/>
              </a:cxn>
              <a:cxn ang="0">
                <a:pos x="T2" y="T3"/>
              </a:cxn>
              <a:cxn ang="0">
                <a:pos x="T4" y="T5"/>
              </a:cxn>
              <a:cxn ang="0">
                <a:pos x="T6" y="T7"/>
              </a:cxn>
            </a:cxnLst>
            <a:rect l="T8" t="T9" r="T10" b="T11"/>
            <a:pathLst>
              <a:path w="21600" h="21600">
                <a:moveTo>
                  <a:pt x="0" y="0"/>
                </a:moveTo>
                <a:lnTo>
                  <a:pt x="3332" y="21600"/>
                </a:lnTo>
                <a:lnTo>
                  <a:pt x="18268" y="21600"/>
                </a:lnTo>
                <a:lnTo>
                  <a:pt x="21600" y="0"/>
                </a:lnTo>
                <a:close/>
              </a:path>
            </a:pathLst>
          </a:custGeom>
          <a:noFill/>
          <a:ln w="34925">
            <a:solidFill>
              <a:srgbClr val="0000CC"/>
            </a:solidFill>
            <a:miter lim="800000"/>
            <a:headEnd/>
            <a:tailEnd/>
          </a:ln>
          <a:effectLst/>
        </p:spPr>
        <p:txBody>
          <a:bodyPr wrap="none" anchor="ctr"/>
          <a:lstStyle/>
          <a:p>
            <a:pPr>
              <a:defRPr/>
            </a:pPr>
            <a:endParaRPr lang="en-US">
              <a:latin typeface="Arial" pitchFamily="34" charset="0"/>
            </a:endParaRPr>
          </a:p>
        </p:txBody>
      </p:sp>
      <p:sp>
        <p:nvSpPr>
          <p:cNvPr id="2061" name="Text Box 4"/>
          <p:cNvSpPr txBox="1">
            <a:spLocks noChangeArrowheads="1"/>
          </p:cNvSpPr>
          <p:nvPr/>
        </p:nvSpPr>
        <p:spPr bwMode="auto">
          <a:xfrm>
            <a:off x="0" y="0"/>
            <a:ext cx="8604250" cy="400110"/>
          </a:xfrm>
          <a:prstGeom prst="rect">
            <a:avLst/>
          </a:prstGeom>
          <a:solidFill>
            <a:schemeClr val="bg1"/>
          </a:solidFill>
          <a:ln w="9525" algn="ctr">
            <a:noFill/>
            <a:miter lim="800000"/>
            <a:headEnd/>
            <a:tailEnd/>
          </a:ln>
        </p:spPr>
        <p:txBody>
          <a:bodyPr>
            <a:spAutoFit/>
          </a:bodyPr>
          <a:lstStyle/>
          <a:p>
            <a:pPr marL="342900" indent="-342900">
              <a:spcBef>
                <a:spcPct val="50000"/>
              </a:spcBef>
            </a:pPr>
            <a:r>
              <a:rPr lang="en-US" sz="2000" b="1">
                <a:effectLst/>
              </a:rPr>
              <a:t>VC theorem – Positive / Negative modes</a:t>
            </a:r>
          </a:p>
        </p:txBody>
      </p:sp>
      <p:graphicFrame>
        <p:nvGraphicFramePr>
          <p:cNvPr id="2051" name="Object 3"/>
          <p:cNvGraphicFramePr>
            <a:graphicFrameLocks noChangeAspect="1"/>
          </p:cNvGraphicFramePr>
          <p:nvPr/>
        </p:nvGraphicFramePr>
        <p:xfrm>
          <a:off x="4937756" y="2023116"/>
          <a:ext cx="3203575" cy="2449115"/>
        </p:xfrm>
        <a:graphic>
          <a:graphicData uri="http://schemas.openxmlformats.org/presentationml/2006/ole">
            <p:oleObj spid="_x0000_s1153027" name="PhotoImpact" r:id="rId4" imgW="2653968" imgH="2704762" progId="">
              <p:embed/>
            </p:oleObj>
          </a:graphicData>
        </a:graphic>
      </p:graphicFrame>
      <p:sp>
        <p:nvSpPr>
          <p:cNvPr id="186" name="Text Box 193"/>
          <p:cNvSpPr txBox="1">
            <a:spLocks noChangeArrowheads="1"/>
          </p:cNvSpPr>
          <p:nvPr/>
        </p:nvSpPr>
        <p:spPr bwMode="auto">
          <a:xfrm>
            <a:off x="4572000" y="560092"/>
            <a:ext cx="4572000" cy="1323439"/>
          </a:xfrm>
          <a:prstGeom prst="rect">
            <a:avLst/>
          </a:prstGeom>
          <a:noFill/>
          <a:ln w="9525">
            <a:noFill/>
            <a:miter lim="800000"/>
            <a:headEnd/>
            <a:tailEnd/>
          </a:ln>
          <a:effectLst/>
        </p:spPr>
        <p:txBody>
          <a:bodyPr wrap="square">
            <a:spAutoFit/>
          </a:bodyPr>
          <a:lstStyle/>
          <a:p>
            <a:pPr algn="ctr">
              <a:spcBef>
                <a:spcPct val="50000"/>
              </a:spcBef>
              <a:defRPr/>
            </a:pPr>
            <a:r>
              <a:rPr lang="en-US" sz="2000" b="1" dirty="0">
                <a:effectLst/>
                <a:latin typeface="Arial" pitchFamily="34" charset="0"/>
              </a:rPr>
              <a:t>Negative Mode (Retarding)</a:t>
            </a:r>
          </a:p>
          <a:p>
            <a:pPr marL="457200" indent="-457200">
              <a:spcBef>
                <a:spcPct val="50000"/>
              </a:spcBef>
              <a:buFontTx/>
              <a:buAutoNum type="arabicPeriod"/>
              <a:defRPr/>
            </a:pPr>
            <a:r>
              <a:rPr lang="en-US" sz="2000" b="1" u="sng" dirty="0">
                <a:effectLst/>
                <a:latin typeface="Arial" pitchFamily="34" charset="0"/>
              </a:rPr>
              <a:t>LE&gt;E2</a:t>
            </a:r>
            <a:r>
              <a:rPr lang="en-US" sz="2000" b="1" dirty="0">
                <a:effectLst/>
                <a:latin typeface="Arial" pitchFamily="34" charset="0"/>
              </a:rPr>
              <a:t> at Weak No5&gt;0 or No.5&lt;0</a:t>
            </a:r>
          </a:p>
          <a:p>
            <a:pPr marL="457200" indent="-457200">
              <a:spcBef>
                <a:spcPct val="50000"/>
              </a:spcBef>
              <a:buFontTx/>
              <a:buAutoNum type="arabicPeriod"/>
              <a:defRPr/>
            </a:pPr>
            <a:r>
              <a:rPr lang="en-US" sz="2000" b="1" dirty="0">
                <a:effectLst/>
                <a:latin typeface="Arial" pitchFamily="34" charset="0"/>
              </a:rPr>
              <a:t>Contact is darker than Oxide</a:t>
            </a:r>
          </a:p>
        </p:txBody>
      </p:sp>
      <p:sp>
        <p:nvSpPr>
          <p:cNvPr id="187" name="Text Box 207"/>
          <p:cNvSpPr txBox="1">
            <a:spLocks noChangeArrowheads="1"/>
          </p:cNvSpPr>
          <p:nvPr/>
        </p:nvSpPr>
        <p:spPr bwMode="auto">
          <a:xfrm>
            <a:off x="5580064" y="4462463"/>
            <a:ext cx="644525" cy="400110"/>
          </a:xfrm>
          <a:prstGeom prst="rect">
            <a:avLst/>
          </a:prstGeom>
          <a:noFill/>
          <a:ln w="9525">
            <a:noFill/>
            <a:miter lim="800000"/>
            <a:headEnd/>
            <a:tailEnd/>
          </a:ln>
          <a:effectLst/>
        </p:spPr>
        <p:txBody>
          <a:bodyPr>
            <a:spAutoFit/>
          </a:bodyPr>
          <a:lstStyle/>
          <a:p>
            <a:pPr>
              <a:spcBef>
                <a:spcPct val="50000"/>
              </a:spcBef>
              <a:defRPr/>
            </a:pPr>
            <a:r>
              <a:rPr lang="en-US" sz="2000" b="1" dirty="0">
                <a:solidFill>
                  <a:srgbClr val="0000CC"/>
                </a:solidFill>
                <a:effectLst>
                  <a:outerShdw blurRad="38100" dist="38100" dir="2700000" algn="tl">
                    <a:srgbClr val="C0C0C0"/>
                  </a:outerShdw>
                </a:effectLst>
                <a:latin typeface="Tahoma" pitchFamily="34" charset="0"/>
              </a:rPr>
              <a:t>N+</a:t>
            </a:r>
          </a:p>
        </p:txBody>
      </p:sp>
      <p:sp>
        <p:nvSpPr>
          <p:cNvPr id="188" name="Text Box 206"/>
          <p:cNvSpPr txBox="1">
            <a:spLocks noChangeArrowheads="1"/>
          </p:cNvSpPr>
          <p:nvPr/>
        </p:nvSpPr>
        <p:spPr bwMode="auto">
          <a:xfrm>
            <a:off x="7216837" y="4491969"/>
            <a:ext cx="749300" cy="400110"/>
          </a:xfrm>
          <a:prstGeom prst="rect">
            <a:avLst/>
          </a:prstGeom>
          <a:noFill/>
          <a:ln w="9525">
            <a:noFill/>
            <a:miter lim="800000"/>
            <a:headEnd/>
            <a:tailEnd/>
          </a:ln>
          <a:effectLst/>
        </p:spPr>
        <p:txBody>
          <a:bodyPr>
            <a:spAutoFit/>
          </a:bodyPr>
          <a:lstStyle/>
          <a:p>
            <a:pPr>
              <a:spcBef>
                <a:spcPct val="50000"/>
              </a:spcBef>
              <a:defRPr/>
            </a:pPr>
            <a:r>
              <a:rPr lang="en-US" sz="2000" b="1" dirty="0">
                <a:solidFill>
                  <a:srgbClr val="FF0000"/>
                </a:solidFill>
                <a:effectLst>
                  <a:outerShdw blurRad="38100" dist="38100" dir="2700000" algn="tl">
                    <a:srgbClr val="C0C0C0"/>
                  </a:outerShdw>
                </a:effectLst>
                <a:latin typeface="Tahoma" pitchFamily="34" charset="0"/>
              </a:rPr>
              <a:t>P+</a:t>
            </a:r>
          </a:p>
        </p:txBody>
      </p:sp>
      <p:sp>
        <p:nvSpPr>
          <p:cNvPr id="189" name="Text Box 208"/>
          <p:cNvSpPr txBox="1">
            <a:spLocks noChangeArrowheads="1"/>
          </p:cNvSpPr>
          <p:nvPr/>
        </p:nvSpPr>
        <p:spPr bwMode="auto">
          <a:xfrm>
            <a:off x="6466341" y="4491969"/>
            <a:ext cx="854075" cy="400110"/>
          </a:xfrm>
          <a:prstGeom prst="rect">
            <a:avLst/>
          </a:prstGeom>
          <a:noFill/>
          <a:ln w="9525">
            <a:noFill/>
            <a:miter lim="800000"/>
            <a:headEnd/>
            <a:tailEnd/>
          </a:ln>
          <a:effectLst/>
        </p:spPr>
        <p:txBody>
          <a:bodyPr>
            <a:spAutoFit/>
          </a:bodyPr>
          <a:lstStyle/>
          <a:p>
            <a:pPr>
              <a:spcBef>
                <a:spcPct val="50000"/>
              </a:spcBef>
              <a:defRPr/>
            </a:pPr>
            <a:r>
              <a:rPr lang="en-US" sz="2000" b="1" dirty="0">
                <a:solidFill>
                  <a:srgbClr val="00CC00"/>
                </a:solidFill>
                <a:latin typeface="Tahoma" pitchFamily="34" charset="0"/>
              </a:rPr>
              <a:t>Gate</a:t>
            </a:r>
          </a:p>
        </p:txBody>
      </p:sp>
      <p:sp>
        <p:nvSpPr>
          <p:cNvPr id="22" name="Rectangle 21"/>
          <p:cNvSpPr/>
          <p:nvPr/>
        </p:nvSpPr>
        <p:spPr bwMode="auto">
          <a:xfrm>
            <a:off x="4937756" y="2023116"/>
            <a:ext cx="1737341" cy="2468853"/>
          </a:xfrm>
          <a:prstGeom prst="rect">
            <a:avLst/>
          </a:prstGeom>
          <a:noFill/>
          <a:ln w="38100" cap="flat" cmpd="sng" algn="ctr">
            <a:solidFill>
              <a:srgbClr val="3333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3" name="Rectangle 22"/>
          <p:cNvSpPr/>
          <p:nvPr/>
        </p:nvSpPr>
        <p:spPr bwMode="auto">
          <a:xfrm>
            <a:off x="7040853" y="2023116"/>
            <a:ext cx="822951" cy="246885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4" name="Rectangle 23"/>
          <p:cNvSpPr/>
          <p:nvPr/>
        </p:nvSpPr>
        <p:spPr bwMode="auto">
          <a:xfrm>
            <a:off x="6700975" y="2023116"/>
            <a:ext cx="304795" cy="2468853"/>
          </a:xfrm>
          <a:prstGeom prst="rect">
            <a:avLst/>
          </a:prstGeom>
          <a:noFill/>
          <a:ln w="38100"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5" name="Rectangle 24"/>
          <p:cNvSpPr/>
          <p:nvPr/>
        </p:nvSpPr>
        <p:spPr bwMode="auto">
          <a:xfrm>
            <a:off x="7863804" y="2023116"/>
            <a:ext cx="304795" cy="2468853"/>
          </a:xfrm>
          <a:prstGeom prst="rect">
            <a:avLst/>
          </a:prstGeom>
          <a:noFill/>
          <a:ln w="38100"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2" descr="jpeg&amp;filename=Fab_01"/>
          <p:cNvSpPr>
            <a:spLocks noChangeAspect="1" noChangeArrowheads="1"/>
          </p:cNvSpPr>
          <p:nvPr/>
        </p:nvSpPr>
        <p:spPr bwMode="auto">
          <a:xfrm>
            <a:off x="4419600" y="3148013"/>
            <a:ext cx="304800" cy="228600"/>
          </a:xfrm>
          <a:prstGeom prst="rect">
            <a:avLst/>
          </a:prstGeom>
          <a:noFill/>
        </p:spPr>
        <p:txBody>
          <a:bodyPr/>
          <a:lstStyle/>
          <a:p>
            <a:pPr>
              <a:defRPr/>
            </a:pPr>
            <a:endParaRPr lang="zh-TW" altLang="en-US">
              <a:effectLst>
                <a:outerShdw blurRad="38100" dist="38100" dir="2700000" algn="tl">
                  <a:srgbClr val="C0C0C0"/>
                </a:outerShdw>
              </a:effectLst>
              <a:latin typeface="Trebuchet MSTrebuchet MS"/>
              <a:cs typeface="Arial" pitchFamily="34" charset="0"/>
            </a:endParaRPr>
          </a:p>
        </p:txBody>
      </p:sp>
      <p:pic>
        <p:nvPicPr>
          <p:cNvPr id="7171" name="Picture 4" descr="Fab_02"/>
          <p:cNvPicPr>
            <a:picLocks noChangeAspect="1" noChangeArrowheads="1"/>
          </p:cNvPicPr>
          <p:nvPr/>
        </p:nvPicPr>
        <p:blipFill>
          <a:blip r:embed="rId2" cstate="print"/>
          <a:srcRect/>
          <a:stretch>
            <a:fillRect/>
          </a:stretch>
        </p:blipFill>
        <p:spPr bwMode="auto">
          <a:xfrm>
            <a:off x="428625" y="569119"/>
            <a:ext cx="4327525" cy="2140744"/>
          </a:xfrm>
          <a:prstGeom prst="rect">
            <a:avLst/>
          </a:prstGeom>
          <a:noFill/>
          <a:ln w="9525">
            <a:noFill/>
            <a:miter lim="800000"/>
            <a:headEnd/>
            <a:tailEnd/>
          </a:ln>
        </p:spPr>
      </p:pic>
      <p:sp>
        <p:nvSpPr>
          <p:cNvPr id="7172" name="Text Box 6"/>
          <p:cNvSpPr txBox="1">
            <a:spLocks noChangeArrowheads="1"/>
          </p:cNvSpPr>
          <p:nvPr/>
        </p:nvSpPr>
        <p:spPr bwMode="auto">
          <a:xfrm>
            <a:off x="50" y="11458"/>
            <a:ext cx="7148688" cy="523220"/>
          </a:xfrm>
          <a:prstGeom prst="rect">
            <a:avLst/>
          </a:prstGeom>
          <a:noFill/>
          <a:ln w="9525">
            <a:noFill/>
            <a:miter lim="800000"/>
            <a:headEnd/>
            <a:tailEnd/>
          </a:ln>
        </p:spPr>
        <p:txBody>
          <a:bodyPr wrap="none">
            <a:spAutoFit/>
          </a:bodyPr>
          <a:lstStyle/>
          <a:p>
            <a:r>
              <a:rPr lang="en-US" altLang="zh-TW" sz="2800" dirty="0">
                <a:latin typeface="Trebuchet MSTrebuchet MS"/>
              </a:rPr>
              <a:t>Expand </a:t>
            </a:r>
            <a:r>
              <a:rPr lang="en-US" altLang="zh-TW" sz="2800" dirty="0" smtClean="0">
                <a:latin typeface="Trebuchet MSTrebuchet MS"/>
              </a:rPr>
              <a:t>Manufacturing </a:t>
            </a:r>
            <a:r>
              <a:rPr lang="en-US" altLang="zh-TW" sz="2800" dirty="0">
                <a:latin typeface="Trebuchet MSTrebuchet MS"/>
              </a:rPr>
              <a:t>F</a:t>
            </a:r>
            <a:r>
              <a:rPr lang="en-US" altLang="zh-TW" sz="2800" dirty="0" smtClean="0">
                <a:latin typeface="Trebuchet MSTrebuchet MS"/>
              </a:rPr>
              <a:t>acility </a:t>
            </a:r>
            <a:r>
              <a:rPr lang="en-US" altLang="zh-TW" sz="2800" dirty="0">
                <a:latin typeface="Trebuchet MSTrebuchet MS"/>
              </a:rPr>
              <a:t>in Tainan </a:t>
            </a:r>
          </a:p>
        </p:txBody>
      </p:sp>
      <p:pic>
        <p:nvPicPr>
          <p:cNvPr id="7173" name="Picture 3" descr="Fab_01"/>
          <p:cNvPicPr>
            <a:picLocks noChangeAspect="1" noChangeArrowheads="1"/>
          </p:cNvPicPr>
          <p:nvPr/>
        </p:nvPicPr>
        <p:blipFill>
          <a:blip r:embed="rId3" cstate="print"/>
          <a:srcRect/>
          <a:stretch>
            <a:fillRect/>
          </a:stretch>
        </p:blipFill>
        <p:spPr bwMode="auto">
          <a:xfrm>
            <a:off x="4756150" y="569119"/>
            <a:ext cx="4387850" cy="2140744"/>
          </a:xfrm>
          <a:prstGeom prst="rect">
            <a:avLst/>
          </a:prstGeom>
          <a:noFill/>
          <a:ln w="9525">
            <a:noFill/>
            <a:miter lim="800000"/>
            <a:headEnd/>
            <a:tailEnd/>
          </a:ln>
        </p:spPr>
      </p:pic>
      <p:pic>
        <p:nvPicPr>
          <p:cNvPr id="7174" name="Picture 5" descr="D:\Users\hmi94139\Pictures\TN groud breaking\照片 9.JPG"/>
          <p:cNvPicPr>
            <a:picLocks noChangeAspect="1" noChangeArrowheads="1"/>
          </p:cNvPicPr>
          <p:nvPr/>
        </p:nvPicPr>
        <p:blipFill>
          <a:blip r:embed="rId4" cstate="print"/>
          <a:srcRect/>
          <a:stretch>
            <a:fillRect/>
          </a:stretch>
        </p:blipFill>
        <p:spPr bwMode="auto">
          <a:xfrm>
            <a:off x="428625" y="2709863"/>
            <a:ext cx="4327525" cy="2140744"/>
          </a:xfrm>
          <a:prstGeom prst="rect">
            <a:avLst/>
          </a:prstGeom>
          <a:noFill/>
          <a:ln w="9525">
            <a:noFill/>
            <a:miter lim="800000"/>
            <a:headEnd/>
            <a:tailEnd/>
          </a:ln>
        </p:spPr>
      </p:pic>
      <p:pic>
        <p:nvPicPr>
          <p:cNvPr id="7175" name="Picture 6" descr="D:\Users\hmi94139\Pictures\TN groud breaking\照片 13.JPG"/>
          <p:cNvPicPr>
            <a:picLocks noChangeAspect="1" noChangeArrowheads="1"/>
          </p:cNvPicPr>
          <p:nvPr/>
        </p:nvPicPr>
        <p:blipFill>
          <a:blip r:embed="rId5" cstate="print"/>
          <a:srcRect/>
          <a:stretch>
            <a:fillRect/>
          </a:stretch>
        </p:blipFill>
        <p:spPr bwMode="auto">
          <a:xfrm>
            <a:off x="4756150" y="2709862"/>
            <a:ext cx="4387850" cy="21574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4"/>
          <p:cNvSpPr txBox="1">
            <a:spLocks noChangeArrowheads="1"/>
          </p:cNvSpPr>
          <p:nvPr/>
        </p:nvSpPr>
        <p:spPr bwMode="auto">
          <a:xfrm>
            <a:off x="1" y="0"/>
            <a:ext cx="6227763" cy="400110"/>
          </a:xfrm>
          <a:prstGeom prst="rect">
            <a:avLst/>
          </a:prstGeom>
          <a:solidFill>
            <a:schemeClr val="bg1"/>
          </a:solidFill>
          <a:ln w="9525" algn="ctr">
            <a:noFill/>
            <a:miter lim="800000"/>
            <a:headEnd/>
            <a:tailEnd/>
          </a:ln>
        </p:spPr>
        <p:txBody>
          <a:bodyPr>
            <a:spAutoFit/>
          </a:bodyPr>
          <a:lstStyle/>
          <a:p>
            <a:pPr marL="342900" indent="-342900">
              <a:spcBef>
                <a:spcPct val="50000"/>
              </a:spcBef>
            </a:pPr>
            <a:r>
              <a:rPr lang="en-US" sz="2000" b="1" dirty="0">
                <a:effectLst/>
              </a:rPr>
              <a:t>VC defects</a:t>
            </a:r>
          </a:p>
        </p:txBody>
      </p:sp>
      <p:pic>
        <p:nvPicPr>
          <p:cNvPr id="3077" name="Picture 16"/>
          <p:cNvPicPr>
            <a:picLocks noChangeAspect="1" noChangeArrowheads="1"/>
          </p:cNvPicPr>
          <p:nvPr/>
        </p:nvPicPr>
        <p:blipFill>
          <a:blip r:embed="rId3" cstate="print"/>
          <a:srcRect l="41673" t="43565" r="30309" b="28416"/>
          <a:stretch>
            <a:fillRect/>
          </a:stretch>
        </p:blipFill>
        <p:spPr bwMode="auto">
          <a:xfrm>
            <a:off x="1252538" y="1202532"/>
            <a:ext cx="2146300" cy="1589485"/>
          </a:xfrm>
          <a:prstGeom prst="rect">
            <a:avLst/>
          </a:prstGeom>
          <a:noFill/>
          <a:ln w="9525">
            <a:noFill/>
            <a:miter lim="800000"/>
            <a:headEnd/>
            <a:tailEnd/>
          </a:ln>
        </p:spPr>
      </p:pic>
      <p:pic>
        <p:nvPicPr>
          <p:cNvPr id="3078" name="Picture 17"/>
          <p:cNvPicPr>
            <a:picLocks noChangeAspect="1" noChangeArrowheads="1"/>
          </p:cNvPicPr>
          <p:nvPr/>
        </p:nvPicPr>
        <p:blipFill>
          <a:blip r:embed="rId4" cstate="print"/>
          <a:srcRect l="27467" t="32933" r="42107" b="36610"/>
          <a:stretch>
            <a:fillRect/>
          </a:stretch>
        </p:blipFill>
        <p:spPr bwMode="auto">
          <a:xfrm>
            <a:off x="5168900" y="1219201"/>
            <a:ext cx="2135188" cy="1583531"/>
          </a:xfrm>
          <a:prstGeom prst="rect">
            <a:avLst/>
          </a:prstGeom>
          <a:noFill/>
          <a:ln w="9525">
            <a:noFill/>
            <a:miter lim="800000"/>
            <a:headEnd/>
            <a:tailEnd/>
          </a:ln>
        </p:spPr>
      </p:pic>
      <p:sp>
        <p:nvSpPr>
          <p:cNvPr id="24" name="Line 20"/>
          <p:cNvSpPr>
            <a:spLocks noChangeShapeType="1"/>
          </p:cNvSpPr>
          <p:nvPr/>
        </p:nvSpPr>
        <p:spPr bwMode="auto">
          <a:xfrm flipV="1">
            <a:off x="5038725" y="2115741"/>
            <a:ext cx="1582738" cy="425053"/>
          </a:xfrm>
          <a:prstGeom prst="line">
            <a:avLst/>
          </a:prstGeom>
          <a:noFill/>
          <a:ln w="9525">
            <a:solidFill>
              <a:srgbClr val="FF0000"/>
            </a:solidFill>
            <a:round/>
            <a:headEnd/>
            <a:tailEnd type="triangle" w="med" len="med"/>
          </a:ln>
          <a:effectLst/>
        </p:spPr>
        <p:txBody>
          <a:bodyPr/>
          <a:lstStyle/>
          <a:p>
            <a:pPr>
              <a:defRPr/>
            </a:pPr>
            <a:endParaRPr lang="en-US">
              <a:latin typeface="Arial" pitchFamily="34" charset="0"/>
            </a:endParaRPr>
          </a:p>
        </p:txBody>
      </p:sp>
      <p:sp>
        <p:nvSpPr>
          <p:cNvPr id="25" name="Line 21"/>
          <p:cNvSpPr>
            <a:spLocks noChangeShapeType="1"/>
          </p:cNvSpPr>
          <p:nvPr/>
        </p:nvSpPr>
        <p:spPr bwMode="auto">
          <a:xfrm flipH="1" flipV="1">
            <a:off x="3143251" y="2266951"/>
            <a:ext cx="549275" cy="269081"/>
          </a:xfrm>
          <a:prstGeom prst="line">
            <a:avLst/>
          </a:prstGeom>
          <a:noFill/>
          <a:ln w="9525">
            <a:solidFill>
              <a:srgbClr val="FF0000"/>
            </a:solidFill>
            <a:round/>
            <a:headEnd/>
            <a:tailEnd type="triangle" w="med" len="med"/>
          </a:ln>
          <a:effectLst/>
        </p:spPr>
        <p:txBody>
          <a:bodyPr/>
          <a:lstStyle/>
          <a:p>
            <a:pPr>
              <a:defRPr/>
            </a:pPr>
            <a:endParaRPr lang="en-US">
              <a:latin typeface="Arial" pitchFamily="34" charset="0"/>
            </a:endParaRPr>
          </a:p>
        </p:txBody>
      </p:sp>
      <p:sp>
        <p:nvSpPr>
          <p:cNvPr id="3081" name="Text Box 22"/>
          <p:cNvSpPr txBox="1">
            <a:spLocks noChangeArrowheads="1"/>
          </p:cNvSpPr>
          <p:nvPr/>
        </p:nvSpPr>
        <p:spPr bwMode="auto">
          <a:xfrm>
            <a:off x="1100138" y="801292"/>
            <a:ext cx="3111825" cy="369332"/>
          </a:xfrm>
          <a:prstGeom prst="rect">
            <a:avLst/>
          </a:prstGeom>
          <a:noFill/>
          <a:ln w="9525">
            <a:noFill/>
            <a:miter lim="800000"/>
            <a:headEnd/>
            <a:tailEnd/>
          </a:ln>
        </p:spPr>
        <p:txBody>
          <a:bodyPr wrap="square">
            <a:spAutoFit/>
          </a:bodyPr>
          <a:lstStyle/>
          <a:p>
            <a:pPr>
              <a:spcBef>
                <a:spcPct val="50000"/>
              </a:spcBef>
            </a:pPr>
            <a:r>
              <a:rPr kumimoji="1" lang="en-US" altLang="zh-TW" sz="1800" b="1" dirty="0">
                <a:effectLst/>
                <a:latin typeface="Times New Roman" pitchFamily="18" charset="0"/>
                <a:ea typeface="新細明體" charset="-120"/>
              </a:rPr>
              <a:t>Positive Mode, 800eV</a:t>
            </a:r>
          </a:p>
        </p:txBody>
      </p:sp>
      <p:sp>
        <p:nvSpPr>
          <p:cNvPr id="3082" name="Text Box 23"/>
          <p:cNvSpPr txBox="1">
            <a:spLocks noChangeArrowheads="1"/>
          </p:cNvSpPr>
          <p:nvPr/>
        </p:nvSpPr>
        <p:spPr bwMode="auto">
          <a:xfrm>
            <a:off x="5132388" y="791766"/>
            <a:ext cx="3492500" cy="369332"/>
          </a:xfrm>
          <a:prstGeom prst="rect">
            <a:avLst/>
          </a:prstGeom>
          <a:noFill/>
          <a:ln w="9525">
            <a:noFill/>
            <a:miter lim="800000"/>
            <a:headEnd/>
            <a:tailEnd/>
          </a:ln>
        </p:spPr>
        <p:txBody>
          <a:bodyPr>
            <a:spAutoFit/>
          </a:bodyPr>
          <a:lstStyle/>
          <a:p>
            <a:pPr>
              <a:spcBef>
                <a:spcPct val="50000"/>
              </a:spcBef>
            </a:pPr>
            <a:r>
              <a:rPr kumimoji="1" lang="en-US" altLang="zh-TW" sz="1800" b="1">
                <a:effectLst/>
                <a:latin typeface="Times New Roman" pitchFamily="18" charset="0"/>
                <a:ea typeface="新細明體" charset="-120"/>
              </a:rPr>
              <a:t>Negative Mode, 2000eV</a:t>
            </a:r>
          </a:p>
        </p:txBody>
      </p:sp>
      <p:sp>
        <p:nvSpPr>
          <p:cNvPr id="28" name="Line 26"/>
          <p:cNvSpPr>
            <a:spLocks noChangeShapeType="1"/>
          </p:cNvSpPr>
          <p:nvPr/>
        </p:nvSpPr>
        <p:spPr bwMode="auto">
          <a:xfrm flipH="1" flipV="1">
            <a:off x="2043113" y="1606154"/>
            <a:ext cx="1724025" cy="425053"/>
          </a:xfrm>
          <a:prstGeom prst="line">
            <a:avLst/>
          </a:prstGeom>
          <a:noFill/>
          <a:ln w="9525">
            <a:solidFill>
              <a:schemeClr val="accent2"/>
            </a:solidFill>
            <a:round/>
            <a:headEnd/>
            <a:tailEnd type="triangle" w="med" len="med"/>
          </a:ln>
          <a:effectLst/>
        </p:spPr>
        <p:txBody>
          <a:bodyPr/>
          <a:lstStyle/>
          <a:p>
            <a:pPr>
              <a:defRPr/>
            </a:pPr>
            <a:endParaRPr lang="en-US">
              <a:latin typeface="Arial" pitchFamily="34" charset="0"/>
            </a:endParaRPr>
          </a:p>
        </p:txBody>
      </p:sp>
      <p:sp>
        <p:nvSpPr>
          <p:cNvPr id="29" name="Line 27"/>
          <p:cNvSpPr>
            <a:spLocks noChangeShapeType="1"/>
          </p:cNvSpPr>
          <p:nvPr/>
        </p:nvSpPr>
        <p:spPr bwMode="auto">
          <a:xfrm flipV="1">
            <a:off x="4667250" y="1664494"/>
            <a:ext cx="906463" cy="409575"/>
          </a:xfrm>
          <a:prstGeom prst="line">
            <a:avLst/>
          </a:prstGeom>
          <a:noFill/>
          <a:ln w="9525">
            <a:solidFill>
              <a:schemeClr val="accent2"/>
            </a:solidFill>
            <a:round/>
            <a:headEnd/>
            <a:tailEnd type="triangle" w="med" len="med"/>
          </a:ln>
          <a:effectLst/>
        </p:spPr>
        <p:txBody>
          <a:bodyPr/>
          <a:lstStyle/>
          <a:p>
            <a:pPr>
              <a:defRPr/>
            </a:pPr>
            <a:endParaRPr lang="en-US">
              <a:latin typeface="Arial" pitchFamily="34" charset="0"/>
            </a:endParaRPr>
          </a:p>
        </p:txBody>
      </p:sp>
      <p:sp>
        <p:nvSpPr>
          <p:cNvPr id="3085" name="Text Box 25"/>
          <p:cNvSpPr txBox="1">
            <a:spLocks noChangeArrowheads="1"/>
          </p:cNvSpPr>
          <p:nvPr/>
        </p:nvSpPr>
        <p:spPr bwMode="auto">
          <a:xfrm>
            <a:off x="3651250" y="1916906"/>
            <a:ext cx="1276350" cy="369332"/>
          </a:xfrm>
          <a:prstGeom prst="rect">
            <a:avLst/>
          </a:prstGeom>
          <a:solidFill>
            <a:schemeClr val="bg1"/>
          </a:solidFill>
          <a:ln w="9525">
            <a:solidFill>
              <a:schemeClr val="accent2"/>
            </a:solidFill>
            <a:miter lim="800000"/>
            <a:headEnd/>
            <a:tailEnd/>
          </a:ln>
        </p:spPr>
        <p:txBody>
          <a:bodyPr>
            <a:spAutoFit/>
          </a:bodyPr>
          <a:lstStyle/>
          <a:p>
            <a:pPr>
              <a:spcBef>
                <a:spcPct val="50000"/>
              </a:spcBef>
            </a:pPr>
            <a:r>
              <a:rPr kumimoji="1" lang="en-US" altLang="zh-TW" sz="1800" b="1">
                <a:effectLst/>
                <a:latin typeface="Times New Roman" pitchFamily="18" charset="0"/>
                <a:ea typeface="新細明體" charset="-120"/>
              </a:rPr>
              <a:t>P+ Open</a:t>
            </a:r>
          </a:p>
        </p:txBody>
      </p:sp>
      <p:sp>
        <p:nvSpPr>
          <p:cNvPr id="3086" name="Text Box 19"/>
          <p:cNvSpPr txBox="1">
            <a:spLocks noChangeArrowheads="1"/>
          </p:cNvSpPr>
          <p:nvPr/>
        </p:nvSpPr>
        <p:spPr bwMode="auto">
          <a:xfrm>
            <a:off x="3651251" y="2440781"/>
            <a:ext cx="1401763" cy="369332"/>
          </a:xfrm>
          <a:prstGeom prst="rect">
            <a:avLst/>
          </a:prstGeom>
          <a:solidFill>
            <a:schemeClr val="bg1"/>
          </a:solidFill>
          <a:ln w="9525">
            <a:solidFill>
              <a:srgbClr val="FF3300"/>
            </a:solidFill>
            <a:miter lim="800000"/>
            <a:headEnd/>
            <a:tailEnd/>
          </a:ln>
        </p:spPr>
        <p:txBody>
          <a:bodyPr>
            <a:spAutoFit/>
          </a:bodyPr>
          <a:lstStyle/>
          <a:p>
            <a:pPr>
              <a:spcBef>
                <a:spcPct val="50000"/>
              </a:spcBef>
            </a:pPr>
            <a:r>
              <a:rPr kumimoji="1" lang="en-US" altLang="zh-TW" sz="1800" b="1">
                <a:effectLst/>
                <a:latin typeface="Times New Roman" pitchFamily="18" charset="0"/>
                <a:ea typeface="新細明體" charset="-120"/>
              </a:rPr>
              <a:t>N+ Open</a:t>
            </a:r>
          </a:p>
        </p:txBody>
      </p:sp>
      <p:sp>
        <p:nvSpPr>
          <p:cNvPr id="3087" name="Text Box 30"/>
          <p:cNvSpPr txBox="1">
            <a:spLocks noChangeArrowheads="1"/>
          </p:cNvSpPr>
          <p:nvPr/>
        </p:nvSpPr>
        <p:spPr bwMode="auto">
          <a:xfrm>
            <a:off x="3651251" y="4018360"/>
            <a:ext cx="1338263" cy="369332"/>
          </a:xfrm>
          <a:prstGeom prst="rect">
            <a:avLst/>
          </a:prstGeom>
          <a:solidFill>
            <a:schemeClr val="bg1"/>
          </a:solidFill>
          <a:ln w="9525">
            <a:solidFill>
              <a:srgbClr val="FF0000"/>
            </a:solidFill>
            <a:miter lim="800000"/>
            <a:headEnd/>
            <a:tailEnd/>
          </a:ln>
        </p:spPr>
        <p:txBody>
          <a:bodyPr>
            <a:spAutoFit/>
          </a:bodyPr>
          <a:lstStyle/>
          <a:p>
            <a:pPr>
              <a:spcBef>
                <a:spcPct val="50000"/>
              </a:spcBef>
            </a:pPr>
            <a:r>
              <a:rPr kumimoji="1" lang="en-US" altLang="zh-TW" sz="1800" b="1">
                <a:effectLst/>
                <a:latin typeface="Times New Roman" pitchFamily="18" charset="0"/>
                <a:ea typeface="新細明體" charset="-120"/>
              </a:rPr>
              <a:t>P+ Leak</a:t>
            </a:r>
          </a:p>
        </p:txBody>
      </p:sp>
      <p:graphicFrame>
        <p:nvGraphicFramePr>
          <p:cNvPr id="3074" name="Object 4"/>
          <p:cNvGraphicFramePr>
            <a:graphicFrameLocks noChangeAspect="1"/>
          </p:cNvGraphicFramePr>
          <p:nvPr/>
        </p:nvGraphicFramePr>
        <p:xfrm>
          <a:off x="1227138" y="2895600"/>
          <a:ext cx="2157412" cy="1656160"/>
        </p:xfrm>
        <a:graphic>
          <a:graphicData uri="http://schemas.openxmlformats.org/presentationml/2006/ole">
            <p:oleObj spid="_x0000_s1154050" name="PhotoImpact" r:id="rId5" imgW="6387302" imgH="6387302" progId="">
              <p:embed/>
            </p:oleObj>
          </a:graphicData>
        </a:graphic>
      </p:graphicFrame>
      <p:sp>
        <p:nvSpPr>
          <p:cNvPr id="34" name="Oval 33"/>
          <p:cNvSpPr>
            <a:spLocks noChangeArrowheads="1"/>
          </p:cNvSpPr>
          <p:nvPr/>
        </p:nvSpPr>
        <p:spPr bwMode="auto">
          <a:xfrm>
            <a:off x="1497013" y="3317081"/>
            <a:ext cx="1684337" cy="885825"/>
          </a:xfrm>
          <a:prstGeom prst="ellipse">
            <a:avLst/>
          </a:prstGeom>
          <a:noFill/>
          <a:ln w="9525">
            <a:solidFill>
              <a:schemeClr val="accent2"/>
            </a:solidFill>
            <a:round/>
            <a:headEnd/>
            <a:tailEnd/>
          </a:ln>
          <a:effectLst/>
        </p:spPr>
        <p:txBody>
          <a:bodyPr wrap="none" anchor="ctr"/>
          <a:lstStyle/>
          <a:p>
            <a:pPr>
              <a:defRPr/>
            </a:pPr>
            <a:endParaRPr lang="en-US">
              <a:latin typeface="Arial" pitchFamily="34" charset="0"/>
            </a:endParaRPr>
          </a:p>
        </p:txBody>
      </p:sp>
      <p:sp>
        <p:nvSpPr>
          <p:cNvPr id="35" name="Line 34"/>
          <p:cNvSpPr>
            <a:spLocks noChangeShapeType="1"/>
          </p:cNvSpPr>
          <p:nvPr/>
        </p:nvSpPr>
        <p:spPr bwMode="auto">
          <a:xfrm flipH="1">
            <a:off x="3122613" y="3349228"/>
            <a:ext cx="628650" cy="232172"/>
          </a:xfrm>
          <a:prstGeom prst="line">
            <a:avLst/>
          </a:prstGeom>
          <a:noFill/>
          <a:ln w="9525">
            <a:solidFill>
              <a:schemeClr val="accent2"/>
            </a:solidFill>
            <a:round/>
            <a:headEnd/>
            <a:tailEnd type="triangle" w="med" len="med"/>
          </a:ln>
          <a:effectLst/>
        </p:spPr>
        <p:txBody>
          <a:bodyPr/>
          <a:lstStyle/>
          <a:p>
            <a:pPr>
              <a:defRPr/>
            </a:pPr>
            <a:endParaRPr lang="en-US">
              <a:latin typeface="Arial" pitchFamily="34" charset="0"/>
            </a:endParaRPr>
          </a:p>
        </p:txBody>
      </p:sp>
      <p:graphicFrame>
        <p:nvGraphicFramePr>
          <p:cNvPr id="3075" name="Object 5"/>
          <p:cNvGraphicFramePr>
            <a:graphicFrameLocks noChangeAspect="1"/>
          </p:cNvGraphicFramePr>
          <p:nvPr/>
        </p:nvGraphicFramePr>
        <p:xfrm>
          <a:off x="5127625" y="2877741"/>
          <a:ext cx="2173288" cy="1651397"/>
        </p:xfrm>
        <a:graphic>
          <a:graphicData uri="http://schemas.openxmlformats.org/presentationml/2006/ole">
            <p:oleObj spid="_x0000_s1154051" name="Bitmap Image" r:id="rId6" imgW="4877481" imgH="4877481" progId="PBrush">
              <p:embed/>
            </p:oleObj>
          </a:graphicData>
        </a:graphic>
      </p:graphicFrame>
      <p:sp>
        <p:nvSpPr>
          <p:cNvPr id="37" name="Line 36"/>
          <p:cNvSpPr>
            <a:spLocks noChangeShapeType="1"/>
          </p:cNvSpPr>
          <p:nvPr/>
        </p:nvSpPr>
        <p:spPr bwMode="auto">
          <a:xfrm flipV="1">
            <a:off x="5002213" y="3700463"/>
            <a:ext cx="671512" cy="315516"/>
          </a:xfrm>
          <a:prstGeom prst="line">
            <a:avLst/>
          </a:prstGeom>
          <a:noFill/>
          <a:ln w="9525">
            <a:solidFill>
              <a:srgbClr val="FF0000"/>
            </a:solidFill>
            <a:round/>
            <a:headEnd/>
            <a:tailEnd type="triangle" w="med" len="med"/>
          </a:ln>
          <a:effectLst/>
        </p:spPr>
        <p:txBody>
          <a:bodyPr/>
          <a:lstStyle/>
          <a:p>
            <a:pPr>
              <a:defRPr/>
            </a:pPr>
            <a:endParaRPr lang="en-US">
              <a:latin typeface="Arial" pitchFamily="34" charset="0"/>
            </a:endParaRPr>
          </a:p>
        </p:txBody>
      </p:sp>
      <p:sp>
        <p:nvSpPr>
          <p:cNvPr id="38" name="Oval 37"/>
          <p:cNvSpPr>
            <a:spLocks noChangeArrowheads="1"/>
          </p:cNvSpPr>
          <p:nvPr/>
        </p:nvSpPr>
        <p:spPr bwMode="auto">
          <a:xfrm>
            <a:off x="5700713" y="3200400"/>
            <a:ext cx="1073150" cy="970360"/>
          </a:xfrm>
          <a:prstGeom prst="ellipse">
            <a:avLst/>
          </a:prstGeom>
          <a:noFill/>
          <a:ln w="9525">
            <a:solidFill>
              <a:srgbClr val="FF0000"/>
            </a:solidFill>
            <a:round/>
            <a:headEnd/>
            <a:tailEnd/>
          </a:ln>
          <a:effectLst/>
        </p:spPr>
        <p:txBody>
          <a:bodyPr wrap="none" anchor="ctr"/>
          <a:lstStyle/>
          <a:p>
            <a:pPr>
              <a:defRPr/>
            </a:pPr>
            <a:endParaRPr lang="en-US">
              <a:latin typeface="Arial" pitchFamily="34" charset="0"/>
            </a:endParaRPr>
          </a:p>
        </p:txBody>
      </p:sp>
      <p:sp>
        <p:nvSpPr>
          <p:cNvPr id="3092" name="Text Box 29"/>
          <p:cNvSpPr txBox="1">
            <a:spLocks noChangeArrowheads="1"/>
          </p:cNvSpPr>
          <p:nvPr/>
        </p:nvSpPr>
        <p:spPr bwMode="auto">
          <a:xfrm>
            <a:off x="3651250" y="3221831"/>
            <a:ext cx="1284288" cy="369332"/>
          </a:xfrm>
          <a:prstGeom prst="rect">
            <a:avLst/>
          </a:prstGeom>
          <a:solidFill>
            <a:schemeClr val="bg1"/>
          </a:solidFill>
          <a:ln w="9525">
            <a:solidFill>
              <a:schemeClr val="accent2"/>
            </a:solidFill>
            <a:miter lim="800000"/>
            <a:headEnd/>
            <a:tailEnd/>
          </a:ln>
        </p:spPr>
        <p:txBody>
          <a:bodyPr>
            <a:spAutoFit/>
          </a:bodyPr>
          <a:lstStyle/>
          <a:p>
            <a:pPr>
              <a:spcBef>
                <a:spcPct val="50000"/>
              </a:spcBef>
            </a:pPr>
            <a:r>
              <a:rPr kumimoji="1" lang="en-US" altLang="zh-TW" sz="1800" b="1">
                <a:effectLst/>
                <a:latin typeface="Times New Roman" pitchFamily="18" charset="0"/>
                <a:ea typeface="新細明體" charset="-120"/>
              </a:rPr>
              <a:t>N+ Leak</a:t>
            </a:r>
          </a:p>
        </p:txBody>
      </p:sp>
      <p:sp>
        <p:nvSpPr>
          <p:cNvPr id="40" name="Oval 39"/>
          <p:cNvSpPr>
            <a:spLocks noChangeArrowheads="1"/>
          </p:cNvSpPr>
          <p:nvPr/>
        </p:nvSpPr>
        <p:spPr bwMode="auto">
          <a:xfrm>
            <a:off x="6589713" y="1962150"/>
            <a:ext cx="412750" cy="265510"/>
          </a:xfrm>
          <a:prstGeom prst="ellipse">
            <a:avLst/>
          </a:prstGeom>
          <a:noFill/>
          <a:ln w="9525">
            <a:solidFill>
              <a:srgbClr val="FF0000"/>
            </a:solidFill>
            <a:round/>
            <a:headEnd/>
            <a:tailEnd/>
          </a:ln>
          <a:effectLst/>
        </p:spPr>
        <p:txBody>
          <a:bodyPr wrap="none" anchor="ctr"/>
          <a:lstStyle/>
          <a:p>
            <a:pPr>
              <a:defRPr/>
            </a:pPr>
            <a:endParaRPr lang="en-US">
              <a:latin typeface="Arial" pitchFamily="34" charset="0"/>
            </a:endParaRPr>
          </a:p>
        </p:txBody>
      </p:sp>
      <p:sp>
        <p:nvSpPr>
          <p:cNvPr id="41" name="Oval 40"/>
          <p:cNvSpPr>
            <a:spLocks noChangeArrowheads="1"/>
          </p:cNvSpPr>
          <p:nvPr/>
        </p:nvSpPr>
        <p:spPr bwMode="auto">
          <a:xfrm>
            <a:off x="2754313" y="2066925"/>
            <a:ext cx="412750" cy="265510"/>
          </a:xfrm>
          <a:prstGeom prst="ellipse">
            <a:avLst/>
          </a:prstGeom>
          <a:noFill/>
          <a:ln w="9525">
            <a:solidFill>
              <a:srgbClr val="FF0000"/>
            </a:solidFill>
            <a:round/>
            <a:headEnd/>
            <a:tailEnd/>
          </a:ln>
          <a:effectLst/>
        </p:spPr>
        <p:txBody>
          <a:bodyPr wrap="none" anchor="ctr"/>
          <a:lstStyle/>
          <a:p>
            <a:pPr>
              <a:defRPr/>
            </a:pPr>
            <a:endParaRPr lang="en-US">
              <a:latin typeface="Arial" pitchFamily="34" charset="0"/>
            </a:endParaRPr>
          </a:p>
        </p:txBody>
      </p:sp>
      <p:sp>
        <p:nvSpPr>
          <p:cNvPr id="42" name="Oval 41"/>
          <p:cNvSpPr>
            <a:spLocks noChangeArrowheads="1"/>
          </p:cNvSpPr>
          <p:nvPr/>
        </p:nvSpPr>
        <p:spPr bwMode="auto">
          <a:xfrm>
            <a:off x="1662113" y="1400175"/>
            <a:ext cx="412750" cy="465535"/>
          </a:xfrm>
          <a:prstGeom prst="ellipse">
            <a:avLst/>
          </a:prstGeom>
          <a:noFill/>
          <a:ln w="9525">
            <a:solidFill>
              <a:schemeClr val="accent2"/>
            </a:solidFill>
            <a:round/>
            <a:headEnd/>
            <a:tailEnd/>
          </a:ln>
          <a:effectLst/>
        </p:spPr>
        <p:txBody>
          <a:bodyPr wrap="none" anchor="ctr"/>
          <a:lstStyle/>
          <a:p>
            <a:pPr>
              <a:defRPr/>
            </a:pPr>
            <a:endParaRPr lang="en-US">
              <a:latin typeface="Arial" pitchFamily="34" charset="0"/>
            </a:endParaRPr>
          </a:p>
        </p:txBody>
      </p:sp>
      <p:sp>
        <p:nvSpPr>
          <p:cNvPr id="43" name="Oval 42"/>
          <p:cNvSpPr>
            <a:spLocks noChangeArrowheads="1"/>
          </p:cNvSpPr>
          <p:nvPr/>
        </p:nvSpPr>
        <p:spPr bwMode="auto">
          <a:xfrm>
            <a:off x="5599113" y="1400175"/>
            <a:ext cx="412750" cy="465535"/>
          </a:xfrm>
          <a:prstGeom prst="ellipse">
            <a:avLst/>
          </a:prstGeom>
          <a:noFill/>
          <a:ln w="9525">
            <a:solidFill>
              <a:schemeClr val="accent2"/>
            </a:solidFill>
            <a:round/>
            <a:headEnd/>
            <a:tailEnd/>
          </a:ln>
          <a:effectLst/>
        </p:spPr>
        <p:txBody>
          <a:bodyPr wrap="none" anchor="ctr"/>
          <a:lstStyle/>
          <a:p>
            <a:pPr>
              <a:defRPr/>
            </a:pPr>
            <a:endParaRPr lang="en-US">
              <a:latin typeface="Arial"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ext Box 4"/>
          <p:cNvSpPr txBox="1">
            <a:spLocks noChangeArrowheads="1"/>
          </p:cNvSpPr>
          <p:nvPr/>
        </p:nvSpPr>
        <p:spPr bwMode="auto">
          <a:xfrm>
            <a:off x="1" y="0"/>
            <a:ext cx="6227763" cy="400110"/>
          </a:xfrm>
          <a:prstGeom prst="rect">
            <a:avLst/>
          </a:prstGeom>
          <a:solidFill>
            <a:schemeClr val="bg1"/>
          </a:solidFill>
          <a:ln w="9525" algn="ctr">
            <a:noFill/>
            <a:miter lim="800000"/>
            <a:headEnd/>
            <a:tailEnd/>
          </a:ln>
        </p:spPr>
        <p:txBody>
          <a:bodyPr>
            <a:spAutoFit/>
          </a:bodyPr>
          <a:lstStyle/>
          <a:p>
            <a:pPr marL="342900" indent="-342900">
              <a:spcBef>
                <a:spcPct val="50000"/>
              </a:spcBef>
            </a:pPr>
            <a:r>
              <a:rPr lang="en-US" sz="2000" b="1" dirty="0">
                <a:effectLst/>
              </a:rPr>
              <a:t>VC defects</a:t>
            </a:r>
          </a:p>
        </p:txBody>
      </p:sp>
      <p:graphicFrame>
        <p:nvGraphicFramePr>
          <p:cNvPr id="4098" name="Object 4"/>
          <p:cNvGraphicFramePr>
            <a:graphicFrameLocks noChangeAspect="1"/>
          </p:cNvGraphicFramePr>
          <p:nvPr/>
        </p:nvGraphicFramePr>
        <p:xfrm>
          <a:off x="5281613" y="2025254"/>
          <a:ext cx="2438400" cy="1590675"/>
        </p:xfrm>
        <a:graphic>
          <a:graphicData uri="http://schemas.openxmlformats.org/presentationml/2006/ole">
            <p:oleObj spid="_x0000_s1155074" name="PhotoImpact" r:id="rId3" imgW="2438095" imgH="2120635" progId="">
              <p:embed/>
            </p:oleObj>
          </a:graphicData>
        </a:graphic>
      </p:graphicFrame>
      <p:graphicFrame>
        <p:nvGraphicFramePr>
          <p:cNvPr id="4099" name="Object 5"/>
          <p:cNvGraphicFramePr>
            <a:graphicFrameLocks noChangeAspect="1"/>
          </p:cNvGraphicFramePr>
          <p:nvPr/>
        </p:nvGraphicFramePr>
        <p:xfrm>
          <a:off x="1508125" y="2016919"/>
          <a:ext cx="2413000" cy="1581150"/>
        </p:xfrm>
        <a:graphic>
          <a:graphicData uri="http://schemas.openxmlformats.org/presentationml/2006/ole">
            <p:oleObj spid="_x0000_s1155075" name="PhotoImpact" r:id="rId4" imgW="2412698" imgH="2107937" progId="">
              <p:embed/>
            </p:oleObj>
          </a:graphicData>
        </a:graphic>
      </p:graphicFrame>
      <p:sp>
        <p:nvSpPr>
          <p:cNvPr id="47" name="Text Box 8"/>
          <p:cNvSpPr txBox="1">
            <a:spLocks noChangeArrowheads="1"/>
          </p:cNvSpPr>
          <p:nvPr/>
        </p:nvSpPr>
        <p:spPr bwMode="auto">
          <a:xfrm>
            <a:off x="860426" y="1329928"/>
            <a:ext cx="3711575" cy="461665"/>
          </a:xfrm>
          <a:prstGeom prst="rect">
            <a:avLst/>
          </a:prstGeom>
          <a:noFill/>
          <a:ln w="9525">
            <a:noFill/>
            <a:miter lim="800000"/>
            <a:headEnd/>
            <a:tailEnd/>
          </a:ln>
          <a:effectLst/>
        </p:spPr>
        <p:txBody>
          <a:bodyPr>
            <a:spAutoFit/>
          </a:bodyPr>
          <a:lstStyle/>
          <a:p>
            <a:pPr algn="ctr">
              <a:spcBef>
                <a:spcPct val="50000"/>
              </a:spcBef>
              <a:defRPr/>
            </a:pPr>
            <a:r>
              <a:rPr kumimoji="1" lang="en-US" altLang="zh-TW" sz="2400" dirty="0">
                <a:latin typeface="Times New Roman" pitchFamily="18" charset="0"/>
                <a:ea typeface="新細明體" pitchFamily="18" charset="-120"/>
              </a:rPr>
              <a:t>Positive Mode -- 800eV</a:t>
            </a:r>
          </a:p>
        </p:txBody>
      </p:sp>
      <p:sp>
        <p:nvSpPr>
          <p:cNvPr id="48" name="Text Box 9"/>
          <p:cNvSpPr txBox="1">
            <a:spLocks noChangeArrowheads="1"/>
          </p:cNvSpPr>
          <p:nvPr/>
        </p:nvSpPr>
        <p:spPr bwMode="auto">
          <a:xfrm>
            <a:off x="4981575" y="1322785"/>
            <a:ext cx="3244174" cy="461665"/>
          </a:xfrm>
          <a:prstGeom prst="rect">
            <a:avLst/>
          </a:prstGeom>
          <a:noFill/>
          <a:ln w="9525">
            <a:noFill/>
            <a:miter lim="800000"/>
            <a:headEnd/>
            <a:tailEnd/>
          </a:ln>
          <a:effectLst/>
        </p:spPr>
        <p:txBody>
          <a:bodyPr wrap="square">
            <a:spAutoFit/>
          </a:bodyPr>
          <a:lstStyle/>
          <a:p>
            <a:pPr algn="ctr">
              <a:spcBef>
                <a:spcPct val="50000"/>
              </a:spcBef>
              <a:defRPr/>
            </a:pPr>
            <a:r>
              <a:rPr kumimoji="1" lang="en-US" altLang="zh-TW" sz="2400" dirty="0">
                <a:latin typeface="Times New Roman" pitchFamily="18" charset="0"/>
                <a:ea typeface="新細明體" pitchFamily="18" charset="-120"/>
              </a:rPr>
              <a:t>Negative Mode -- 2keV</a:t>
            </a:r>
          </a:p>
        </p:txBody>
      </p:sp>
      <p:sp>
        <p:nvSpPr>
          <p:cNvPr id="49" name="Oval 21"/>
          <p:cNvSpPr>
            <a:spLocks noChangeArrowheads="1"/>
          </p:cNvSpPr>
          <p:nvPr/>
        </p:nvSpPr>
        <p:spPr bwMode="auto">
          <a:xfrm>
            <a:off x="2827339" y="2832498"/>
            <a:ext cx="587375" cy="410765"/>
          </a:xfrm>
          <a:prstGeom prst="ellipse">
            <a:avLst/>
          </a:prstGeom>
          <a:noFill/>
          <a:ln w="38100">
            <a:solidFill>
              <a:srgbClr val="993366"/>
            </a:solidFill>
            <a:prstDash val="sysDot"/>
            <a:round/>
            <a:headEnd/>
            <a:tailEnd/>
          </a:ln>
          <a:effectLst/>
        </p:spPr>
        <p:txBody>
          <a:bodyPr wrap="none" anchor="ctr"/>
          <a:lstStyle/>
          <a:p>
            <a:pPr>
              <a:defRPr/>
            </a:pPr>
            <a:endParaRPr lang="en-US">
              <a:latin typeface="Arial" pitchFamily="34" charset="0"/>
            </a:endParaRPr>
          </a:p>
        </p:txBody>
      </p:sp>
      <p:sp>
        <p:nvSpPr>
          <p:cNvPr id="50" name="Oval 22"/>
          <p:cNvSpPr>
            <a:spLocks noChangeArrowheads="1"/>
          </p:cNvSpPr>
          <p:nvPr/>
        </p:nvSpPr>
        <p:spPr bwMode="auto">
          <a:xfrm>
            <a:off x="6375401" y="2812256"/>
            <a:ext cx="587375" cy="410766"/>
          </a:xfrm>
          <a:prstGeom prst="ellipse">
            <a:avLst/>
          </a:prstGeom>
          <a:noFill/>
          <a:ln w="38100">
            <a:solidFill>
              <a:srgbClr val="993366"/>
            </a:solidFill>
            <a:prstDash val="sysDot"/>
            <a:round/>
            <a:headEnd/>
            <a:tailEnd/>
          </a:ln>
          <a:effectLst/>
        </p:spPr>
        <p:txBody>
          <a:bodyPr wrap="none" anchor="ctr"/>
          <a:lstStyle/>
          <a:p>
            <a:pPr>
              <a:defRPr/>
            </a:pPr>
            <a:endParaRPr lang="en-US">
              <a:latin typeface="Arial" pitchFamily="34" charset="0"/>
            </a:endParaRPr>
          </a:p>
        </p:txBody>
      </p:sp>
      <p:sp>
        <p:nvSpPr>
          <p:cNvPr id="56" name="Oval 26"/>
          <p:cNvSpPr>
            <a:spLocks noChangeArrowheads="1"/>
          </p:cNvSpPr>
          <p:nvPr/>
        </p:nvSpPr>
        <p:spPr bwMode="auto">
          <a:xfrm>
            <a:off x="2274889" y="2555081"/>
            <a:ext cx="587375" cy="410766"/>
          </a:xfrm>
          <a:prstGeom prst="ellipse">
            <a:avLst/>
          </a:prstGeom>
          <a:noFill/>
          <a:ln w="38100">
            <a:solidFill>
              <a:srgbClr val="993366"/>
            </a:solidFill>
            <a:prstDash val="sysDot"/>
            <a:round/>
            <a:headEnd/>
            <a:tailEnd/>
          </a:ln>
          <a:effectLst/>
        </p:spPr>
        <p:txBody>
          <a:bodyPr wrap="none" anchor="ctr"/>
          <a:lstStyle/>
          <a:p>
            <a:pPr>
              <a:defRPr/>
            </a:pPr>
            <a:endParaRPr lang="en-US">
              <a:latin typeface="Arial" pitchFamily="34" charset="0"/>
            </a:endParaRPr>
          </a:p>
        </p:txBody>
      </p:sp>
      <p:sp>
        <p:nvSpPr>
          <p:cNvPr id="57" name="Oval 27"/>
          <p:cNvSpPr>
            <a:spLocks noChangeArrowheads="1"/>
          </p:cNvSpPr>
          <p:nvPr/>
        </p:nvSpPr>
        <p:spPr bwMode="auto">
          <a:xfrm>
            <a:off x="5865814" y="2528888"/>
            <a:ext cx="587375" cy="410766"/>
          </a:xfrm>
          <a:prstGeom prst="ellipse">
            <a:avLst/>
          </a:prstGeom>
          <a:noFill/>
          <a:ln w="38100">
            <a:solidFill>
              <a:srgbClr val="993366"/>
            </a:solidFill>
            <a:prstDash val="sysDot"/>
            <a:round/>
            <a:headEnd/>
            <a:tailEnd/>
          </a:ln>
          <a:effectLst/>
        </p:spPr>
        <p:txBody>
          <a:bodyPr wrap="none" anchor="ctr"/>
          <a:lstStyle/>
          <a:p>
            <a:pPr>
              <a:defRPr/>
            </a:pPr>
            <a:endParaRPr lang="en-US">
              <a:latin typeface="Arial" pitchFamily="34" charset="0"/>
            </a:endParaRPr>
          </a:p>
        </p:txBody>
      </p:sp>
      <p:sp>
        <p:nvSpPr>
          <p:cNvPr id="4107" name="Text Box 28"/>
          <p:cNvSpPr txBox="1">
            <a:spLocks noChangeArrowheads="1"/>
          </p:cNvSpPr>
          <p:nvPr/>
        </p:nvSpPr>
        <p:spPr bwMode="auto">
          <a:xfrm>
            <a:off x="1908175" y="3759994"/>
            <a:ext cx="1724025" cy="369332"/>
          </a:xfrm>
          <a:prstGeom prst="rect">
            <a:avLst/>
          </a:prstGeom>
          <a:noFill/>
          <a:ln w="9525">
            <a:noFill/>
            <a:miter lim="800000"/>
            <a:headEnd/>
            <a:tailEnd/>
          </a:ln>
        </p:spPr>
        <p:txBody>
          <a:bodyPr>
            <a:spAutoFit/>
          </a:bodyPr>
          <a:lstStyle/>
          <a:p>
            <a:pPr>
              <a:spcBef>
                <a:spcPct val="50000"/>
              </a:spcBef>
            </a:pPr>
            <a:r>
              <a:rPr lang="en-US" sz="1800" b="1">
                <a:effectLst/>
              </a:rPr>
              <a:t>Open = DVC</a:t>
            </a:r>
          </a:p>
        </p:txBody>
      </p:sp>
      <p:sp>
        <p:nvSpPr>
          <p:cNvPr id="4108" name="Text Box 29"/>
          <p:cNvSpPr txBox="1">
            <a:spLocks noChangeArrowheads="1"/>
          </p:cNvSpPr>
          <p:nvPr/>
        </p:nvSpPr>
        <p:spPr bwMode="auto">
          <a:xfrm>
            <a:off x="5651501" y="3806429"/>
            <a:ext cx="1724025" cy="369332"/>
          </a:xfrm>
          <a:prstGeom prst="rect">
            <a:avLst/>
          </a:prstGeom>
          <a:noFill/>
          <a:ln w="9525">
            <a:noFill/>
            <a:miter lim="800000"/>
            <a:headEnd/>
            <a:tailEnd/>
          </a:ln>
        </p:spPr>
        <p:txBody>
          <a:bodyPr>
            <a:spAutoFit/>
          </a:bodyPr>
          <a:lstStyle/>
          <a:p>
            <a:pPr>
              <a:spcBef>
                <a:spcPct val="50000"/>
              </a:spcBef>
            </a:pPr>
            <a:r>
              <a:rPr lang="en-US" sz="1800" b="1">
                <a:effectLst/>
              </a:rPr>
              <a:t>Open = BVC</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ChangeArrowheads="1"/>
          </p:cNvSpPr>
          <p:nvPr/>
        </p:nvSpPr>
        <p:spPr bwMode="auto">
          <a:xfrm>
            <a:off x="4859215" y="3474245"/>
            <a:ext cx="3815862" cy="432197"/>
          </a:xfrm>
          <a:prstGeom prst="rect">
            <a:avLst/>
          </a:prstGeom>
          <a:gradFill rotWithShape="1">
            <a:gsLst>
              <a:gs pos="0">
                <a:schemeClr val="bg2"/>
              </a:gs>
              <a:gs pos="100000">
                <a:schemeClr val="bg2">
                  <a:gamma/>
                  <a:tint val="0"/>
                  <a:invGamma/>
                </a:schemeClr>
              </a:gs>
            </a:gsLst>
            <a:lin ang="5400000" scaled="1"/>
          </a:gradFill>
          <a:ln w="12700">
            <a:noFill/>
            <a:miter lim="800000"/>
            <a:headEnd type="none" w="sm" len="sm"/>
            <a:tailEnd type="none" w="sm" len="sm"/>
          </a:ln>
          <a:effectLst/>
        </p:spPr>
        <p:txBody>
          <a:bodyPr wrap="none" lIns="77925" tIns="38963" rIns="77925" bIns="38963" anchor="ctr"/>
          <a:lstStyle/>
          <a:p>
            <a:pPr>
              <a:defRPr/>
            </a:pPr>
            <a:endParaRPr lang="zh-TW" altLang="en-US">
              <a:ea typeface="新細明體" charset="-120"/>
            </a:endParaRPr>
          </a:p>
        </p:txBody>
      </p:sp>
      <p:sp>
        <p:nvSpPr>
          <p:cNvPr id="466947" name="Oval 3"/>
          <p:cNvSpPr>
            <a:spLocks noChangeArrowheads="1"/>
          </p:cNvSpPr>
          <p:nvPr/>
        </p:nvSpPr>
        <p:spPr bwMode="auto">
          <a:xfrm>
            <a:off x="5067300" y="1445420"/>
            <a:ext cx="1815612" cy="622697"/>
          </a:xfrm>
          <a:prstGeom prst="ellipse">
            <a:avLst/>
          </a:prstGeom>
          <a:gradFill rotWithShape="1">
            <a:gsLst>
              <a:gs pos="0">
                <a:schemeClr val="bg1">
                  <a:gamma/>
                  <a:shade val="0"/>
                  <a:invGamma/>
                </a:schemeClr>
              </a:gs>
              <a:gs pos="100000">
                <a:schemeClr val="bg1"/>
              </a:gs>
            </a:gsLst>
            <a:path path="shape">
              <a:fillToRect l="50000" t="50000" r="50000" b="50000"/>
            </a:path>
          </a:gradFill>
          <a:ln w="12700">
            <a:noFill/>
            <a:round/>
            <a:headEnd type="none" w="sm" len="sm"/>
            <a:tailEnd type="none" w="sm" len="sm"/>
          </a:ln>
          <a:effectLst/>
        </p:spPr>
        <p:txBody>
          <a:bodyPr wrap="none" lIns="77925" tIns="38963" rIns="77925" bIns="38963" anchor="ctr"/>
          <a:lstStyle/>
          <a:p>
            <a:pPr>
              <a:defRPr/>
            </a:pPr>
            <a:endParaRPr lang="zh-TW" altLang="en-US">
              <a:ea typeface="新細明體" charset="-120"/>
            </a:endParaRPr>
          </a:p>
        </p:txBody>
      </p:sp>
      <p:sp>
        <p:nvSpPr>
          <p:cNvPr id="466948" name="Rectangle 4"/>
          <p:cNvSpPr>
            <a:spLocks noChangeArrowheads="1"/>
          </p:cNvSpPr>
          <p:nvPr/>
        </p:nvSpPr>
        <p:spPr bwMode="auto">
          <a:xfrm>
            <a:off x="539264" y="3474245"/>
            <a:ext cx="3817327" cy="377429"/>
          </a:xfrm>
          <a:prstGeom prst="rect">
            <a:avLst/>
          </a:prstGeom>
          <a:gradFill rotWithShape="1">
            <a:gsLst>
              <a:gs pos="0">
                <a:schemeClr val="bg2"/>
              </a:gs>
              <a:gs pos="100000">
                <a:schemeClr val="bg2">
                  <a:gamma/>
                  <a:tint val="0"/>
                  <a:invGamma/>
                </a:schemeClr>
              </a:gs>
            </a:gsLst>
            <a:lin ang="5400000" scaled="1"/>
          </a:gradFill>
          <a:ln w="12700">
            <a:noFill/>
            <a:miter lim="800000"/>
            <a:headEnd type="none" w="sm" len="sm"/>
            <a:tailEnd type="none" w="sm" len="sm"/>
          </a:ln>
          <a:effectLst/>
        </p:spPr>
        <p:txBody>
          <a:bodyPr wrap="none" lIns="77925" tIns="38963" rIns="77925" bIns="38963" anchor="ctr"/>
          <a:lstStyle/>
          <a:p>
            <a:pPr>
              <a:defRPr/>
            </a:pPr>
            <a:endParaRPr lang="zh-TW" altLang="en-US">
              <a:ea typeface="新細明體" charset="-120"/>
            </a:endParaRPr>
          </a:p>
        </p:txBody>
      </p:sp>
      <p:sp>
        <p:nvSpPr>
          <p:cNvPr id="13317" name="Rectangle 5"/>
          <p:cNvSpPr>
            <a:spLocks noChangeArrowheads="1"/>
          </p:cNvSpPr>
          <p:nvPr/>
        </p:nvSpPr>
        <p:spPr bwMode="auto">
          <a:xfrm>
            <a:off x="539264" y="2502694"/>
            <a:ext cx="3817327" cy="971550"/>
          </a:xfrm>
          <a:prstGeom prst="rect">
            <a:avLst/>
          </a:prstGeom>
          <a:solidFill>
            <a:srgbClr val="FF9900"/>
          </a:solidFill>
          <a:ln w="12700">
            <a:noFill/>
            <a:miter lim="800000"/>
            <a:headEnd type="none" w="sm" len="sm"/>
            <a:tailEnd type="none" w="sm" len="sm"/>
          </a:ln>
        </p:spPr>
        <p:txBody>
          <a:bodyPr wrap="none" lIns="77925" tIns="38963" rIns="77925" bIns="38963" anchor="ctr"/>
          <a:lstStyle/>
          <a:p>
            <a:endParaRPr lang="zh-TW" altLang="en-US">
              <a:ea typeface="新細明體" charset="-120"/>
            </a:endParaRPr>
          </a:p>
        </p:txBody>
      </p:sp>
      <p:sp>
        <p:nvSpPr>
          <p:cNvPr id="13318" name="Rectangle 6"/>
          <p:cNvSpPr>
            <a:spLocks noChangeArrowheads="1"/>
          </p:cNvSpPr>
          <p:nvPr/>
        </p:nvSpPr>
        <p:spPr bwMode="auto">
          <a:xfrm>
            <a:off x="1332037" y="2502694"/>
            <a:ext cx="719503" cy="971550"/>
          </a:xfrm>
          <a:prstGeom prst="rect">
            <a:avLst/>
          </a:prstGeom>
          <a:solidFill>
            <a:srgbClr val="3366FF"/>
          </a:solidFill>
          <a:ln w="12700">
            <a:noFill/>
            <a:miter lim="800000"/>
            <a:headEnd type="none" w="sm" len="sm"/>
            <a:tailEnd type="none" w="sm" len="sm"/>
          </a:ln>
        </p:spPr>
        <p:txBody>
          <a:bodyPr wrap="none" lIns="77925" tIns="38963" rIns="77925" bIns="38963" anchor="ctr"/>
          <a:lstStyle/>
          <a:p>
            <a:endParaRPr lang="zh-TW" altLang="en-US">
              <a:ea typeface="新細明體" charset="-120"/>
            </a:endParaRPr>
          </a:p>
        </p:txBody>
      </p:sp>
      <p:sp>
        <p:nvSpPr>
          <p:cNvPr id="13319" name="Rectangle 7"/>
          <p:cNvSpPr>
            <a:spLocks noChangeArrowheads="1"/>
          </p:cNvSpPr>
          <p:nvPr/>
        </p:nvSpPr>
        <p:spPr bwMode="auto">
          <a:xfrm>
            <a:off x="2700707" y="2502694"/>
            <a:ext cx="719503" cy="917972"/>
          </a:xfrm>
          <a:prstGeom prst="rect">
            <a:avLst/>
          </a:prstGeom>
          <a:solidFill>
            <a:srgbClr val="3366FF"/>
          </a:solidFill>
          <a:ln w="12700">
            <a:noFill/>
            <a:miter lim="800000"/>
            <a:headEnd type="none" w="sm" len="sm"/>
            <a:tailEnd type="none" w="sm" len="sm"/>
          </a:ln>
        </p:spPr>
        <p:txBody>
          <a:bodyPr wrap="none" lIns="77925" tIns="38963" rIns="77925" bIns="38963" anchor="ctr"/>
          <a:lstStyle/>
          <a:p>
            <a:endParaRPr lang="zh-TW" altLang="en-US">
              <a:ea typeface="新細明體" charset="-120"/>
            </a:endParaRPr>
          </a:p>
        </p:txBody>
      </p:sp>
      <p:grpSp>
        <p:nvGrpSpPr>
          <p:cNvPr id="2" name="Group 8"/>
          <p:cNvGrpSpPr>
            <a:grpSpLocks/>
          </p:cNvGrpSpPr>
          <p:nvPr/>
        </p:nvGrpSpPr>
        <p:grpSpPr bwMode="auto">
          <a:xfrm>
            <a:off x="1332037" y="2015729"/>
            <a:ext cx="145073" cy="108347"/>
            <a:chOff x="1020" y="3384"/>
            <a:chExt cx="91" cy="91"/>
          </a:xfrm>
        </p:grpSpPr>
        <p:sp>
          <p:nvSpPr>
            <p:cNvPr id="13408" name="Oval 9"/>
            <p:cNvSpPr>
              <a:spLocks noChangeArrowheads="1"/>
            </p:cNvSpPr>
            <p:nvPr/>
          </p:nvSpPr>
          <p:spPr bwMode="auto">
            <a:xfrm>
              <a:off x="1020" y="3384"/>
              <a:ext cx="91" cy="91"/>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endParaRPr lang="en-US" altLang="ja-JP" sz="2000" dirty="0">
                <a:solidFill>
                  <a:schemeClr val="hlink"/>
                </a:solidFill>
                <a:ea typeface="ＭＳ Ｐゴシック" pitchFamily="34" charset="-128"/>
              </a:endParaRPr>
            </a:p>
          </p:txBody>
        </p:sp>
        <p:sp>
          <p:nvSpPr>
            <p:cNvPr id="13409" name="Line 10"/>
            <p:cNvSpPr>
              <a:spLocks noChangeShapeType="1"/>
            </p:cNvSpPr>
            <p:nvPr/>
          </p:nvSpPr>
          <p:spPr bwMode="auto">
            <a:xfrm>
              <a:off x="1066" y="3430"/>
              <a:ext cx="0" cy="0"/>
            </a:xfrm>
            <a:prstGeom prst="line">
              <a:avLst/>
            </a:prstGeom>
            <a:noFill/>
            <a:ln w="12700">
              <a:solidFill>
                <a:schemeClr val="tx1"/>
              </a:solidFill>
              <a:round/>
              <a:headEnd type="none" w="sm" len="sm"/>
              <a:tailEnd type="none" w="sm" len="sm"/>
            </a:ln>
          </p:spPr>
          <p:txBody>
            <a:bodyPr/>
            <a:lstStyle/>
            <a:p>
              <a:endParaRPr lang="en-US"/>
            </a:p>
          </p:txBody>
        </p:sp>
        <p:sp>
          <p:nvSpPr>
            <p:cNvPr id="13410" name="Line 11"/>
            <p:cNvSpPr>
              <a:spLocks noChangeShapeType="1"/>
            </p:cNvSpPr>
            <p:nvPr/>
          </p:nvSpPr>
          <p:spPr bwMode="auto">
            <a:xfrm>
              <a:off x="1020" y="3430"/>
              <a:ext cx="91" cy="0"/>
            </a:xfrm>
            <a:prstGeom prst="line">
              <a:avLst/>
            </a:prstGeom>
            <a:noFill/>
            <a:ln w="12700">
              <a:solidFill>
                <a:schemeClr val="tx1"/>
              </a:solidFill>
              <a:round/>
              <a:headEnd type="none" w="sm" len="sm"/>
              <a:tailEnd type="none" w="sm" len="sm"/>
            </a:ln>
          </p:spPr>
          <p:txBody>
            <a:bodyPr/>
            <a:lstStyle/>
            <a:p>
              <a:endParaRPr lang="en-US"/>
            </a:p>
          </p:txBody>
        </p:sp>
      </p:grpSp>
      <p:grpSp>
        <p:nvGrpSpPr>
          <p:cNvPr id="3" name="Group 12"/>
          <p:cNvGrpSpPr>
            <a:grpSpLocks/>
          </p:cNvGrpSpPr>
          <p:nvPr/>
        </p:nvGrpSpPr>
        <p:grpSpPr bwMode="auto">
          <a:xfrm>
            <a:off x="1619252" y="1962152"/>
            <a:ext cx="145073" cy="108347"/>
            <a:chOff x="1020" y="3384"/>
            <a:chExt cx="91" cy="91"/>
          </a:xfrm>
        </p:grpSpPr>
        <p:sp>
          <p:nvSpPr>
            <p:cNvPr id="13405" name="Oval 13"/>
            <p:cNvSpPr>
              <a:spLocks noChangeArrowheads="1"/>
            </p:cNvSpPr>
            <p:nvPr/>
          </p:nvSpPr>
          <p:spPr bwMode="auto">
            <a:xfrm>
              <a:off x="1020" y="3384"/>
              <a:ext cx="91" cy="91"/>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endParaRPr lang="en-US" altLang="ja-JP" sz="2000" dirty="0">
                <a:solidFill>
                  <a:schemeClr val="hlink"/>
                </a:solidFill>
                <a:ea typeface="ＭＳ Ｐゴシック" pitchFamily="34" charset="-128"/>
              </a:endParaRPr>
            </a:p>
          </p:txBody>
        </p:sp>
        <p:sp>
          <p:nvSpPr>
            <p:cNvPr id="13406" name="Line 14"/>
            <p:cNvSpPr>
              <a:spLocks noChangeShapeType="1"/>
            </p:cNvSpPr>
            <p:nvPr/>
          </p:nvSpPr>
          <p:spPr bwMode="auto">
            <a:xfrm>
              <a:off x="1066" y="3430"/>
              <a:ext cx="0" cy="0"/>
            </a:xfrm>
            <a:prstGeom prst="line">
              <a:avLst/>
            </a:prstGeom>
            <a:noFill/>
            <a:ln w="12700">
              <a:solidFill>
                <a:schemeClr val="tx1"/>
              </a:solidFill>
              <a:round/>
              <a:headEnd type="none" w="sm" len="sm"/>
              <a:tailEnd type="none" w="sm" len="sm"/>
            </a:ln>
          </p:spPr>
          <p:txBody>
            <a:bodyPr/>
            <a:lstStyle/>
            <a:p>
              <a:endParaRPr lang="en-US"/>
            </a:p>
          </p:txBody>
        </p:sp>
        <p:sp>
          <p:nvSpPr>
            <p:cNvPr id="13407" name="Line 15"/>
            <p:cNvSpPr>
              <a:spLocks noChangeShapeType="1"/>
            </p:cNvSpPr>
            <p:nvPr/>
          </p:nvSpPr>
          <p:spPr bwMode="auto">
            <a:xfrm>
              <a:off x="1020" y="3430"/>
              <a:ext cx="91" cy="0"/>
            </a:xfrm>
            <a:prstGeom prst="line">
              <a:avLst/>
            </a:prstGeom>
            <a:noFill/>
            <a:ln w="12700">
              <a:solidFill>
                <a:schemeClr val="tx1"/>
              </a:solidFill>
              <a:round/>
              <a:headEnd type="none" w="sm" len="sm"/>
              <a:tailEnd type="none" w="sm" len="sm"/>
            </a:ln>
          </p:spPr>
          <p:txBody>
            <a:bodyPr/>
            <a:lstStyle/>
            <a:p>
              <a:endParaRPr lang="en-US"/>
            </a:p>
          </p:txBody>
        </p:sp>
      </p:grpSp>
      <p:grpSp>
        <p:nvGrpSpPr>
          <p:cNvPr id="4" name="Group 16"/>
          <p:cNvGrpSpPr>
            <a:grpSpLocks/>
          </p:cNvGrpSpPr>
          <p:nvPr/>
        </p:nvGrpSpPr>
        <p:grpSpPr bwMode="auto">
          <a:xfrm>
            <a:off x="1907931" y="2070498"/>
            <a:ext cx="145074" cy="108347"/>
            <a:chOff x="1020" y="3384"/>
            <a:chExt cx="91" cy="91"/>
          </a:xfrm>
        </p:grpSpPr>
        <p:sp>
          <p:nvSpPr>
            <p:cNvPr id="13402" name="Oval 17"/>
            <p:cNvSpPr>
              <a:spLocks noChangeArrowheads="1"/>
            </p:cNvSpPr>
            <p:nvPr/>
          </p:nvSpPr>
          <p:spPr bwMode="auto">
            <a:xfrm>
              <a:off x="1020" y="3384"/>
              <a:ext cx="91" cy="91"/>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endParaRPr lang="en-US" altLang="ja-JP" sz="2000" dirty="0">
                <a:solidFill>
                  <a:schemeClr val="hlink"/>
                </a:solidFill>
                <a:ea typeface="ＭＳ Ｐゴシック" pitchFamily="34" charset="-128"/>
              </a:endParaRPr>
            </a:p>
          </p:txBody>
        </p:sp>
        <p:sp>
          <p:nvSpPr>
            <p:cNvPr id="13403" name="Line 18"/>
            <p:cNvSpPr>
              <a:spLocks noChangeShapeType="1"/>
            </p:cNvSpPr>
            <p:nvPr/>
          </p:nvSpPr>
          <p:spPr bwMode="auto">
            <a:xfrm>
              <a:off x="1066" y="3430"/>
              <a:ext cx="0" cy="0"/>
            </a:xfrm>
            <a:prstGeom prst="line">
              <a:avLst/>
            </a:prstGeom>
            <a:noFill/>
            <a:ln w="12700">
              <a:solidFill>
                <a:schemeClr val="tx1"/>
              </a:solidFill>
              <a:round/>
              <a:headEnd type="none" w="sm" len="sm"/>
              <a:tailEnd type="none" w="sm" len="sm"/>
            </a:ln>
          </p:spPr>
          <p:txBody>
            <a:bodyPr/>
            <a:lstStyle/>
            <a:p>
              <a:endParaRPr lang="en-US"/>
            </a:p>
          </p:txBody>
        </p:sp>
        <p:sp>
          <p:nvSpPr>
            <p:cNvPr id="13404" name="Line 19"/>
            <p:cNvSpPr>
              <a:spLocks noChangeShapeType="1"/>
            </p:cNvSpPr>
            <p:nvPr/>
          </p:nvSpPr>
          <p:spPr bwMode="auto">
            <a:xfrm>
              <a:off x="1020" y="3430"/>
              <a:ext cx="91" cy="0"/>
            </a:xfrm>
            <a:prstGeom prst="line">
              <a:avLst/>
            </a:prstGeom>
            <a:noFill/>
            <a:ln w="12700">
              <a:solidFill>
                <a:schemeClr val="tx1"/>
              </a:solidFill>
              <a:round/>
              <a:headEnd type="none" w="sm" len="sm"/>
              <a:tailEnd type="none" w="sm" len="sm"/>
            </a:ln>
          </p:spPr>
          <p:txBody>
            <a:bodyPr/>
            <a:lstStyle/>
            <a:p>
              <a:endParaRPr lang="en-US"/>
            </a:p>
          </p:txBody>
        </p:sp>
      </p:grpSp>
      <p:sp>
        <p:nvSpPr>
          <p:cNvPr id="13323" name="Freeform 20"/>
          <p:cNvSpPr>
            <a:spLocks/>
          </p:cNvSpPr>
          <p:nvPr/>
        </p:nvSpPr>
        <p:spPr bwMode="auto">
          <a:xfrm>
            <a:off x="1436078" y="2124076"/>
            <a:ext cx="55685" cy="2181225"/>
          </a:xfrm>
          <a:custGeom>
            <a:avLst/>
            <a:gdLst>
              <a:gd name="T0" fmla="*/ 2147483647 w 91"/>
              <a:gd name="T1" fmla="*/ 2147483647 h 1512"/>
              <a:gd name="T2" fmla="*/ 2147483647 w 91"/>
              <a:gd name="T3" fmla="*/ 2147483647 h 1512"/>
              <a:gd name="T4" fmla="*/ 2147483647 w 91"/>
              <a:gd name="T5" fmla="*/ 2147483647 h 1512"/>
              <a:gd name="T6" fmla="*/ 2147483647 w 91"/>
              <a:gd name="T7" fmla="*/ 2147483647 h 1512"/>
              <a:gd name="T8" fmla="*/ 0 w 91"/>
              <a:gd name="T9" fmla="*/ 0 h 1512"/>
              <a:gd name="T10" fmla="*/ 0 60000 65536"/>
              <a:gd name="T11" fmla="*/ 0 60000 65536"/>
              <a:gd name="T12" fmla="*/ 0 60000 65536"/>
              <a:gd name="T13" fmla="*/ 0 60000 65536"/>
              <a:gd name="T14" fmla="*/ 0 60000 65536"/>
              <a:gd name="T15" fmla="*/ 0 w 91"/>
              <a:gd name="T16" fmla="*/ 0 h 1512"/>
              <a:gd name="T17" fmla="*/ 91 w 91"/>
              <a:gd name="T18" fmla="*/ 1512 h 1512"/>
            </a:gdLst>
            <a:ahLst/>
            <a:cxnLst>
              <a:cxn ang="T10">
                <a:pos x="T0" y="T1"/>
              </a:cxn>
              <a:cxn ang="T11">
                <a:pos x="T2" y="T3"/>
              </a:cxn>
              <a:cxn ang="T12">
                <a:pos x="T4" y="T5"/>
              </a:cxn>
              <a:cxn ang="T13">
                <a:pos x="T6" y="T7"/>
              </a:cxn>
              <a:cxn ang="T14">
                <a:pos x="T8" y="T9"/>
              </a:cxn>
            </a:cxnLst>
            <a:rect l="T15" t="T16" r="T17" b="T18"/>
            <a:pathLst>
              <a:path w="91" h="1512">
                <a:moveTo>
                  <a:pt x="46" y="1497"/>
                </a:moveTo>
                <a:cubicBezTo>
                  <a:pt x="42" y="1504"/>
                  <a:pt x="39" y="1512"/>
                  <a:pt x="46" y="1406"/>
                </a:cubicBezTo>
                <a:cubicBezTo>
                  <a:pt x="53" y="1300"/>
                  <a:pt x="91" y="1058"/>
                  <a:pt x="91" y="862"/>
                </a:cubicBezTo>
                <a:cubicBezTo>
                  <a:pt x="91" y="666"/>
                  <a:pt x="61" y="371"/>
                  <a:pt x="46" y="227"/>
                </a:cubicBezTo>
                <a:cubicBezTo>
                  <a:pt x="31" y="83"/>
                  <a:pt x="15" y="41"/>
                  <a:pt x="0" y="0"/>
                </a:cubicBezTo>
              </a:path>
            </a:pathLst>
          </a:custGeom>
          <a:noFill/>
          <a:ln w="28575" cap="flat" cmpd="sng">
            <a:solidFill>
              <a:schemeClr val="tx1"/>
            </a:solidFill>
            <a:prstDash val="sysDot"/>
            <a:round/>
            <a:headEnd type="none" w="sm" len="sm"/>
            <a:tailEnd type="arrow" w="med" len="med"/>
          </a:ln>
        </p:spPr>
        <p:txBody>
          <a:bodyPr lIns="77925" tIns="38963" rIns="77925" bIns="38963"/>
          <a:lstStyle/>
          <a:p>
            <a:endParaRPr lang="en-US"/>
          </a:p>
        </p:txBody>
      </p:sp>
      <p:sp>
        <p:nvSpPr>
          <p:cNvPr id="13324" name="Freeform 21"/>
          <p:cNvSpPr>
            <a:spLocks/>
          </p:cNvSpPr>
          <p:nvPr/>
        </p:nvSpPr>
        <p:spPr bwMode="auto">
          <a:xfrm>
            <a:off x="1619251" y="2070499"/>
            <a:ext cx="42496" cy="2269331"/>
          </a:xfrm>
          <a:custGeom>
            <a:avLst/>
            <a:gdLst>
              <a:gd name="T0" fmla="*/ 2147483647 w 62"/>
              <a:gd name="T1" fmla="*/ 2147483647 h 1572"/>
              <a:gd name="T2" fmla="*/ 2147483647 w 62"/>
              <a:gd name="T3" fmla="*/ 2147483647 h 1572"/>
              <a:gd name="T4" fmla="*/ 2147483647 w 62"/>
              <a:gd name="T5" fmla="*/ 2147483647 h 1572"/>
              <a:gd name="T6" fmla="*/ 2147483647 w 62"/>
              <a:gd name="T7" fmla="*/ 0 h 1572"/>
              <a:gd name="T8" fmla="*/ 0 60000 65536"/>
              <a:gd name="T9" fmla="*/ 0 60000 65536"/>
              <a:gd name="T10" fmla="*/ 0 60000 65536"/>
              <a:gd name="T11" fmla="*/ 0 60000 65536"/>
              <a:gd name="T12" fmla="*/ 0 w 62"/>
              <a:gd name="T13" fmla="*/ 0 h 1572"/>
              <a:gd name="T14" fmla="*/ 62 w 62"/>
              <a:gd name="T15" fmla="*/ 1572 h 1572"/>
            </a:gdLst>
            <a:ahLst/>
            <a:cxnLst>
              <a:cxn ang="T8">
                <a:pos x="T0" y="T1"/>
              </a:cxn>
              <a:cxn ang="T9">
                <a:pos x="T2" y="T3"/>
              </a:cxn>
              <a:cxn ang="T10">
                <a:pos x="T4" y="T5"/>
              </a:cxn>
              <a:cxn ang="T11">
                <a:pos x="T6" y="T7"/>
              </a:cxn>
            </a:cxnLst>
            <a:rect l="T12" t="T13" r="T14" b="T15"/>
            <a:pathLst>
              <a:path w="62" h="1572">
                <a:moveTo>
                  <a:pt x="8" y="1542"/>
                </a:moveTo>
                <a:cubicBezTo>
                  <a:pt x="4" y="1557"/>
                  <a:pt x="0" y="1572"/>
                  <a:pt x="8" y="1451"/>
                </a:cubicBezTo>
                <a:cubicBezTo>
                  <a:pt x="16" y="1330"/>
                  <a:pt x="46" y="1058"/>
                  <a:pt x="54" y="816"/>
                </a:cubicBezTo>
                <a:cubicBezTo>
                  <a:pt x="62" y="574"/>
                  <a:pt x="58" y="287"/>
                  <a:pt x="54" y="0"/>
                </a:cubicBezTo>
              </a:path>
            </a:pathLst>
          </a:custGeom>
          <a:noFill/>
          <a:ln w="28575" cap="flat" cmpd="sng">
            <a:solidFill>
              <a:schemeClr val="tx1"/>
            </a:solidFill>
            <a:prstDash val="sysDot"/>
            <a:round/>
            <a:headEnd type="none" w="sm" len="sm"/>
            <a:tailEnd type="arrow" w="med" len="med"/>
          </a:ln>
        </p:spPr>
        <p:txBody>
          <a:bodyPr lIns="77925" tIns="38963" rIns="77925" bIns="38963"/>
          <a:lstStyle/>
          <a:p>
            <a:endParaRPr lang="en-US"/>
          </a:p>
        </p:txBody>
      </p:sp>
      <p:sp>
        <p:nvSpPr>
          <p:cNvPr id="13325" name="Freeform 22"/>
          <p:cNvSpPr>
            <a:spLocks/>
          </p:cNvSpPr>
          <p:nvPr/>
        </p:nvSpPr>
        <p:spPr bwMode="auto">
          <a:xfrm>
            <a:off x="1859574" y="2177655"/>
            <a:ext cx="60080" cy="2096690"/>
          </a:xfrm>
          <a:custGeom>
            <a:avLst/>
            <a:gdLst>
              <a:gd name="T0" fmla="*/ 2147483647 w 98"/>
              <a:gd name="T1" fmla="*/ 2147483647 h 1452"/>
              <a:gd name="T2" fmla="*/ 2147483647 w 98"/>
              <a:gd name="T3" fmla="*/ 2147483647 h 1452"/>
              <a:gd name="T4" fmla="*/ 2147483647 w 98"/>
              <a:gd name="T5" fmla="*/ 2147483647 h 1452"/>
              <a:gd name="T6" fmla="*/ 2147483647 w 98"/>
              <a:gd name="T7" fmla="*/ 0 h 1452"/>
              <a:gd name="T8" fmla="*/ 0 60000 65536"/>
              <a:gd name="T9" fmla="*/ 0 60000 65536"/>
              <a:gd name="T10" fmla="*/ 0 60000 65536"/>
              <a:gd name="T11" fmla="*/ 0 60000 65536"/>
              <a:gd name="T12" fmla="*/ 0 w 98"/>
              <a:gd name="T13" fmla="*/ 0 h 1452"/>
              <a:gd name="T14" fmla="*/ 98 w 98"/>
              <a:gd name="T15" fmla="*/ 1452 h 1452"/>
            </a:gdLst>
            <a:ahLst/>
            <a:cxnLst>
              <a:cxn ang="T8">
                <a:pos x="T0" y="T1"/>
              </a:cxn>
              <a:cxn ang="T9">
                <a:pos x="T2" y="T3"/>
              </a:cxn>
              <a:cxn ang="T10">
                <a:pos x="T4" y="T5"/>
              </a:cxn>
              <a:cxn ang="T11">
                <a:pos x="T6" y="T7"/>
              </a:cxn>
            </a:cxnLst>
            <a:rect l="T12" t="T13" r="T14" b="T15"/>
            <a:pathLst>
              <a:path w="98" h="1452">
                <a:moveTo>
                  <a:pt x="8" y="1452"/>
                </a:moveTo>
                <a:cubicBezTo>
                  <a:pt x="4" y="1218"/>
                  <a:pt x="0" y="984"/>
                  <a:pt x="8" y="772"/>
                </a:cubicBezTo>
                <a:cubicBezTo>
                  <a:pt x="16" y="560"/>
                  <a:pt x="38" y="311"/>
                  <a:pt x="53" y="182"/>
                </a:cubicBezTo>
                <a:cubicBezTo>
                  <a:pt x="68" y="53"/>
                  <a:pt x="83" y="26"/>
                  <a:pt x="98" y="0"/>
                </a:cubicBezTo>
              </a:path>
            </a:pathLst>
          </a:custGeom>
          <a:noFill/>
          <a:ln w="28575" cap="flat" cmpd="sng">
            <a:solidFill>
              <a:schemeClr val="tx1"/>
            </a:solidFill>
            <a:prstDash val="sysDot"/>
            <a:round/>
            <a:headEnd type="none" w="sm" len="sm"/>
            <a:tailEnd type="arrow" w="med" len="med"/>
          </a:ln>
        </p:spPr>
        <p:txBody>
          <a:bodyPr lIns="77925" tIns="38963" rIns="77925" bIns="38963"/>
          <a:lstStyle/>
          <a:p>
            <a:endParaRPr lang="en-US"/>
          </a:p>
        </p:txBody>
      </p:sp>
      <p:grpSp>
        <p:nvGrpSpPr>
          <p:cNvPr id="5" name="Group 23"/>
          <p:cNvGrpSpPr>
            <a:grpSpLocks/>
          </p:cNvGrpSpPr>
          <p:nvPr/>
        </p:nvGrpSpPr>
        <p:grpSpPr bwMode="auto">
          <a:xfrm>
            <a:off x="1260231" y="2394348"/>
            <a:ext cx="145074" cy="108347"/>
            <a:chOff x="3197" y="1253"/>
            <a:chExt cx="91" cy="91"/>
          </a:xfrm>
        </p:grpSpPr>
        <p:sp>
          <p:nvSpPr>
            <p:cNvPr id="13400" name="Line 24"/>
            <p:cNvSpPr>
              <a:spLocks noChangeShapeType="1"/>
            </p:cNvSpPr>
            <p:nvPr/>
          </p:nvSpPr>
          <p:spPr bwMode="auto">
            <a:xfrm>
              <a:off x="3243" y="1253"/>
              <a:ext cx="0" cy="91"/>
            </a:xfrm>
            <a:prstGeom prst="line">
              <a:avLst/>
            </a:prstGeom>
            <a:noFill/>
            <a:ln w="12700">
              <a:solidFill>
                <a:schemeClr val="tx1"/>
              </a:solidFill>
              <a:round/>
              <a:headEnd type="none" w="sm" len="sm"/>
              <a:tailEnd type="none" w="sm" len="sm"/>
            </a:ln>
          </p:spPr>
          <p:txBody>
            <a:bodyPr/>
            <a:lstStyle/>
            <a:p>
              <a:endParaRPr lang="en-US"/>
            </a:p>
          </p:txBody>
        </p:sp>
        <p:sp>
          <p:nvSpPr>
            <p:cNvPr id="13401" name="Line 25"/>
            <p:cNvSpPr>
              <a:spLocks noChangeShapeType="1"/>
            </p:cNvSpPr>
            <p:nvPr/>
          </p:nvSpPr>
          <p:spPr bwMode="auto">
            <a:xfrm>
              <a:off x="3197" y="1298"/>
              <a:ext cx="91" cy="0"/>
            </a:xfrm>
            <a:prstGeom prst="line">
              <a:avLst/>
            </a:prstGeom>
            <a:noFill/>
            <a:ln w="12700">
              <a:solidFill>
                <a:schemeClr val="tx1"/>
              </a:solidFill>
              <a:round/>
              <a:headEnd type="none" w="sm" len="sm"/>
              <a:tailEnd type="none" w="sm" len="sm"/>
            </a:ln>
          </p:spPr>
          <p:txBody>
            <a:bodyPr/>
            <a:lstStyle/>
            <a:p>
              <a:endParaRPr lang="en-US"/>
            </a:p>
          </p:txBody>
        </p:sp>
      </p:grpSp>
      <p:grpSp>
        <p:nvGrpSpPr>
          <p:cNvPr id="6" name="Group 26"/>
          <p:cNvGrpSpPr>
            <a:grpSpLocks/>
          </p:cNvGrpSpPr>
          <p:nvPr/>
        </p:nvGrpSpPr>
        <p:grpSpPr bwMode="auto">
          <a:xfrm>
            <a:off x="1477108" y="2394348"/>
            <a:ext cx="143608" cy="108347"/>
            <a:chOff x="3197" y="1253"/>
            <a:chExt cx="91" cy="91"/>
          </a:xfrm>
        </p:grpSpPr>
        <p:sp>
          <p:nvSpPr>
            <p:cNvPr id="13398" name="Line 27"/>
            <p:cNvSpPr>
              <a:spLocks noChangeShapeType="1"/>
            </p:cNvSpPr>
            <p:nvPr/>
          </p:nvSpPr>
          <p:spPr bwMode="auto">
            <a:xfrm>
              <a:off x="3243" y="1253"/>
              <a:ext cx="0" cy="91"/>
            </a:xfrm>
            <a:prstGeom prst="line">
              <a:avLst/>
            </a:prstGeom>
            <a:noFill/>
            <a:ln w="12700">
              <a:solidFill>
                <a:schemeClr val="tx1"/>
              </a:solidFill>
              <a:round/>
              <a:headEnd type="none" w="sm" len="sm"/>
              <a:tailEnd type="none" w="sm" len="sm"/>
            </a:ln>
          </p:spPr>
          <p:txBody>
            <a:bodyPr/>
            <a:lstStyle/>
            <a:p>
              <a:endParaRPr lang="en-US"/>
            </a:p>
          </p:txBody>
        </p:sp>
        <p:sp>
          <p:nvSpPr>
            <p:cNvPr id="13399" name="Line 28"/>
            <p:cNvSpPr>
              <a:spLocks noChangeShapeType="1"/>
            </p:cNvSpPr>
            <p:nvPr/>
          </p:nvSpPr>
          <p:spPr bwMode="auto">
            <a:xfrm>
              <a:off x="3197" y="1298"/>
              <a:ext cx="91" cy="0"/>
            </a:xfrm>
            <a:prstGeom prst="line">
              <a:avLst/>
            </a:prstGeom>
            <a:noFill/>
            <a:ln w="12700">
              <a:solidFill>
                <a:schemeClr val="tx1"/>
              </a:solidFill>
              <a:round/>
              <a:headEnd type="none" w="sm" len="sm"/>
              <a:tailEnd type="none" w="sm" len="sm"/>
            </a:ln>
          </p:spPr>
          <p:txBody>
            <a:bodyPr/>
            <a:lstStyle/>
            <a:p>
              <a:endParaRPr lang="en-US"/>
            </a:p>
          </p:txBody>
        </p:sp>
      </p:grpSp>
      <p:grpSp>
        <p:nvGrpSpPr>
          <p:cNvPr id="7" name="Group 29"/>
          <p:cNvGrpSpPr>
            <a:grpSpLocks/>
          </p:cNvGrpSpPr>
          <p:nvPr/>
        </p:nvGrpSpPr>
        <p:grpSpPr bwMode="auto">
          <a:xfrm>
            <a:off x="1692520" y="2394348"/>
            <a:ext cx="143608" cy="108347"/>
            <a:chOff x="3197" y="1253"/>
            <a:chExt cx="91" cy="91"/>
          </a:xfrm>
        </p:grpSpPr>
        <p:sp>
          <p:nvSpPr>
            <p:cNvPr id="13396" name="Line 30"/>
            <p:cNvSpPr>
              <a:spLocks noChangeShapeType="1"/>
            </p:cNvSpPr>
            <p:nvPr/>
          </p:nvSpPr>
          <p:spPr bwMode="auto">
            <a:xfrm>
              <a:off x="3243" y="1253"/>
              <a:ext cx="0" cy="91"/>
            </a:xfrm>
            <a:prstGeom prst="line">
              <a:avLst/>
            </a:prstGeom>
            <a:noFill/>
            <a:ln w="12700">
              <a:solidFill>
                <a:schemeClr val="tx1"/>
              </a:solidFill>
              <a:round/>
              <a:headEnd type="none" w="sm" len="sm"/>
              <a:tailEnd type="none" w="sm" len="sm"/>
            </a:ln>
          </p:spPr>
          <p:txBody>
            <a:bodyPr/>
            <a:lstStyle/>
            <a:p>
              <a:endParaRPr lang="en-US"/>
            </a:p>
          </p:txBody>
        </p:sp>
        <p:sp>
          <p:nvSpPr>
            <p:cNvPr id="13397" name="Line 31"/>
            <p:cNvSpPr>
              <a:spLocks noChangeShapeType="1"/>
            </p:cNvSpPr>
            <p:nvPr/>
          </p:nvSpPr>
          <p:spPr bwMode="auto">
            <a:xfrm>
              <a:off x="3197" y="1298"/>
              <a:ext cx="91" cy="0"/>
            </a:xfrm>
            <a:prstGeom prst="line">
              <a:avLst/>
            </a:prstGeom>
            <a:noFill/>
            <a:ln w="12700">
              <a:solidFill>
                <a:schemeClr val="tx1"/>
              </a:solidFill>
              <a:round/>
              <a:headEnd type="none" w="sm" len="sm"/>
              <a:tailEnd type="none" w="sm" len="sm"/>
            </a:ln>
          </p:spPr>
          <p:txBody>
            <a:bodyPr/>
            <a:lstStyle/>
            <a:p>
              <a:endParaRPr lang="en-US"/>
            </a:p>
          </p:txBody>
        </p:sp>
      </p:grpSp>
      <p:grpSp>
        <p:nvGrpSpPr>
          <p:cNvPr id="8" name="Group 32"/>
          <p:cNvGrpSpPr>
            <a:grpSpLocks/>
          </p:cNvGrpSpPr>
          <p:nvPr/>
        </p:nvGrpSpPr>
        <p:grpSpPr bwMode="auto">
          <a:xfrm>
            <a:off x="1907931" y="2394348"/>
            <a:ext cx="145074" cy="108347"/>
            <a:chOff x="3197" y="1253"/>
            <a:chExt cx="91" cy="91"/>
          </a:xfrm>
        </p:grpSpPr>
        <p:sp>
          <p:nvSpPr>
            <p:cNvPr id="13394" name="Line 33"/>
            <p:cNvSpPr>
              <a:spLocks noChangeShapeType="1"/>
            </p:cNvSpPr>
            <p:nvPr/>
          </p:nvSpPr>
          <p:spPr bwMode="auto">
            <a:xfrm>
              <a:off x="3243" y="1253"/>
              <a:ext cx="0" cy="91"/>
            </a:xfrm>
            <a:prstGeom prst="line">
              <a:avLst/>
            </a:prstGeom>
            <a:noFill/>
            <a:ln w="12700">
              <a:solidFill>
                <a:schemeClr val="tx1"/>
              </a:solidFill>
              <a:round/>
              <a:headEnd type="none" w="sm" len="sm"/>
              <a:tailEnd type="none" w="sm" len="sm"/>
            </a:ln>
          </p:spPr>
          <p:txBody>
            <a:bodyPr/>
            <a:lstStyle/>
            <a:p>
              <a:endParaRPr lang="en-US"/>
            </a:p>
          </p:txBody>
        </p:sp>
        <p:sp>
          <p:nvSpPr>
            <p:cNvPr id="13395" name="Line 34"/>
            <p:cNvSpPr>
              <a:spLocks noChangeShapeType="1"/>
            </p:cNvSpPr>
            <p:nvPr/>
          </p:nvSpPr>
          <p:spPr bwMode="auto">
            <a:xfrm>
              <a:off x="3197" y="1298"/>
              <a:ext cx="91" cy="0"/>
            </a:xfrm>
            <a:prstGeom prst="line">
              <a:avLst/>
            </a:prstGeom>
            <a:noFill/>
            <a:ln w="12700">
              <a:solidFill>
                <a:schemeClr val="tx1"/>
              </a:solidFill>
              <a:round/>
              <a:headEnd type="none" w="sm" len="sm"/>
              <a:tailEnd type="none" w="sm" len="sm"/>
            </a:ln>
          </p:spPr>
          <p:txBody>
            <a:bodyPr/>
            <a:lstStyle/>
            <a:p>
              <a:endParaRPr lang="en-US"/>
            </a:p>
          </p:txBody>
        </p:sp>
      </p:grpSp>
      <p:grpSp>
        <p:nvGrpSpPr>
          <p:cNvPr id="9" name="Group 35"/>
          <p:cNvGrpSpPr>
            <a:grpSpLocks/>
          </p:cNvGrpSpPr>
          <p:nvPr/>
        </p:nvGrpSpPr>
        <p:grpSpPr bwMode="auto">
          <a:xfrm>
            <a:off x="2628900" y="2394348"/>
            <a:ext cx="145074" cy="108347"/>
            <a:chOff x="3197" y="1253"/>
            <a:chExt cx="91" cy="91"/>
          </a:xfrm>
        </p:grpSpPr>
        <p:sp>
          <p:nvSpPr>
            <p:cNvPr id="13392" name="Line 36"/>
            <p:cNvSpPr>
              <a:spLocks noChangeShapeType="1"/>
            </p:cNvSpPr>
            <p:nvPr/>
          </p:nvSpPr>
          <p:spPr bwMode="auto">
            <a:xfrm>
              <a:off x="3243" y="1253"/>
              <a:ext cx="0" cy="91"/>
            </a:xfrm>
            <a:prstGeom prst="line">
              <a:avLst/>
            </a:prstGeom>
            <a:noFill/>
            <a:ln w="12700">
              <a:solidFill>
                <a:schemeClr val="tx1"/>
              </a:solidFill>
              <a:round/>
              <a:headEnd type="none" w="sm" len="sm"/>
              <a:tailEnd type="none" w="sm" len="sm"/>
            </a:ln>
          </p:spPr>
          <p:txBody>
            <a:bodyPr/>
            <a:lstStyle/>
            <a:p>
              <a:endParaRPr lang="en-US"/>
            </a:p>
          </p:txBody>
        </p:sp>
        <p:sp>
          <p:nvSpPr>
            <p:cNvPr id="13393" name="Line 37"/>
            <p:cNvSpPr>
              <a:spLocks noChangeShapeType="1"/>
            </p:cNvSpPr>
            <p:nvPr/>
          </p:nvSpPr>
          <p:spPr bwMode="auto">
            <a:xfrm>
              <a:off x="3197" y="1298"/>
              <a:ext cx="91" cy="0"/>
            </a:xfrm>
            <a:prstGeom prst="line">
              <a:avLst/>
            </a:prstGeom>
            <a:noFill/>
            <a:ln w="12700">
              <a:solidFill>
                <a:schemeClr val="tx1"/>
              </a:solidFill>
              <a:round/>
              <a:headEnd type="none" w="sm" len="sm"/>
              <a:tailEnd type="none" w="sm" len="sm"/>
            </a:ln>
          </p:spPr>
          <p:txBody>
            <a:bodyPr/>
            <a:lstStyle/>
            <a:p>
              <a:endParaRPr lang="en-US"/>
            </a:p>
          </p:txBody>
        </p:sp>
      </p:grpSp>
      <p:grpSp>
        <p:nvGrpSpPr>
          <p:cNvPr id="10" name="Group 38"/>
          <p:cNvGrpSpPr>
            <a:grpSpLocks/>
          </p:cNvGrpSpPr>
          <p:nvPr/>
        </p:nvGrpSpPr>
        <p:grpSpPr bwMode="auto">
          <a:xfrm>
            <a:off x="2844314" y="2394348"/>
            <a:ext cx="145073" cy="108347"/>
            <a:chOff x="3197" y="1253"/>
            <a:chExt cx="91" cy="91"/>
          </a:xfrm>
        </p:grpSpPr>
        <p:sp>
          <p:nvSpPr>
            <p:cNvPr id="13390" name="Line 39"/>
            <p:cNvSpPr>
              <a:spLocks noChangeShapeType="1"/>
            </p:cNvSpPr>
            <p:nvPr/>
          </p:nvSpPr>
          <p:spPr bwMode="auto">
            <a:xfrm>
              <a:off x="3243" y="1253"/>
              <a:ext cx="0" cy="91"/>
            </a:xfrm>
            <a:prstGeom prst="line">
              <a:avLst/>
            </a:prstGeom>
            <a:noFill/>
            <a:ln w="12700">
              <a:solidFill>
                <a:schemeClr val="tx1"/>
              </a:solidFill>
              <a:round/>
              <a:headEnd type="none" w="sm" len="sm"/>
              <a:tailEnd type="none" w="sm" len="sm"/>
            </a:ln>
          </p:spPr>
          <p:txBody>
            <a:bodyPr/>
            <a:lstStyle/>
            <a:p>
              <a:endParaRPr lang="en-US"/>
            </a:p>
          </p:txBody>
        </p:sp>
        <p:sp>
          <p:nvSpPr>
            <p:cNvPr id="13391" name="Line 40"/>
            <p:cNvSpPr>
              <a:spLocks noChangeShapeType="1"/>
            </p:cNvSpPr>
            <p:nvPr/>
          </p:nvSpPr>
          <p:spPr bwMode="auto">
            <a:xfrm>
              <a:off x="3197" y="1298"/>
              <a:ext cx="91" cy="0"/>
            </a:xfrm>
            <a:prstGeom prst="line">
              <a:avLst/>
            </a:prstGeom>
            <a:noFill/>
            <a:ln w="12700">
              <a:solidFill>
                <a:schemeClr val="tx1"/>
              </a:solidFill>
              <a:round/>
              <a:headEnd type="none" w="sm" len="sm"/>
              <a:tailEnd type="none" w="sm" len="sm"/>
            </a:ln>
          </p:spPr>
          <p:txBody>
            <a:bodyPr/>
            <a:lstStyle/>
            <a:p>
              <a:endParaRPr lang="en-US"/>
            </a:p>
          </p:txBody>
        </p:sp>
      </p:grpSp>
      <p:grpSp>
        <p:nvGrpSpPr>
          <p:cNvPr id="11" name="Group 41"/>
          <p:cNvGrpSpPr>
            <a:grpSpLocks/>
          </p:cNvGrpSpPr>
          <p:nvPr/>
        </p:nvGrpSpPr>
        <p:grpSpPr bwMode="auto">
          <a:xfrm>
            <a:off x="3061189" y="2394348"/>
            <a:ext cx="143608" cy="108347"/>
            <a:chOff x="3197" y="1253"/>
            <a:chExt cx="91" cy="91"/>
          </a:xfrm>
        </p:grpSpPr>
        <p:sp>
          <p:nvSpPr>
            <p:cNvPr id="13388" name="Line 42"/>
            <p:cNvSpPr>
              <a:spLocks noChangeShapeType="1"/>
            </p:cNvSpPr>
            <p:nvPr/>
          </p:nvSpPr>
          <p:spPr bwMode="auto">
            <a:xfrm>
              <a:off x="3243" y="1253"/>
              <a:ext cx="0" cy="91"/>
            </a:xfrm>
            <a:prstGeom prst="line">
              <a:avLst/>
            </a:prstGeom>
            <a:noFill/>
            <a:ln w="12700">
              <a:solidFill>
                <a:schemeClr val="tx1"/>
              </a:solidFill>
              <a:round/>
              <a:headEnd type="none" w="sm" len="sm"/>
              <a:tailEnd type="none" w="sm" len="sm"/>
            </a:ln>
          </p:spPr>
          <p:txBody>
            <a:bodyPr/>
            <a:lstStyle/>
            <a:p>
              <a:endParaRPr lang="en-US"/>
            </a:p>
          </p:txBody>
        </p:sp>
        <p:sp>
          <p:nvSpPr>
            <p:cNvPr id="13389" name="Line 43"/>
            <p:cNvSpPr>
              <a:spLocks noChangeShapeType="1"/>
            </p:cNvSpPr>
            <p:nvPr/>
          </p:nvSpPr>
          <p:spPr bwMode="auto">
            <a:xfrm>
              <a:off x="3197" y="1298"/>
              <a:ext cx="91" cy="0"/>
            </a:xfrm>
            <a:prstGeom prst="line">
              <a:avLst/>
            </a:prstGeom>
            <a:noFill/>
            <a:ln w="12700">
              <a:solidFill>
                <a:schemeClr val="tx1"/>
              </a:solidFill>
              <a:round/>
              <a:headEnd type="none" w="sm" len="sm"/>
              <a:tailEnd type="none" w="sm" len="sm"/>
            </a:ln>
          </p:spPr>
          <p:txBody>
            <a:bodyPr/>
            <a:lstStyle/>
            <a:p>
              <a:endParaRPr lang="en-US"/>
            </a:p>
          </p:txBody>
        </p:sp>
      </p:grpSp>
      <p:grpSp>
        <p:nvGrpSpPr>
          <p:cNvPr id="12" name="Group 44"/>
          <p:cNvGrpSpPr>
            <a:grpSpLocks/>
          </p:cNvGrpSpPr>
          <p:nvPr/>
        </p:nvGrpSpPr>
        <p:grpSpPr bwMode="auto">
          <a:xfrm>
            <a:off x="3276600" y="2394348"/>
            <a:ext cx="145074" cy="108347"/>
            <a:chOff x="3197" y="1253"/>
            <a:chExt cx="91" cy="91"/>
          </a:xfrm>
        </p:grpSpPr>
        <p:sp>
          <p:nvSpPr>
            <p:cNvPr id="13386" name="Line 45"/>
            <p:cNvSpPr>
              <a:spLocks noChangeShapeType="1"/>
            </p:cNvSpPr>
            <p:nvPr/>
          </p:nvSpPr>
          <p:spPr bwMode="auto">
            <a:xfrm>
              <a:off x="3243" y="1253"/>
              <a:ext cx="0" cy="91"/>
            </a:xfrm>
            <a:prstGeom prst="line">
              <a:avLst/>
            </a:prstGeom>
            <a:noFill/>
            <a:ln w="12700">
              <a:solidFill>
                <a:schemeClr val="tx1"/>
              </a:solidFill>
              <a:round/>
              <a:headEnd type="none" w="sm" len="sm"/>
              <a:tailEnd type="none" w="sm" len="sm"/>
            </a:ln>
          </p:spPr>
          <p:txBody>
            <a:bodyPr/>
            <a:lstStyle/>
            <a:p>
              <a:endParaRPr lang="en-US"/>
            </a:p>
          </p:txBody>
        </p:sp>
        <p:sp>
          <p:nvSpPr>
            <p:cNvPr id="13387" name="Line 46"/>
            <p:cNvSpPr>
              <a:spLocks noChangeShapeType="1"/>
            </p:cNvSpPr>
            <p:nvPr/>
          </p:nvSpPr>
          <p:spPr bwMode="auto">
            <a:xfrm>
              <a:off x="3197" y="1298"/>
              <a:ext cx="91" cy="0"/>
            </a:xfrm>
            <a:prstGeom prst="line">
              <a:avLst/>
            </a:prstGeom>
            <a:noFill/>
            <a:ln w="12700">
              <a:solidFill>
                <a:schemeClr val="tx1"/>
              </a:solidFill>
              <a:round/>
              <a:headEnd type="none" w="sm" len="sm"/>
              <a:tailEnd type="none" w="sm" len="sm"/>
            </a:ln>
          </p:spPr>
          <p:txBody>
            <a:bodyPr/>
            <a:lstStyle/>
            <a:p>
              <a:endParaRPr lang="en-US"/>
            </a:p>
          </p:txBody>
        </p:sp>
      </p:grpSp>
      <p:sp>
        <p:nvSpPr>
          <p:cNvPr id="13334" name="Oval 47"/>
          <p:cNvSpPr>
            <a:spLocks noChangeArrowheads="1"/>
          </p:cNvSpPr>
          <p:nvPr/>
        </p:nvSpPr>
        <p:spPr bwMode="auto">
          <a:xfrm>
            <a:off x="1260231" y="1638301"/>
            <a:ext cx="792774" cy="215504"/>
          </a:xfrm>
          <a:prstGeom prst="ellipse">
            <a:avLst/>
          </a:prstGeom>
          <a:solidFill>
            <a:schemeClr val="bg1">
              <a:lumMod val="95000"/>
            </a:schemeClr>
          </a:solidFill>
          <a:ln w="12700">
            <a:solidFill>
              <a:schemeClr val="tx1"/>
            </a:solidFill>
            <a:round/>
            <a:headEnd type="none" w="sm" len="sm"/>
            <a:tailEnd type="none" w="sm" len="sm"/>
          </a:ln>
        </p:spPr>
        <p:txBody>
          <a:bodyPr wrap="none" lIns="77925" tIns="38963" rIns="77925" bIns="38963" anchor="ctr"/>
          <a:lstStyle/>
          <a:p>
            <a:pPr>
              <a:defRPr/>
            </a:pPr>
            <a:endParaRPr lang="zh-TW" altLang="en-US">
              <a:ea typeface="新細明體" charset="-120"/>
            </a:endParaRPr>
          </a:p>
        </p:txBody>
      </p:sp>
      <p:sp>
        <p:nvSpPr>
          <p:cNvPr id="13335" name="Oval 48"/>
          <p:cNvSpPr>
            <a:spLocks noChangeArrowheads="1"/>
          </p:cNvSpPr>
          <p:nvPr/>
        </p:nvSpPr>
        <p:spPr bwMode="auto">
          <a:xfrm>
            <a:off x="2636962" y="1638301"/>
            <a:ext cx="792773" cy="215504"/>
          </a:xfrm>
          <a:prstGeom prst="ellipse">
            <a:avLst/>
          </a:prstGeom>
          <a:solidFill>
            <a:schemeClr val="tx1"/>
          </a:solidFill>
          <a:ln w="12700">
            <a:solidFill>
              <a:schemeClr val="tx1"/>
            </a:solidFill>
            <a:round/>
            <a:headEnd type="none" w="sm" len="sm"/>
            <a:tailEnd type="none" w="sm" len="sm"/>
          </a:ln>
        </p:spPr>
        <p:txBody>
          <a:bodyPr wrap="none" lIns="77925" tIns="38963" rIns="77925" bIns="38963" anchor="ctr"/>
          <a:lstStyle/>
          <a:p>
            <a:endParaRPr lang="zh-TW" altLang="en-US">
              <a:ea typeface="新細明體" charset="-120"/>
            </a:endParaRPr>
          </a:p>
        </p:txBody>
      </p:sp>
      <p:sp>
        <p:nvSpPr>
          <p:cNvPr id="13336" name="Rectangle 49"/>
          <p:cNvSpPr>
            <a:spLocks noChangeArrowheads="1"/>
          </p:cNvSpPr>
          <p:nvPr/>
        </p:nvSpPr>
        <p:spPr bwMode="auto">
          <a:xfrm>
            <a:off x="4859215" y="2501505"/>
            <a:ext cx="3815862" cy="972740"/>
          </a:xfrm>
          <a:prstGeom prst="rect">
            <a:avLst/>
          </a:prstGeom>
          <a:solidFill>
            <a:srgbClr val="FF9900"/>
          </a:solidFill>
          <a:ln w="12700">
            <a:noFill/>
            <a:miter lim="800000"/>
            <a:headEnd type="none" w="sm" len="sm"/>
            <a:tailEnd type="none" w="sm" len="sm"/>
          </a:ln>
        </p:spPr>
        <p:txBody>
          <a:bodyPr wrap="none" lIns="77925" tIns="38963" rIns="77925" bIns="38963" anchor="ctr"/>
          <a:lstStyle/>
          <a:p>
            <a:endParaRPr lang="zh-TW" altLang="en-US">
              <a:ea typeface="新細明體" charset="-120"/>
            </a:endParaRPr>
          </a:p>
        </p:txBody>
      </p:sp>
      <p:sp>
        <p:nvSpPr>
          <p:cNvPr id="13337" name="Rectangle 50"/>
          <p:cNvSpPr>
            <a:spLocks noChangeArrowheads="1"/>
          </p:cNvSpPr>
          <p:nvPr/>
        </p:nvSpPr>
        <p:spPr bwMode="auto">
          <a:xfrm>
            <a:off x="5651990" y="2501504"/>
            <a:ext cx="718038" cy="971550"/>
          </a:xfrm>
          <a:prstGeom prst="rect">
            <a:avLst/>
          </a:prstGeom>
          <a:solidFill>
            <a:srgbClr val="3366FF"/>
          </a:solidFill>
          <a:ln w="12700">
            <a:noFill/>
            <a:miter lim="800000"/>
            <a:headEnd type="none" w="sm" len="sm"/>
            <a:tailEnd type="none" w="sm" len="sm"/>
          </a:ln>
        </p:spPr>
        <p:txBody>
          <a:bodyPr wrap="none" lIns="77925" tIns="38963" rIns="77925" bIns="38963" anchor="ctr"/>
          <a:lstStyle/>
          <a:p>
            <a:endParaRPr lang="zh-TW" altLang="en-US">
              <a:ea typeface="新細明體" charset="-120"/>
            </a:endParaRPr>
          </a:p>
        </p:txBody>
      </p:sp>
      <p:sp>
        <p:nvSpPr>
          <p:cNvPr id="13338" name="Rectangle 51"/>
          <p:cNvSpPr>
            <a:spLocks noChangeArrowheads="1"/>
          </p:cNvSpPr>
          <p:nvPr/>
        </p:nvSpPr>
        <p:spPr bwMode="auto">
          <a:xfrm>
            <a:off x="7020659" y="2501503"/>
            <a:ext cx="718038" cy="917972"/>
          </a:xfrm>
          <a:prstGeom prst="rect">
            <a:avLst/>
          </a:prstGeom>
          <a:solidFill>
            <a:srgbClr val="3366FF"/>
          </a:solidFill>
          <a:ln w="12700">
            <a:noFill/>
            <a:miter lim="800000"/>
            <a:headEnd type="none" w="sm" len="sm"/>
            <a:tailEnd type="none" w="sm" len="sm"/>
          </a:ln>
        </p:spPr>
        <p:txBody>
          <a:bodyPr wrap="none" lIns="77925" tIns="38963" rIns="77925" bIns="38963" anchor="ctr"/>
          <a:lstStyle/>
          <a:p>
            <a:endParaRPr lang="zh-TW" altLang="en-US">
              <a:ea typeface="新細明體" charset="-120"/>
            </a:endParaRPr>
          </a:p>
        </p:txBody>
      </p:sp>
      <p:grpSp>
        <p:nvGrpSpPr>
          <p:cNvPr id="13" name="Group 52"/>
          <p:cNvGrpSpPr>
            <a:grpSpLocks/>
          </p:cNvGrpSpPr>
          <p:nvPr/>
        </p:nvGrpSpPr>
        <p:grpSpPr bwMode="auto">
          <a:xfrm>
            <a:off x="5651989" y="3905252"/>
            <a:ext cx="143608" cy="108347"/>
            <a:chOff x="1020" y="3384"/>
            <a:chExt cx="91" cy="91"/>
          </a:xfrm>
        </p:grpSpPr>
        <p:sp>
          <p:nvSpPr>
            <p:cNvPr id="13383" name="Oval 53"/>
            <p:cNvSpPr>
              <a:spLocks noChangeArrowheads="1"/>
            </p:cNvSpPr>
            <p:nvPr/>
          </p:nvSpPr>
          <p:spPr bwMode="auto">
            <a:xfrm>
              <a:off x="1020" y="3384"/>
              <a:ext cx="91" cy="91"/>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endParaRPr lang="en-US" altLang="ja-JP" sz="2000" dirty="0">
                <a:solidFill>
                  <a:schemeClr val="hlink"/>
                </a:solidFill>
                <a:ea typeface="ＭＳ Ｐゴシック" pitchFamily="34" charset="-128"/>
              </a:endParaRPr>
            </a:p>
          </p:txBody>
        </p:sp>
        <p:sp>
          <p:nvSpPr>
            <p:cNvPr id="13384" name="Line 54"/>
            <p:cNvSpPr>
              <a:spLocks noChangeShapeType="1"/>
            </p:cNvSpPr>
            <p:nvPr/>
          </p:nvSpPr>
          <p:spPr bwMode="auto">
            <a:xfrm>
              <a:off x="1066" y="3430"/>
              <a:ext cx="0" cy="0"/>
            </a:xfrm>
            <a:prstGeom prst="line">
              <a:avLst/>
            </a:prstGeom>
            <a:noFill/>
            <a:ln w="12700">
              <a:solidFill>
                <a:schemeClr val="tx1"/>
              </a:solidFill>
              <a:round/>
              <a:headEnd type="none" w="sm" len="sm"/>
              <a:tailEnd type="none" w="sm" len="sm"/>
            </a:ln>
          </p:spPr>
          <p:txBody>
            <a:bodyPr/>
            <a:lstStyle/>
            <a:p>
              <a:endParaRPr lang="en-US"/>
            </a:p>
          </p:txBody>
        </p:sp>
        <p:sp>
          <p:nvSpPr>
            <p:cNvPr id="13385" name="Line 55"/>
            <p:cNvSpPr>
              <a:spLocks noChangeShapeType="1"/>
            </p:cNvSpPr>
            <p:nvPr/>
          </p:nvSpPr>
          <p:spPr bwMode="auto">
            <a:xfrm>
              <a:off x="1020" y="3430"/>
              <a:ext cx="91" cy="0"/>
            </a:xfrm>
            <a:prstGeom prst="line">
              <a:avLst/>
            </a:prstGeom>
            <a:noFill/>
            <a:ln w="12700">
              <a:solidFill>
                <a:schemeClr val="tx1"/>
              </a:solidFill>
              <a:round/>
              <a:headEnd type="none" w="sm" len="sm"/>
              <a:tailEnd type="none" w="sm" len="sm"/>
            </a:ln>
          </p:spPr>
          <p:txBody>
            <a:bodyPr/>
            <a:lstStyle/>
            <a:p>
              <a:endParaRPr lang="en-US"/>
            </a:p>
          </p:txBody>
        </p:sp>
      </p:grpSp>
      <p:grpSp>
        <p:nvGrpSpPr>
          <p:cNvPr id="14" name="Group 56"/>
          <p:cNvGrpSpPr>
            <a:grpSpLocks/>
          </p:cNvGrpSpPr>
          <p:nvPr/>
        </p:nvGrpSpPr>
        <p:grpSpPr bwMode="auto">
          <a:xfrm>
            <a:off x="5939205" y="3851673"/>
            <a:ext cx="143608" cy="108347"/>
            <a:chOff x="1020" y="3384"/>
            <a:chExt cx="91" cy="91"/>
          </a:xfrm>
        </p:grpSpPr>
        <p:sp>
          <p:nvSpPr>
            <p:cNvPr id="13380" name="Oval 57"/>
            <p:cNvSpPr>
              <a:spLocks noChangeArrowheads="1"/>
            </p:cNvSpPr>
            <p:nvPr/>
          </p:nvSpPr>
          <p:spPr bwMode="auto">
            <a:xfrm>
              <a:off x="1020" y="3384"/>
              <a:ext cx="91" cy="91"/>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endParaRPr lang="en-US" altLang="ja-JP" sz="2000" dirty="0">
                <a:solidFill>
                  <a:schemeClr val="hlink"/>
                </a:solidFill>
                <a:ea typeface="ＭＳ Ｐゴシック" pitchFamily="34" charset="-128"/>
              </a:endParaRPr>
            </a:p>
          </p:txBody>
        </p:sp>
        <p:sp>
          <p:nvSpPr>
            <p:cNvPr id="13381" name="Line 58"/>
            <p:cNvSpPr>
              <a:spLocks noChangeShapeType="1"/>
            </p:cNvSpPr>
            <p:nvPr/>
          </p:nvSpPr>
          <p:spPr bwMode="auto">
            <a:xfrm>
              <a:off x="1066" y="3430"/>
              <a:ext cx="0" cy="0"/>
            </a:xfrm>
            <a:prstGeom prst="line">
              <a:avLst/>
            </a:prstGeom>
            <a:noFill/>
            <a:ln w="12700">
              <a:solidFill>
                <a:schemeClr val="tx1"/>
              </a:solidFill>
              <a:round/>
              <a:headEnd type="none" w="sm" len="sm"/>
              <a:tailEnd type="none" w="sm" len="sm"/>
            </a:ln>
          </p:spPr>
          <p:txBody>
            <a:bodyPr/>
            <a:lstStyle/>
            <a:p>
              <a:endParaRPr lang="en-US"/>
            </a:p>
          </p:txBody>
        </p:sp>
        <p:sp>
          <p:nvSpPr>
            <p:cNvPr id="13382" name="Line 59"/>
            <p:cNvSpPr>
              <a:spLocks noChangeShapeType="1"/>
            </p:cNvSpPr>
            <p:nvPr/>
          </p:nvSpPr>
          <p:spPr bwMode="auto">
            <a:xfrm>
              <a:off x="1020" y="3430"/>
              <a:ext cx="91" cy="0"/>
            </a:xfrm>
            <a:prstGeom prst="line">
              <a:avLst/>
            </a:prstGeom>
            <a:noFill/>
            <a:ln w="12700">
              <a:solidFill>
                <a:schemeClr val="tx1"/>
              </a:solidFill>
              <a:round/>
              <a:headEnd type="none" w="sm" len="sm"/>
              <a:tailEnd type="none" w="sm" len="sm"/>
            </a:ln>
          </p:spPr>
          <p:txBody>
            <a:bodyPr/>
            <a:lstStyle/>
            <a:p>
              <a:endParaRPr lang="en-US"/>
            </a:p>
          </p:txBody>
        </p:sp>
      </p:grpSp>
      <p:grpSp>
        <p:nvGrpSpPr>
          <p:cNvPr id="15" name="Group 60"/>
          <p:cNvGrpSpPr>
            <a:grpSpLocks/>
          </p:cNvGrpSpPr>
          <p:nvPr/>
        </p:nvGrpSpPr>
        <p:grpSpPr bwMode="auto">
          <a:xfrm>
            <a:off x="6227885" y="3960020"/>
            <a:ext cx="145074" cy="108347"/>
            <a:chOff x="1020" y="3384"/>
            <a:chExt cx="91" cy="91"/>
          </a:xfrm>
        </p:grpSpPr>
        <p:sp>
          <p:nvSpPr>
            <p:cNvPr id="13377" name="Oval 61"/>
            <p:cNvSpPr>
              <a:spLocks noChangeArrowheads="1"/>
            </p:cNvSpPr>
            <p:nvPr/>
          </p:nvSpPr>
          <p:spPr bwMode="auto">
            <a:xfrm>
              <a:off x="1020" y="3384"/>
              <a:ext cx="91" cy="91"/>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endParaRPr lang="en-US" altLang="ja-JP" sz="2000" dirty="0">
                <a:solidFill>
                  <a:schemeClr val="hlink"/>
                </a:solidFill>
                <a:ea typeface="ＭＳ Ｐゴシック" pitchFamily="34" charset="-128"/>
              </a:endParaRPr>
            </a:p>
          </p:txBody>
        </p:sp>
        <p:sp>
          <p:nvSpPr>
            <p:cNvPr id="13378" name="Line 62"/>
            <p:cNvSpPr>
              <a:spLocks noChangeShapeType="1"/>
            </p:cNvSpPr>
            <p:nvPr/>
          </p:nvSpPr>
          <p:spPr bwMode="auto">
            <a:xfrm>
              <a:off x="1066" y="3430"/>
              <a:ext cx="0" cy="0"/>
            </a:xfrm>
            <a:prstGeom prst="line">
              <a:avLst/>
            </a:prstGeom>
            <a:noFill/>
            <a:ln w="12700">
              <a:solidFill>
                <a:schemeClr val="tx1"/>
              </a:solidFill>
              <a:round/>
              <a:headEnd type="none" w="sm" len="sm"/>
              <a:tailEnd type="none" w="sm" len="sm"/>
            </a:ln>
          </p:spPr>
          <p:txBody>
            <a:bodyPr/>
            <a:lstStyle/>
            <a:p>
              <a:endParaRPr lang="en-US"/>
            </a:p>
          </p:txBody>
        </p:sp>
        <p:sp>
          <p:nvSpPr>
            <p:cNvPr id="13379" name="Line 63"/>
            <p:cNvSpPr>
              <a:spLocks noChangeShapeType="1"/>
            </p:cNvSpPr>
            <p:nvPr/>
          </p:nvSpPr>
          <p:spPr bwMode="auto">
            <a:xfrm>
              <a:off x="1020" y="3430"/>
              <a:ext cx="91" cy="0"/>
            </a:xfrm>
            <a:prstGeom prst="line">
              <a:avLst/>
            </a:prstGeom>
            <a:noFill/>
            <a:ln w="12700">
              <a:solidFill>
                <a:schemeClr val="tx1"/>
              </a:solidFill>
              <a:round/>
              <a:headEnd type="none" w="sm" len="sm"/>
              <a:tailEnd type="none" w="sm" len="sm"/>
            </a:ln>
          </p:spPr>
          <p:txBody>
            <a:bodyPr/>
            <a:lstStyle/>
            <a:p>
              <a:endParaRPr lang="en-US"/>
            </a:p>
          </p:txBody>
        </p:sp>
      </p:grpSp>
      <p:sp>
        <p:nvSpPr>
          <p:cNvPr id="13342" name="Oval 64"/>
          <p:cNvSpPr>
            <a:spLocks noChangeArrowheads="1"/>
          </p:cNvSpPr>
          <p:nvPr/>
        </p:nvSpPr>
        <p:spPr bwMode="auto">
          <a:xfrm>
            <a:off x="5580184" y="1637111"/>
            <a:ext cx="792774" cy="215503"/>
          </a:xfrm>
          <a:prstGeom prst="ellipse">
            <a:avLst/>
          </a:prstGeom>
          <a:solidFill>
            <a:schemeClr val="bg2">
              <a:lumMod val="75000"/>
            </a:schemeClr>
          </a:solidFill>
          <a:ln w="12700">
            <a:solidFill>
              <a:schemeClr val="tx1"/>
            </a:solidFill>
            <a:round/>
            <a:headEnd type="none" w="sm" len="sm"/>
            <a:tailEnd type="none" w="sm" len="sm"/>
          </a:ln>
        </p:spPr>
        <p:txBody>
          <a:bodyPr wrap="none" lIns="77925" tIns="38963" rIns="77925" bIns="38963" anchor="ctr"/>
          <a:lstStyle/>
          <a:p>
            <a:pPr>
              <a:defRPr/>
            </a:pPr>
            <a:endParaRPr lang="zh-TW" altLang="en-US">
              <a:ea typeface="新細明體" charset="-120"/>
            </a:endParaRPr>
          </a:p>
        </p:txBody>
      </p:sp>
      <p:sp>
        <p:nvSpPr>
          <p:cNvPr id="13343" name="Oval 65"/>
          <p:cNvSpPr>
            <a:spLocks noChangeArrowheads="1"/>
          </p:cNvSpPr>
          <p:nvPr/>
        </p:nvSpPr>
        <p:spPr bwMode="auto">
          <a:xfrm>
            <a:off x="6947389" y="1637111"/>
            <a:ext cx="791308" cy="215503"/>
          </a:xfrm>
          <a:prstGeom prst="ellipse">
            <a:avLst/>
          </a:prstGeom>
          <a:solidFill>
            <a:srgbClr val="FFFFFF"/>
          </a:solidFill>
          <a:ln w="12700">
            <a:solidFill>
              <a:schemeClr val="tx1"/>
            </a:solidFill>
            <a:round/>
            <a:headEnd type="none" w="sm" len="sm"/>
            <a:tailEnd type="none" w="sm" len="sm"/>
          </a:ln>
        </p:spPr>
        <p:txBody>
          <a:bodyPr wrap="none" lIns="77925" tIns="38963" rIns="77925" bIns="38963" anchor="ctr"/>
          <a:lstStyle/>
          <a:p>
            <a:pPr>
              <a:defRPr/>
            </a:pPr>
            <a:endParaRPr lang="zh-TW" altLang="en-US">
              <a:ea typeface="新細明體" charset="-120"/>
            </a:endParaRPr>
          </a:p>
        </p:txBody>
      </p:sp>
      <p:sp>
        <p:nvSpPr>
          <p:cNvPr id="13344" name="Line 66"/>
          <p:cNvSpPr>
            <a:spLocks noChangeShapeType="1"/>
          </p:cNvSpPr>
          <p:nvPr/>
        </p:nvSpPr>
        <p:spPr bwMode="auto">
          <a:xfrm>
            <a:off x="6012474" y="2446735"/>
            <a:ext cx="143608" cy="0"/>
          </a:xfrm>
          <a:prstGeom prst="line">
            <a:avLst/>
          </a:prstGeom>
          <a:noFill/>
          <a:ln w="12700">
            <a:solidFill>
              <a:schemeClr val="tx1"/>
            </a:solidFill>
            <a:round/>
            <a:headEnd type="none" w="sm" len="sm"/>
            <a:tailEnd type="none" w="sm" len="sm"/>
          </a:ln>
        </p:spPr>
        <p:txBody>
          <a:bodyPr lIns="77925" tIns="38963" rIns="77925" bIns="38963"/>
          <a:lstStyle/>
          <a:p>
            <a:endParaRPr lang="en-US"/>
          </a:p>
        </p:txBody>
      </p:sp>
      <p:sp>
        <p:nvSpPr>
          <p:cNvPr id="13345" name="Line 67"/>
          <p:cNvSpPr>
            <a:spLocks noChangeShapeType="1"/>
          </p:cNvSpPr>
          <p:nvPr/>
        </p:nvSpPr>
        <p:spPr bwMode="auto">
          <a:xfrm>
            <a:off x="5580185" y="2447925"/>
            <a:ext cx="145074" cy="0"/>
          </a:xfrm>
          <a:prstGeom prst="line">
            <a:avLst/>
          </a:prstGeom>
          <a:noFill/>
          <a:ln w="12700">
            <a:solidFill>
              <a:schemeClr val="tx1"/>
            </a:solidFill>
            <a:round/>
            <a:headEnd type="none" w="sm" len="sm"/>
            <a:tailEnd type="none" w="sm" len="sm"/>
          </a:ln>
        </p:spPr>
        <p:txBody>
          <a:bodyPr lIns="77925" tIns="38963" rIns="77925" bIns="38963"/>
          <a:lstStyle/>
          <a:p>
            <a:endParaRPr lang="en-US"/>
          </a:p>
        </p:txBody>
      </p:sp>
      <p:sp>
        <p:nvSpPr>
          <p:cNvPr id="13346" name="Line 68"/>
          <p:cNvSpPr>
            <a:spLocks noChangeShapeType="1"/>
          </p:cNvSpPr>
          <p:nvPr/>
        </p:nvSpPr>
        <p:spPr bwMode="auto">
          <a:xfrm>
            <a:off x="5795597" y="2447925"/>
            <a:ext cx="145073" cy="0"/>
          </a:xfrm>
          <a:prstGeom prst="line">
            <a:avLst/>
          </a:prstGeom>
          <a:noFill/>
          <a:ln w="12700">
            <a:solidFill>
              <a:schemeClr val="tx1"/>
            </a:solidFill>
            <a:round/>
            <a:headEnd type="none" w="sm" len="sm"/>
            <a:tailEnd type="none" w="sm" len="sm"/>
          </a:ln>
        </p:spPr>
        <p:txBody>
          <a:bodyPr lIns="77925" tIns="38963" rIns="77925" bIns="38963"/>
          <a:lstStyle/>
          <a:p>
            <a:endParaRPr lang="en-US"/>
          </a:p>
        </p:txBody>
      </p:sp>
      <p:sp>
        <p:nvSpPr>
          <p:cNvPr id="13347" name="Line 69"/>
          <p:cNvSpPr>
            <a:spLocks noChangeShapeType="1"/>
          </p:cNvSpPr>
          <p:nvPr/>
        </p:nvSpPr>
        <p:spPr bwMode="auto">
          <a:xfrm>
            <a:off x="6227885" y="2447925"/>
            <a:ext cx="145074" cy="0"/>
          </a:xfrm>
          <a:prstGeom prst="line">
            <a:avLst/>
          </a:prstGeom>
          <a:noFill/>
          <a:ln w="12700">
            <a:solidFill>
              <a:schemeClr val="tx1"/>
            </a:solidFill>
            <a:round/>
            <a:headEnd type="none" w="sm" len="sm"/>
            <a:tailEnd type="none" w="sm" len="sm"/>
          </a:ln>
        </p:spPr>
        <p:txBody>
          <a:bodyPr lIns="77925" tIns="38963" rIns="77925" bIns="38963"/>
          <a:lstStyle/>
          <a:p>
            <a:endParaRPr lang="en-US"/>
          </a:p>
        </p:txBody>
      </p:sp>
      <p:sp>
        <p:nvSpPr>
          <p:cNvPr id="13348" name="Line 70"/>
          <p:cNvSpPr>
            <a:spLocks noChangeShapeType="1"/>
          </p:cNvSpPr>
          <p:nvPr/>
        </p:nvSpPr>
        <p:spPr bwMode="auto">
          <a:xfrm>
            <a:off x="7379677" y="2447925"/>
            <a:ext cx="145074" cy="0"/>
          </a:xfrm>
          <a:prstGeom prst="line">
            <a:avLst/>
          </a:prstGeom>
          <a:noFill/>
          <a:ln w="12700">
            <a:solidFill>
              <a:schemeClr val="tx1"/>
            </a:solidFill>
            <a:round/>
            <a:headEnd type="none" w="sm" len="sm"/>
            <a:tailEnd type="none" w="sm" len="sm"/>
          </a:ln>
        </p:spPr>
        <p:txBody>
          <a:bodyPr lIns="77925" tIns="38963" rIns="77925" bIns="38963"/>
          <a:lstStyle/>
          <a:p>
            <a:endParaRPr lang="en-US"/>
          </a:p>
        </p:txBody>
      </p:sp>
      <p:sp>
        <p:nvSpPr>
          <p:cNvPr id="13349" name="Line 71"/>
          <p:cNvSpPr>
            <a:spLocks noChangeShapeType="1"/>
          </p:cNvSpPr>
          <p:nvPr/>
        </p:nvSpPr>
        <p:spPr bwMode="auto">
          <a:xfrm>
            <a:off x="6948854" y="2449116"/>
            <a:ext cx="143608" cy="0"/>
          </a:xfrm>
          <a:prstGeom prst="line">
            <a:avLst/>
          </a:prstGeom>
          <a:noFill/>
          <a:ln w="12700">
            <a:solidFill>
              <a:schemeClr val="tx1"/>
            </a:solidFill>
            <a:round/>
            <a:headEnd type="none" w="sm" len="sm"/>
            <a:tailEnd type="none" w="sm" len="sm"/>
          </a:ln>
        </p:spPr>
        <p:txBody>
          <a:bodyPr lIns="77925" tIns="38963" rIns="77925" bIns="38963"/>
          <a:lstStyle/>
          <a:p>
            <a:endParaRPr lang="en-US"/>
          </a:p>
        </p:txBody>
      </p:sp>
      <p:sp>
        <p:nvSpPr>
          <p:cNvPr id="13350" name="Line 72"/>
          <p:cNvSpPr>
            <a:spLocks noChangeShapeType="1"/>
          </p:cNvSpPr>
          <p:nvPr/>
        </p:nvSpPr>
        <p:spPr bwMode="auto">
          <a:xfrm>
            <a:off x="7164268" y="2449116"/>
            <a:ext cx="145073" cy="0"/>
          </a:xfrm>
          <a:prstGeom prst="line">
            <a:avLst/>
          </a:prstGeom>
          <a:noFill/>
          <a:ln w="12700">
            <a:solidFill>
              <a:schemeClr val="tx1"/>
            </a:solidFill>
            <a:round/>
            <a:headEnd type="none" w="sm" len="sm"/>
            <a:tailEnd type="none" w="sm" len="sm"/>
          </a:ln>
        </p:spPr>
        <p:txBody>
          <a:bodyPr lIns="77925" tIns="38963" rIns="77925" bIns="38963"/>
          <a:lstStyle/>
          <a:p>
            <a:endParaRPr lang="en-US"/>
          </a:p>
        </p:txBody>
      </p:sp>
      <p:sp>
        <p:nvSpPr>
          <p:cNvPr id="13351" name="Line 73"/>
          <p:cNvSpPr>
            <a:spLocks noChangeShapeType="1"/>
          </p:cNvSpPr>
          <p:nvPr/>
        </p:nvSpPr>
        <p:spPr bwMode="auto">
          <a:xfrm>
            <a:off x="7596554" y="2449116"/>
            <a:ext cx="143608" cy="0"/>
          </a:xfrm>
          <a:prstGeom prst="line">
            <a:avLst/>
          </a:prstGeom>
          <a:noFill/>
          <a:ln w="12700">
            <a:solidFill>
              <a:schemeClr val="tx1"/>
            </a:solidFill>
            <a:round/>
            <a:headEnd type="none" w="sm" len="sm"/>
            <a:tailEnd type="none" w="sm" len="sm"/>
          </a:ln>
        </p:spPr>
        <p:txBody>
          <a:bodyPr lIns="77925" tIns="38963" rIns="77925" bIns="38963"/>
          <a:lstStyle/>
          <a:p>
            <a:endParaRPr lang="en-US"/>
          </a:p>
        </p:txBody>
      </p:sp>
      <p:sp>
        <p:nvSpPr>
          <p:cNvPr id="13352" name="Freeform 74"/>
          <p:cNvSpPr>
            <a:spLocks/>
          </p:cNvSpPr>
          <p:nvPr/>
        </p:nvSpPr>
        <p:spPr bwMode="auto">
          <a:xfrm>
            <a:off x="5725259" y="2988469"/>
            <a:ext cx="142142" cy="917972"/>
          </a:xfrm>
          <a:custGeom>
            <a:avLst/>
            <a:gdLst>
              <a:gd name="T0" fmla="*/ 0 w 1"/>
              <a:gd name="T1" fmla="*/ 0 h 771"/>
              <a:gd name="T2" fmla="*/ 0 w 1"/>
              <a:gd name="T3" fmla="*/ 2147483647 h 771"/>
              <a:gd name="T4" fmla="*/ 0 w 1"/>
              <a:gd name="T5" fmla="*/ 2147483647 h 771"/>
              <a:gd name="T6" fmla="*/ 0 60000 65536"/>
              <a:gd name="T7" fmla="*/ 0 60000 65536"/>
              <a:gd name="T8" fmla="*/ 0 60000 65536"/>
              <a:gd name="T9" fmla="*/ 0 w 1"/>
              <a:gd name="T10" fmla="*/ 0 h 771"/>
              <a:gd name="T11" fmla="*/ 1 w 1"/>
              <a:gd name="T12" fmla="*/ 771 h 771"/>
            </a:gdLst>
            <a:ahLst/>
            <a:cxnLst>
              <a:cxn ang="T6">
                <a:pos x="T0" y="T1"/>
              </a:cxn>
              <a:cxn ang="T7">
                <a:pos x="T2" y="T3"/>
              </a:cxn>
              <a:cxn ang="T8">
                <a:pos x="T4" y="T5"/>
              </a:cxn>
            </a:cxnLst>
            <a:rect l="T9" t="T10" r="T11" b="T12"/>
            <a:pathLst>
              <a:path w="1" h="771">
                <a:moveTo>
                  <a:pt x="0" y="0"/>
                </a:moveTo>
                <a:cubicBezTo>
                  <a:pt x="0" y="117"/>
                  <a:pt x="0" y="235"/>
                  <a:pt x="0" y="363"/>
                </a:cubicBezTo>
                <a:cubicBezTo>
                  <a:pt x="0" y="491"/>
                  <a:pt x="0" y="631"/>
                  <a:pt x="0" y="771"/>
                </a:cubicBezTo>
              </a:path>
            </a:pathLst>
          </a:custGeom>
          <a:noFill/>
          <a:ln w="28575" cap="flat" cmpd="sng">
            <a:solidFill>
              <a:schemeClr val="tx1"/>
            </a:solidFill>
            <a:prstDash val="sysDot"/>
            <a:round/>
            <a:headEnd type="none" w="sm" len="sm"/>
            <a:tailEnd type="arrow" w="med" len="med"/>
          </a:ln>
        </p:spPr>
        <p:txBody>
          <a:bodyPr lIns="77925" tIns="38963" rIns="77925" bIns="38963"/>
          <a:lstStyle/>
          <a:p>
            <a:endParaRPr lang="en-US"/>
          </a:p>
        </p:txBody>
      </p:sp>
      <p:sp>
        <p:nvSpPr>
          <p:cNvPr id="13353" name="Freeform 75"/>
          <p:cNvSpPr>
            <a:spLocks/>
          </p:cNvSpPr>
          <p:nvPr/>
        </p:nvSpPr>
        <p:spPr bwMode="auto">
          <a:xfrm>
            <a:off x="5867400" y="2880124"/>
            <a:ext cx="145074" cy="972740"/>
          </a:xfrm>
          <a:custGeom>
            <a:avLst/>
            <a:gdLst>
              <a:gd name="T0" fmla="*/ 0 w 91"/>
              <a:gd name="T1" fmla="*/ 0 h 817"/>
              <a:gd name="T2" fmla="*/ 2147483647 w 91"/>
              <a:gd name="T3" fmla="*/ 2147483647 h 817"/>
              <a:gd name="T4" fmla="*/ 2147483647 w 91"/>
              <a:gd name="T5" fmla="*/ 2147483647 h 817"/>
              <a:gd name="T6" fmla="*/ 0 60000 65536"/>
              <a:gd name="T7" fmla="*/ 0 60000 65536"/>
              <a:gd name="T8" fmla="*/ 0 60000 65536"/>
              <a:gd name="T9" fmla="*/ 0 w 91"/>
              <a:gd name="T10" fmla="*/ 0 h 817"/>
              <a:gd name="T11" fmla="*/ 91 w 91"/>
              <a:gd name="T12" fmla="*/ 817 h 817"/>
            </a:gdLst>
            <a:ahLst/>
            <a:cxnLst>
              <a:cxn ang="T6">
                <a:pos x="T0" y="T1"/>
              </a:cxn>
              <a:cxn ang="T7">
                <a:pos x="T2" y="T3"/>
              </a:cxn>
              <a:cxn ang="T8">
                <a:pos x="T4" y="T5"/>
              </a:cxn>
            </a:cxnLst>
            <a:rect l="T9" t="T10" r="T11" b="T12"/>
            <a:pathLst>
              <a:path w="91" h="817">
                <a:moveTo>
                  <a:pt x="0" y="0"/>
                </a:moveTo>
                <a:cubicBezTo>
                  <a:pt x="15" y="136"/>
                  <a:pt x="31" y="272"/>
                  <a:pt x="46" y="408"/>
                </a:cubicBezTo>
                <a:cubicBezTo>
                  <a:pt x="61" y="544"/>
                  <a:pt x="76" y="680"/>
                  <a:pt x="91" y="817"/>
                </a:cubicBezTo>
              </a:path>
            </a:pathLst>
          </a:custGeom>
          <a:noFill/>
          <a:ln w="28575" cap="flat" cmpd="sng">
            <a:solidFill>
              <a:schemeClr val="tx1"/>
            </a:solidFill>
            <a:prstDash val="sysDot"/>
            <a:round/>
            <a:headEnd type="none" w="sm" len="sm"/>
            <a:tailEnd type="arrow" w="med" len="med"/>
          </a:ln>
        </p:spPr>
        <p:txBody>
          <a:bodyPr lIns="77925" tIns="38963" rIns="77925" bIns="38963"/>
          <a:lstStyle/>
          <a:p>
            <a:endParaRPr lang="en-US"/>
          </a:p>
        </p:txBody>
      </p:sp>
      <p:sp>
        <p:nvSpPr>
          <p:cNvPr id="13354" name="Freeform 76"/>
          <p:cNvSpPr>
            <a:spLocks/>
          </p:cNvSpPr>
          <p:nvPr/>
        </p:nvSpPr>
        <p:spPr bwMode="auto">
          <a:xfrm>
            <a:off x="6084277" y="2880123"/>
            <a:ext cx="143608" cy="1079897"/>
          </a:xfrm>
          <a:custGeom>
            <a:avLst/>
            <a:gdLst>
              <a:gd name="T0" fmla="*/ 2147483647 w 90"/>
              <a:gd name="T1" fmla="*/ 0 h 907"/>
              <a:gd name="T2" fmla="*/ 0 w 90"/>
              <a:gd name="T3" fmla="*/ 2147483647 h 907"/>
              <a:gd name="T4" fmla="*/ 2147483647 w 90"/>
              <a:gd name="T5" fmla="*/ 2147483647 h 907"/>
              <a:gd name="T6" fmla="*/ 2147483647 w 90"/>
              <a:gd name="T7" fmla="*/ 2147483647 h 907"/>
              <a:gd name="T8" fmla="*/ 0 60000 65536"/>
              <a:gd name="T9" fmla="*/ 0 60000 65536"/>
              <a:gd name="T10" fmla="*/ 0 60000 65536"/>
              <a:gd name="T11" fmla="*/ 0 60000 65536"/>
              <a:gd name="T12" fmla="*/ 0 w 90"/>
              <a:gd name="T13" fmla="*/ 0 h 907"/>
              <a:gd name="T14" fmla="*/ 90 w 90"/>
              <a:gd name="T15" fmla="*/ 907 h 907"/>
            </a:gdLst>
            <a:ahLst/>
            <a:cxnLst>
              <a:cxn ang="T8">
                <a:pos x="T0" y="T1"/>
              </a:cxn>
              <a:cxn ang="T9">
                <a:pos x="T2" y="T3"/>
              </a:cxn>
              <a:cxn ang="T10">
                <a:pos x="T4" y="T5"/>
              </a:cxn>
              <a:cxn ang="T11">
                <a:pos x="T6" y="T7"/>
              </a:cxn>
            </a:cxnLst>
            <a:rect l="T12" t="T13" r="T14" b="T15"/>
            <a:pathLst>
              <a:path w="90" h="907">
                <a:moveTo>
                  <a:pt x="45" y="0"/>
                </a:moveTo>
                <a:cubicBezTo>
                  <a:pt x="22" y="143"/>
                  <a:pt x="0" y="287"/>
                  <a:pt x="0" y="408"/>
                </a:cubicBezTo>
                <a:cubicBezTo>
                  <a:pt x="0" y="529"/>
                  <a:pt x="30" y="643"/>
                  <a:pt x="45" y="726"/>
                </a:cubicBezTo>
                <a:cubicBezTo>
                  <a:pt x="60" y="809"/>
                  <a:pt x="75" y="858"/>
                  <a:pt x="90" y="907"/>
                </a:cubicBezTo>
              </a:path>
            </a:pathLst>
          </a:custGeom>
          <a:noFill/>
          <a:ln w="28575" cap="flat" cmpd="sng">
            <a:solidFill>
              <a:schemeClr val="tx1"/>
            </a:solidFill>
            <a:prstDash val="sysDot"/>
            <a:round/>
            <a:headEnd type="none" w="sm" len="sm"/>
            <a:tailEnd type="arrow" w="med" len="med"/>
          </a:ln>
        </p:spPr>
        <p:txBody>
          <a:bodyPr lIns="77925" tIns="38963" rIns="77925" bIns="38963"/>
          <a:lstStyle/>
          <a:p>
            <a:endParaRPr lang="en-US"/>
          </a:p>
        </p:txBody>
      </p:sp>
      <p:grpSp>
        <p:nvGrpSpPr>
          <p:cNvPr id="16" name="Group 77"/>
          <p:cNvGrpSpPr>
            <a:grpSpLocks/>
          </p:cNvGrpSpPr>
          <p:nvPr/>
        </p:nvGrpSpPr>
        <p:grpSpPr bwMode="auto">
          <a:xfrm>
            <a:off x="7033846" y="2069308"/>
            <a:ext cx="145074" cy="108347"/>
            <a:chOff x="1020" y="3384"/>
            <a:chExt cx="91" cy="91"/>
          </a:xfrm>
        </p:grpSpPr>
        <p:sp>
          <p:nvSpPr>
            <p:cNvPr id="13374" name="Oval 78"/>
            <p:cNvSpPr>
              <a:spLocks noChangeArrowheads="1"/>
            </p:cNvSpPr>
            <p:nvPr/>
          </p:nvSpPr>
          <p:spPr bwMode="auto">
            <a:xfrm>
              <a:off x="1020" y="3384"/>
              <a:ext cx="91" cy="91"/>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endParaRPr lang="en-US" altLang="ja-JP" sz="2000" dirty="0">
                <a:solidFill>
                  <a:schemeClr val="hlink"/>
                </a:solidFill>
                <a:ea typeface="ＭＳ Ｐゴシック" pitchFamily="34" charset="-128"/>
              </a:endParaRPr>
            </a:p>
          </p:txBody>
        </p:sp>
        <p:sp>
          <p:nvSpPr>
            <p:cNvPr id="13375" name="Line 79"/>
            <p:cNvSpPr>
              <a:spLocks noChangeShapeType="1"/>
            </p:cNvSpPr>
            <p:nvPr/>
          </p:nvSpPr>
          <p:spPr bwMode="auto">
            <a:xfrm>
              <a:off x="1066" y="3430"/>
              <a:ext cx="0" cy="0"/>
            </a:xfrm>
            <a:prstGeom prst="line">
              <a:avLst/>
            </a:prstGeom>
            <a:noFill/>
            <a:ln w="12700">
              <a:solidFill>
                <a:schemeClr val="tx1"/>
              </a:solidFill>
              <a:round/>
              <a:headEnd type="none" w="sm" len="sm"/>
              <a:tailEnd type="none" w="sm" len="sm"/>
            </a:ln>
          </p:spPr>
          <p:txBody>
            <a:bodyPr/>
            <a:lstStyle/>
            <a:p>
              <a:endParaRPr lang="en-US"/>
            </a:p>
          </p:txBody>
        </p:sp>
        <p:sp>
          <p:nvSpPr>
            <p:cNvPr id="13376" name="Line 80"/>
            <p:cNvSpPr>
              <a:spLocks noChangeShapeType="1"/>
            </p:cNvSpPr>
            <p:nvPr/>
          </p:nvSpPr>
          <p:spPr bwMode="auto">
            <a:xfrm>
              <a:off x="1020" y="3430"/>
              <a:ext cx="91" cy="0"/>
            </a:xfrm>
            <a:prstGeom prst="line">
              <a:avLst/>
            </a:prstGeom>
            <a:noFill/>
            <a:ln w="12700">
              <a:solidFill>
                <a:schemeClr val="tx1"/>
              </a:solidFill>
              <a:round/>
              <a:headEnd type="none" w="sm" len="sm"/>
              <a:tailEnd type="none" w="sm" len="sm"/>
            </a:ln>
          </p:spPr>
          <p:txBody>
            <a:bodyPr/>
            <a:lstStyle/>
            <a:p>
              <a:endParaRPr lang="en-US"/>
            </a:p>
          </p:txBody>
        </p:sp>
      </p:grpSp>
      <p:grpSp>
        <p:nvGrpSpPr>
          <p:cNvPr id="17" name="Group 81"/>
          <p:cNvGrpSpPr>
            <a:grpSpLocks/>
          </p:cNvGrpSpPr>
          <p:nvPr/>
        </p:nvGrpSpPr>
        <p:grpSpPr bwMode="auto">
          <a:xfrm>
            <a:off x="7321062" y="2015729"/>
            <a:ext cx="145074" cy="108347"/>
            <a:chOff x="1020" y="3384"/>
            <a:chExt cx="91" cy="91"/>
          </a:xfrm>
        </p:grpSpPr>
        <p:sp>
          <p:nvSpPr>
            <p:cNvPr id="13371" name="Oval 82"/>
            <p:cNvSpPr>
              <a:spLocks noChangeArrowheads="1"/>
            </p:cNvSpPr>
            <p:nvPr/>
          </p:nvSpPr>
          <p:spPr bwMode="auto">
            <a:xfrm>
              <a:off x="1020" y="3384"/>
              <a:ext cx="91" cy="91"/>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endParaRPr lang="en-US" altLang="ja-JP" sz="2000" dirty="0">
                <a:solidFill>
                  <a:schemeClr val="hlink"/>
                </a:solidFill>
                <a:ea typeface="ＭＳ Ｐゴシック" pitchFamily="34" charset="-128"/>
              </a:endParaRPr>
            </a:p>
          </p:txBody>
        </p:sp>
        <p:sp>
          <p:nvSpPr>
            <p:cNvPr id="13372" name="Line 83"/>
            <p:cNvSpPr>
              <a:spLocks noChangeShapeType="1"/>
            </p:cNvSpPr>
            <p:nvPr/>
          </p:nvSpPr>
          <p:spPr bwMode="auto">
            <a:xfrm>
              <a:off x="1066" y="3430"/>
              <a:ext cx="0" cy="0"/>
            </a:xfrm>
            <a:prstGeom prst="line">
              <a:avLst/>
            </a:prstGeom>
            <a:noFill/>
            <a:ln w="12700">
              <a:solidFill>
                <a:schemeClr val="tx1"/>
              </a:solidFill>
              <a:round/>
              <a:headEnd type="none" w="sm" len="sm"/>
              <a:tailEnd type="none" w="sm" len="sm"/>
            </a:ln>
          </p:spPr>
          <p:txBody>
            <a:bodyPr/>
            <a:lstStyle/>
            <a:p>
              <a:endParaRPr lang="en-US"/>
            </a:p>
          </p:txBody>
        </p:sp>
        <p:sp>
          <p:nvSpPr>
            <p:cNvPr id="13373" name="Line 84"/>
            <p:cNvSpPr>
              <a:spLocks noChangeShapeType="1"/>
            </p:cNvSpPr>
            <p:nvPr/>
          </p:nvSpPr>
          <p:spPr bwMode="auto">
            <a:xfrm>
              <a:off x="1020" y="3430"/>
              <a:ext cx="91" cy="0"/>
            </a:xfrm>
            <a:prstGeom prst="line">
              <a:avLst/>
            </a:prstGeom>
            <a:noFill/>
            <a:ln w="12700">
              <a:solidFill>
                <a:schemeClr val="tx1"/>
              </a:solidFill>
              <a:round/>
              <a:headEnd type="none" w="sm" len="sm"/>
              <a:tailEnd type="none" w="sm" len="sm"/>
            </a:ln>
          </p:spPr>
          <p:txBody>
            <a:bodyPr/>
            <a:lstStyle/>
            <a:p>
              <a:endParaRPr lang="en-US"/>
            </a:p>
          </p:txBody>
        </p:sp>
      </p:grpSp>
      <p:grpSp>
        <p:nvGrpSpPr>
          <p:cNvPr id="18" name="Group 85"/>
          <p:cNvGrpSpPr>
            <a:grpSpLocks/>
          </p:cNvGrpSpPr>
          <p:nvPr/>
        </p:nvGrpSpPr>
        <p:grpSpPr bwMode="auto">
          <a:xfrm>
            <a:off x="7611208" y="2124077"/>
            <a:ext cx="143608" cy="108347"/>
            <a:chOff x="1020" y="3384"/>
            <a:chExt cx="91" cy="91"/>
          </a:xfrm>
        </p:grpSpPr>
        <p:sp>
          <p:nvSpPr>
            <p:cNvPr id="13368" name="Oval 86"/>
            <p:cNvSpPr>
              <a:spLocks noChangeArrowheads="1"/>
            </p:cNvSpPr>
            <p:nvPr/>
          </p:nvSpPr>
          <p:spPr bwMode="auto">
            <a:xfrm>
              <a:off x="1020" y="3384"/>
              <a:ext cx="91" cy="91"/>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endParaRPr lang="en-US" altLang="ja-JP" sz="2000" dirty="0">
                <a:solidFill>
                  <a:schemeClr val="hlink"/>
                </a:solidFill>
                <a:ea typeface="ＭＳ Ｐゴシック" pitchFamily="34" charset="-128"/>
              </a:endParaRPr>
            </a:p>
          </p:txBody>
        </p:sp>
        <p:sp>
          <p:nvSpPr>
            <p:cNvPr id="13369" name="Line 87"/>
            <p:cNvSpPr>
              <a:spLocks noChangeShapeType="1"/>
            </p:cNvSpPr>
            <p:nvPr/>
          </p:nvSpPr>
          <p:spPr bwMode="auto">
            <a:xfrm>
              <a:off x="1066" y="3430"/>
              <a:ext cx="0" cy="0"/>
            </a:xfrm>
            <a:prstGeom prst="line">
              <a:avLst/>
            </a:prstGeom>
            <a:noFill/>
            <a:ln w="12700">
              <a:solidFill>
                <a:schemeClr val="tx1"/>
              </a:solidFill>
              <a:round/>
              <a:headEnd type="none" w="sm" len="sm"/>
              <a:tailEnd type="none" w="sm" len="sm"/>
            </a:ln>
          </p:spPr>
          <p:txBody>
            <a:bodyPr/>
            <a:lstStyle/>
            <a:p>
              <a:endParaRPr lang="en-US"/>
            </a:p>
          </p:txBody>
        </p:sp>
        <p:sp>
          <p:nvSpPr>
            <p:cNvPr id="13370" name="Line 88"/>
            <p:cNvSpPr>
              <a:spLocks noChangeShapeType="1"/>
            </p:cNvSpPr>
            <p:nvPr/>
          </p:nvSpPr>
          <p:spPr bwMode="auto">
            <a:xfrm>
              <a:off x="1020" y="3430"/>
              <a:ext cx="91" cy="0"/>
            </a:xfrm>
            <a:prstGeom prst="line">
              <a:avLst/>
            </a:prstGeom>
            <a:noFill/>
            <a:ln w="12700">
              <a:solidFill>
                <a:schemeClr val="tx1"/>
              </a:solidFill>
              <a:round/>
              <a:headEnd type="none" w="sm" len="sm"/>
              <a:tailEnd type="none" w="sm" len="sm"/>
            </a:ln>
          </p:spPr>
          <p:txBody>
            <a:bodyPr/>
            <a:lstStyle/>
            <a:p>
              <a:endParaRPr lang="en-US"/>
            </a:p>
          </p:txBody>
        </p:sp>
      </p:grpSp>
      <p:sp>
        <p:nvSpPr>
          <p:cNvPr id="13358" name="Freeform 89"/>
          <p:cNvSpPr>
            <a:spLocks/>
          </p:cNvSpPr>
          <p:nvPr/>
        </p:nvSpPr>
        <p:spPr bwMode="auto">
          <a:xfrm>
            <a:off x="7105651" y="2177655"/>
            <a:ext cx="70338" cy="648890"/>
          </a:xfrm>
          <a:custGeom>
            <a:avLst/>
            <a:gdLst>
              <a:gd name="T0" fmla="*/ 2147483647 w 91"/>
              <a:gd name="T1" fmla="*/ 2147483647 h 1512"/>
              <a:gd name="T2" fmla="*/ 2147483647 w 91"/>
              <a:gd name="T3" fmla="*/ 2147483647 h 1512"/>
              <a:gd name="T4" fmla="*/ 2147483647 w 91"/>
              <a:gd name="T5" fmla="*/ 2147483647 h 1512"/>
              <a:gd name="T6" fmla="*/ 2147483647 w 91"/>
              <a:gd name="T7" fmla="*/ 2147483647 h 1512"/>
              <a:gd name="T8" fmla="*/ 0 w 91"/>
              <a:gd name="T9" fmla="*/ 0 h 1512"/>
              <a:gd name="T10" fmla="*/ 0 60000 65536"/>
              <a:gd name="T11" fmla="*/ 0 60000 65536"/>
              <a:gd name="T12" fmla="*/ 0 60000 65536"/>
              <a:gd name="T13" fmla="*/ 0 60000 65536"/>
              <a:gd name="T14" fmla="*/ 0 60000 65536"/>
              <a:gd name="T15" fmla="*/ 0 w 91"/>
              <a:gd name="T16" fmla="*/ 0 h 1512"/>
              <a:gd name="T17" fmla="*/ 91 w 91"/>
              <a:gd name="T18" fmla="*/ 1512 h 1512"/>
            </a:gdLst>
            <a:ahLst/>
            <a:cxnLst>
              <a:cxn ang="T10">
                <a:pos x="T0" y="T1"/>
              </a:cxn>
              <a:cxn ang="T11">
                <a:pos x="T2" y="T3"/>
              </a:cxn>
              <a:cxn ang="T12">
                <a:pos x="T4" y="T5"/>
              </a:cxn>
              <a:cxn ang="T13">
                <a:pos x="T6" y="T7"/>
              </a:cxn>
              <a:cxn ang="T14">
                <a:pos x="T8" y="T9"/>
              </a:cxn>
            </a:cxnLst>
            <a:rect l="T15" t="T16" r="T17" b="T18"/>
            <a:pathLst>
              <a:path w="91" h="1512">
                <a:moveTo>
                  <a:pt x="46" y="1497"/>
                </a:moveTo>
                <a:cubicBezTo>
                  <a:pt x="42" y="1504"/>
                  <a:pt x="39" y="1512"/>
                  <a:pt x="46" y="1406"/>
                </a:cubicBezTo>
                <a:cubicBezTo>
                  <a:pt x="53" y="1300"/>
                  <a:pt x="91" y="1058"/>
                  <a:pt x="91" y="862"/>
                </a:cubicBezTo>
                <a:cubicBezTo>
                  <a:pt x="91" y="666"/>
                  <a:pt x="61" y="371"/>
                  <a:pt x="46" y="227"/>
                </a:cubicBezTo>
                <a:cubicBezTo>
                  <a:pt x="31" y="83"/>
                  <a:pt x="15" y="41"/>
                  <a:pt x="0" y="0"/>
                </a:cubicBezTo>
              </a:path>
            </a:pathLst>
          </a:custGeom>
          <a:noFill/>
          <a:ln w="28575" cap="flat" cmpd="sng">
            <a:solidFill>
              <a:schemeClr val="tx1"/>
            </a:solidFill>
            <a:prstDash val="sysDot"/>
            <a:round/>
            <a:headEnd type="none" w="sm" len="sm"/>
            <a:tailEnd type="arrow" w="med" len="med"/>
          </a:ln>
        </p:spPr>
        <p:txBody>
          <a:bodyPr lIns="77925" tIns="38963" rIns="77925" bIns="38963"/>
          <a:lstStyle/>
          <a:p>
            <a:endParaRPr lang="en-US"/>
          </a:p>
        </p:txBody>
      </p:sp>
      <p:sp>
        <p:nvSpPr>
          <p:cNvPr id="13359" name="Freeform 90"/>
          <p:cNvSpPr>
            <a:spLocks/>
          </p:cNvSpPr>
          <p:nvPr/>
        </p:nvSpPr>
        <p:spPr bwMode="auto">
          <a:xfrm>
            <a:off x="7309339" y="2124076"/>
            <a:ext cx="70338" cy="702469"/>
          </a:xfrm>
          <a:custGeom>
            <a:avLst/>
            <a:gdLst>
              <a:gd name="T0" fmla="*/ 2147483647 w 62"/>
              <a:gd name="T1" fmla="*/ 2147483647 h 1572"/>
              <a:gd name="T2" fmla="*/ 2147483647 w 62"/>
              <a:gd name="T3" fmla="*/ 2147483647 h 1572"/>
              <a:gd name="T4" fmla="*/ 2147483647 w 62"/>
              <a:gd name="T5" fmla="*/ 2147483647 h 1572"/>
              <a:gd name="T6" fmla="*/ 2147483647 w 62"/>
              <a:gd name="T7" fmla="*/ 0 h 1572"/>
              <a:gd name="T8" fmla="*/ 0 60000 65536"/>
              <a:gd name="T9" fmla="*/ 0 60000 65536"/>
              <a:gd name="T10" fmla="*/ 0 60000 65536"/>
              <a:gd name="T11" fmla="*/ 0 60000 65536"/>
              <a:gd name="T12" fmla="*/ 0 w 62"/>
              <a:gd name="T13" fmla="*/ 0 h 1572"/>
              <a:gd name="T14" fmla="*/ 62 w 62"/>
              <a:gd name="T15" fmla="*/ 1572 h 1572"/>
            </a:gdLst>
            <a:ahLst/>
            <a:cxnLst>
              <a:cxn ang="T8">
                <a:pos x="T0" y="T1"/>
              </a:cxn>
              <a:cxn ang="T9">
                <a:pos x="T2" y="T3"/>
              </a:cxn>
              <a:cxn ang="T10">
                <a:pos x="T4" y="T5"/>
              </a:cxn>
              <a:cxn ang="T11">
                <a:pos x="T6" y="T7"/>
              </a:cxn>
            </a:cxnLst>
            <a:rect l="T12" t="T13" r="T14" b="T15"/>
            <a:pathLst>
              <a:path w="62" h="1572">
                <a:moveTo>
                  <a:pt x="8" y="1542"/>
                </a:moveTo>
                <a:cubicBezTo>
                  <a:pt x="4" y="1557"/>
                  <a:pt x="0" y="1572"/>
                  <a:pt x="8" y="1451"/>
                </a:cubicBezTo>
                <a:cubicBezTo>
                  <a:pt x="16" y="1330"/>
                  <a:pt x="46" y="1058"/>
                  <a:pt x="54" y="816"/>
                </a:cubicBezTo>
                <a:cubicBezTo>
                  <a:pt x="62" y="574"/>
                  <a:pt x="58" y="287"/>
                  <a:pt x="54" y="0"/>
                </a:cubicBezTo>
              </a:path>
            </a:pathLst>
          </a:custGeom>
          <a:noFill/>
          <a:ln w="28575" cap="flat" cmpd="sng">
            <a:solidFill>
              <a:schemeClr val="tx1"/>
            </a:solidFill>
            <a:prstDash val="sysDot"/>
            <a:round/>
            <a:headEnd type="none" w="sm" len="sm"/>
            <a:tailEnd type="arrow" w="med" len="med"/>
          </a:ln>
        </p:spPr>
        <p:txBody>
          <a:bodyPr lIns="77925" tIns="38963" rIns="77925" bIns="38963"/>
          <a:lstStyle/>
          <a:p>
            <a:endParaRPr lang="en-US"/>
          </a:p>
        </p:txBody>
      </p:sp>
      <p:sp>
        <p:nvSpPr>
          <p:cNvPr id="13360" name="Freeform 91"/>
          <p:cNvSpPr>
            <a:spLocks/>
          </p:cNvSpPr>
          <p:nvPr/>
        </p:nvSpPr>
        <p:spPr bwMode="auto">
          <a:xfrm>
            <a:off x="7596554" y="2231233"/>
            <a:ext cx="84992" cy="702469"/>
          </a:xfrm>
          <a:custGeom>
            <a:avLst/>
            <a:gdLst>
              <a:gd name="T0" fmla="*/ 2147483647 w 98"/>
              <a:gd name="T1" fmla="*/ 2147483647 h 1452"/>
              <a:gd name="T2" fmla="*/ 2147483647 w 98"/>
              <a:gd name="T3" fmla="*/ 2147483647 h 1452"/>
              <a:gd name="T4" fmla="*/ 2147483647 w 98"/>
              <a:gd name="T5" fmla="*/ 2147483647 h 1452"/>
              <a:gd name="T6" fmla="*/ 2147483647 w 98"/>
              <a:gd name="T7" fmla="*/ 0 h 1452"/>
              <a:gd name="T8" fmla="*/ 0 60000 65536"/>
              <a:gd name="T9" fmla="*/ 0 60000 65536"/>
              <a:gd name="T10" fmla="*/ 0 60000 65536"/>
              <a:gd name="T11" fmla="*/ 0 60000 65536"/>
              <a:gd name="T12" fmla="*/ 0 w 98"/>
              <a:gd name="T13" fmla="*/ 0 h 1452"/>
              <a:gd name="T14" fmla="*/ 98 w 98"/>
              <a:gd name="T15" fmla="*/ 1452 h 1452"/>
            </a:gdLst>
            <a:ahLst/>
            <a:cxnLst>
              <a:cxn ang="T8">
                <a:pos x="T0" y="T1"/>
              </a:cxn>
              <a:cxn ang="T9">
                <a:pos x="T2" y="T3"/>
              </a:cxn>
              <a:cxn ang="T10">
                <a:pos x="T4" y="T5"/>
              </a:cxn>
              <a:cxn ang="T11">
                <a:pos x="T6" y="T7"/>
              </a:cxn>
            </a:cxnLst>
            <a:rect l="T12" t="T13" r="T14" b="T15"/>
            <a:pathLst>
              <a:path w="98" h="1452">
                <a:moveTo>
                  <a:pt x="8" y="1452"/>
                </a:moveTo>
                <a:cubicBezTo>
                  <a:pt x="4" y="1218"/>
                  <a:pt x="0" y="984"/>
                  <a:pt x="8" y="772"/>
                </a:cubicBezTo>
                <a:cubicBezTo>
                  <a:pt x="16" y="560"/>
                  <a:pt x="38" y="311"/>
                  <a:pt x="53" y="182"/>
                </a:cubicBezTo>
                <a:cubicBezTo>
                  <a:pt x="68" y="53"/>
                  <a:pt x="83" y="26"/>
                  <a:pt x="98" y="0"/>
                </a:cubicBezTo>
              </a:path>
            </a:pathLst>
          </a:custGeom>
          <a:noFill/>
          <a:ln w="28575" cap="flat" cmpd="sng">
            <a:solidFill>
              <a:schemeClr val="tx1"/>
            </a:solidFill>
            <a:prstDash val="sysDot"/>
            <a:round/>
            <a:headEnd type="none" w="sm" len="sm"/>
            <a:tailEnd type="arrow" w="med" len="med"/>
          </a:ln>
        </p:spPr>
        <p:txBody>
          <a:bodyPr lIns="77925" tIns="38963" rIns="77925" bIns="38963"/>
          <a:lstStyle/>
          <a:p>
            <a:endParaRPr lang="en-US"/>
          </a:p>
        </p:txBody>
      </p:sp>
      <p:sp>
        <p:nvSpPr>
          <p:cNvPr id="13361" name="Freeform 92"/>
          <p:cNvSpPr>
            <a:spLocks/>
          </p:cNvSpPr>
          <p:nvPr/>
        </p:nvSpPr>
        <p:spPr bwMode="auto">
          <a:xfrm>
            <a:off x="5435114" y="2277667"/>
            <a:ext cx="216877" cy="170259"/>
          </a:xfrm>
          <a:custGeom>
            <a:avLst/>
            <a:gdLst>
              <a:gd name="T0" fmla="*/ 0 w 136"/>
              <a:gd name="T1" fmla="*/ 2147483647 h 143"/>
              <a:gd name="T2" fmla="*/ 2147483647 w 136"/>
              <a:gd name="T3" fmla="*/ 2147483647 h 143"/>
              <a:gd name="T4" fmla="*/ 2147483647 w 136"/>
              <a:gd name="T5" fmla="*/ 2147483647 h 143"/>
              <a:gd name="T6" fmla="*/ 0 60000 65536"/>
              <a:gd name="T7" fmla="*/ 0 60000 65536"/>
              <a:gd name="T8" fmla="*/ 0 60000 65536"/>
              <a:gd name="T9" fmla="*/ 0 w 136"/>
              <a:gd name="T10" fmla="*/ 0 h 143"/>
              <a:gd name="T11" fmla="*/ 136 w 136"/>
              <a:gd name="T12" fmla="*/ 143 h 143"/>
            </a:gdLst>
            <a:ahLst/>
            <a:cxnLst>
              <a:cxn ang="T6">
                <a:pos x="T0" y="T1"/>
              </a:cxn>
              <a:cxn ang="T7">
                <a:pos x="T2" y="T3"/>
              </a:cxn>
              <a:cxn ang="T8">
                <a:pos x="T4" y="T5"/>
              </a:cxn>
            </a:cxnLst>
            <a:rect l="T9" t="T10" r="T11" b="T12"/>
            <a:pathLst>
              <a:path w="136" h="143">
                <a:moveTo>
                  <a:pt x="0" y="143"/>
                </a:moveTo>
                <a:cubicBezTo>
                  <a:pt x="11" y="78"/>
                  <a:pt x="23" y="14"/>
                  <a:pt x="46" y="7"/>
                </a:cubicBezTo>
                <a:cubicBezTo>
                  <a:pt x="69" y="0"/>
                  <a:pt x="102" y="49"/>
                  <a:pt x="136" y="98"/>
                </a:cubicBezTo>
              </a:path>
            </a:pathLst>
          </a:custGeom>
          <a:noFill/>
          <a:ln w="28575" cap="flat" cmpd="sng">
            <a:solidFill>
              <a:schemeClr val="tx1"/>
            </a:solidFill>
            <a:prstDash val="sysDot"/>
            <a:round/>
            <a:headEnd type="none" w="sm" len="sm"/>
            <a:tailEnd type="arrow" w="med" len="med"/>
          </a:ln>
        </p:spPr>
        <p:txBody>
          <a:bodyPr lIns="77925" tIns="38963" rIns="77925" bIns="38963"/>
          <a:lstStyle/>
          <a:p>
            <a:endParaRPr lang="en-US"/>
          </a:p>
        </p:txBody>
      </p:sp>
      <p:sp>
        <p:nvSpPr>
          <p:cNvPr id="13362" name="Freeform 93"/>
          <p:cNvSpPr>
            <a:spLocks/>
          </p:cNvSpPr>
          <p:nvPr/>
        </p:nvSpPr>
        <p:spPr bwMode="auto">
          <a:xfrm flipH="1">
            <a:off x="6227885" y="2277667"/>
            <a:ext cx="215412" cy="170259"/>
          </a:xfrm>
          <a:custGeom>
            <a:avLst/>
            <a:gdLst>
              <a:gd name="T0" fmla="*/ 0 w 136"/>
              <a:gd name="T1" fmla="*/ 2147483647 h 143"/>
              <a:gd name="T2" fmla="*/ 2147483647 w 136"/>
              <a:gd name="T3" fmla="*/ 2147483647 h 143"/>
              <a:gd name="T4" fmla="*/ 2147483647 w 136"/>
              <a:gd name="T5" fmla="*/ 2147483647 h 143"/>
              <a:gd name="T6" fmla="*/ 0 60000 65536"/>
              <a:gd name="T7" fmla="*/ 0 60000 65536"/>
              <a:gd name="T8" fmla="*/ 0 60000 65536"/>
              <a:gd name="T9" fmla="*/ 0 w 136"/>
              <a:gd name="T10" fmla="*/ 0 h 143"/>
              <a:gd name="T11" fmla="*/ 136 w 136"/>
              <a:gd name="T12" fmla="*/ 143 h 143"/>
            </a:gdLst>
            <a:ahLst/>
            <a:cxnLst>
              <a:cxn ang="T6">
                <a:pos x="T0" y="T1"/>
              </a:cxn>
              <a:cxn ang="T7">
                <a:pos x="T2" y="T3"/>
              </a:cxn>
              <a:cxn ang="T8">
                <a:pos x="T4" y="T5"/>
              </a:cxn>
            </a:cxnLst>
            <a:rect l="T9" t="T10" r="T11" b="T12"/>
            <a:pathLst>
              <a:path w="136" h="143">
                <a:moveTo>
                  <a:pt x="0" y="143"/>
                </a:moveTo>
                <a:cubicBezTo>
                  <a:pt x="11" y="78"/>
                  <a:pt x="23" y="14"/>
                  <a:pt x="46" y="7"/>
                </a:cubicBezTo>
                <a:cubicBezTo>
                  <a:pt x="69" y="0"/>
                  <a:pt x="102" y="49"/>
                  <a:pt x="136" y="98"/>
                </a:cubicBezTo>
              </a:path>
            </a:pathLst>
          </a:custGeom>
          <a:noFill/>
          <a:ln w="28575" cap="flat" cmpd="sng">
            <a:solidFill>
              <a:schemeClr val="tx1"/>
            </a:solidFill>
            <a:prstDash val="sysDot"/>
            <a:round/>
            <a:headEnd type="none" w="sm" len="sm"/>
            <a:tailEnd type="arrow" w="med" len="med"/>
          </a:ln>
        </p:spPr>
        <p:txBody>
          <a:bodyPr lIns="77925" tIns="38963" rIns="77925" bIns="38963"/>
          <a:lstStyle/>
          <a:p>
            <a:endParaRPr lang="en-US"/>
          </a:p>
        </p:txBody>
      </p:sp>
      <p:sp>
        <p:nvSpPr>
          <p:cNvPr id="13363" name="Text Box 94"/>
          <p:cNvSpPr txBox="1">
            <a:spLocks noChangeArrowheads="1"/>
          </p:cNvSpPr>
          <p:nvPr/>
        </p:nvSpPr>
        <p:spPr bwMode="auto">
          <a:xfrm>
            <a:off x="1332037" y="1151336"/>
            <a:ext cx="1880601" cy="386464"/>
          </a:xfrm>
          <a:prstGeom prst="rect">
            <a:avLst/>
          </a:prstGeom>
          <a:noFill/>
          <a:ln w="12700">
            <a:noFill/>
            <a:miter lim="800000"/>
            <a:headEnd type="none" w="sm" len="sm"/>
            <a:tailEnd type="none" w="sm" len="sm"/>
          </a:ln>
        </p:spPr>
        <p:txBody>
          <a:bodyPr wrap="none" lIns="77925" tIns="38963" rIns="77925" bIns="38963">
            <a:spAutoFit/>
          </a:bodyPr>
          <a:lstStyle/>
          <a:p>
            <a:pPr eaLnBrk="0" hangingPunct="0"/>
            <a:r>
              <a:rPr lang="en-US" altLang="ja-JP" sz="2000" dirty="0">
                <a:solidFill>
                  <a:schemeClr val="hlink"/>
                </a:solidFill>
                <a:ea typeface="ＭＳ Ｐゴシック" pitchFamily="34" charset="-128"/>
              </a:rPr>
              <a:t>Positive Mode</a:t>
            </a:r>
          </a:p>
        </p:txBody>
      </p:sp>
      <p:sp>
        <p:nvSpPr>
          <p:cNvPr id="13364" name="Text Box 95"/>
          <p:cNvSpPr txBox="1">
            <a:spLocks noChangeArrowheads="1"/>
          </p:cNvSpPr>
          <p:nvPr/>
        </p:nvSpPr>
        <p:spPr bwMode="auto">
          <a:xfrm>
            <a:off x="5566999" y="1133477"/>
            <a:ext cx="1967163" cy="386464"/>
          </a:xfrm>
          <a:prstGeom prst="rect">
            <a:avLst/>
          </a:prstGeom>
          <a:noFill/>
          <a:ln w="12700">
            <a:noFill/>
            <a:miter lim="800000"/>
            <a:headEnd type="none" w="sm" len="sm"/>
            <a:tailEnd type="none" w="sm" len="sm"/>
          </a:ln>
        </p:spPr>
        <p:txBody>
          <a:bodyPr wrap="none" lIns="77925" tIns="38963" rIns="77925" bIns="38963">
            <a:spAutoFit/>
          </a:bodyPr>
          <a:lstStyle/>
          <a:p>
            <a:pPr eaLnBrk="0" hangingPunct="0"/>
            <a:r>
              <a:rPr lang="en-US" altLang="ja-JP" sz="2000" dirty="0">
                <a:solidFill>
                  <a:schemeClr val="hlink"/>
                </a:solidFill>
                <a:ea typeface="ＭＳ Ｐゴシック" pitchFamily="34" charset="-128"/>
              </a:rPr>
              <a:t>Negative Mode</a:t>
            </a:r>
          </a:p>
        </p:txBody>
      </p:sp>
      <p:sp>
        <p:nvSpPr>
          <p:cNvPr id="13365" name="Text Box 96"/>
          <p:cNvSpPr txBox="1">
            <a:spLocks noChangeArrowheads="1"/>
          </p:cNvSpPr>
          <p:nvPr/>
        </p:nvSpPr>
        <p:spPr bwMode="auto">
          <a:xfrm>
            <a:off x="2842847" y="3042047"/>
            <a:ext cx="399426" cy="386464"/>
          </a:xfrm>
          <a:prstGeom prst="rect">
            <a:avLst/>
          </a:prstGeom>
          <a:noFill/>
          <a:ln w="12700">
            <a:noFill/>
            <a:miter lim="800000"/>
            <a:headEnd type="none" w="sm" len="sm"/>
            <a:tailEnd type="none" w="sm" len="sm"/>
          </a:ln>
        </p:spPr>
        <p:txBody>
          <a:bodyPr wrap="none" lIns="77925" tIns="38963" rIns="77925" bIns="38963">
            <a:spAutoFit/>
          </a:bodyPr>
          <a:lstStyle/>
          <a:p>
            <a:pPr eaLnBrk="0" hangingPunct="0"/>
            <a:r>
              <a:rPr lang="en-US" altLang="ja-JP" sz="2000" dirty="0">
                <a:solidFill>
                  <a:schemeClr val="hlink"/>
                </a:solidFill>
                <a:ea typeface="ＭＳ Ｐゴシック" pitchFamily="34" charset="-128"/>
              </a:rPr>
              <a:t>W</a:t>
            </a:r>
          </a:p>
        </p:txBody>
      </p:sp>
      <p:sp>
        <p:nvSpPr>
          <p:cNvPr id="13366" name="Text Box 97"/>
          <p:cNvSpPr txBox="1">
            <a:spLocks noChangeArrowheads="1"/>
          </p:cNvSpPr>
          <p:nvPr/>
        </p:nvSpPr>
        <p:spPr bwMode="auto">
          <a:xfrm>
            <a:off x="7164266" y="3042047"/>
            <a:ext cx="399426" cy="386464"/>
          </a:xfrm>
          <a:prstGeom prst="rect">
            <a:avLst/>
          </a:prstGeom>
          <a:noFill/>
          <a:ln w="12700">
            <a:noFill/>
            <a:miter lim="800000"/>
            <a:headEnd type="none" w="sm" len="sm"/>
            <a:tailEnd type="none" w="sm" len="sm"/>
          </a:ln>
        </p:spPr>
        <p:txBody>
          <a:bodyPr wrap="none" lIns="77925" tIns="38963" rIns="77925" bIns="38963">
            <a:spAutoFit/>
          </a:bodyPr>
          <a:lstStyle/>
          <a:p>
            <a:pPr eaLnBrk="0" hangingPunct="0"/>
            <a:r>
              <a:rPr lang="en-US" altLang="ja-JP" sz="2000" dirty="0">
                <a:solidFill>
                  <a:schemeClr val="hlink"/>
                </a:solidFill>
                <a:ea typeface="ＭＳ Ｐゴシック" pitchFamily="34" charset="-128"/>
              </a:rPr>
              <a:t>W</a:t>
            </a:r>
          </a:p>
        </p:txBody>
      </p:sp>
      <p:sp>
        <p:nvSpPr>
          <p:cNvPr id="13367" name="Text Box 98"/>
          <p:cNvSpPr txBox="1">
            <a:spLocks noChangeArrowheads="1"/>
          </p:cNvSpPr>
          <p:nvPr/>
        </p:nvSpPr>
        <p:spPr bwMode="auto">
          <a:xfrm>
            <a:off x="135086" y="0"/>
            <a:ext cx="6446227" cy="386464"/>
          </a:xfrm>
          <a:prstGeom prst="rect">
            <a:avLst/>
          </a:prstGeom>
          <a:noFill/>
          <a:ln w="9525">
            <a:noFill/>
            <a:miter lim="800000"/>
            <a:headEnd/>
            <a:tailEnd/>
          </a:ln>
        </p:spPr>
        <p:txBody>
          <a:bodyPr lIns="77925" tIns="38963" rIns="77925" bIns="38963">
            <a:spAutoFit/>
          </a:bodyPr>
          <a:lstStyle/>
          <a:p>
            <a:r>
              <a:rPr kumimoji="1" lang="en-US" altLang="ja-JP" sz="2000" dirty="0">
                <a:ea typeface="ＭＳ Ｐゴシック" pitchFamily="34" charset="-128"/>
              </a:rPr>
              <a:t>Basic VC theory: WCMP Inspection</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Voltage Contrast is one Powerful EBI Technology</a:t>
            </a:r>
            <a:endParaRPr lang="en-US" dirty="0">
              <a:latin typeface="+mj-lt"/>
            </a:endParaRPr>
          </a:p>
        </p:txBody>
      </p:sp>
      <p:sp>
        <p:nvSpPr>
          <p:cNvPr id="3" name="Content Placeholder 2"/>
          <p:cNvSpPr>
            <a:spLocks noGrp="1"/>
          </p:cNvSpPr>
          <p:nvPr>
            <p:ph idx="1"/>
          </p:nvPr>
        </p:nvSpPr>
        <p:spPr>
          <a:xfrm>
            <a:off x="355597" y="638175"/>
            <a:ext cx="8595360" cy="4076700"/>
          </a:xfrm>
        </p:spPr>
        <p:txBody>
          <a:bodyPr/>
          <a:lstStyle/>
          <a:p>
            <a:r>
              <a:rPr lang="en-US" dirty="0" smtClean="0"/>
              <a:t>Voltage Contrast (VC) defect inspection is becoming more important in R&amp;D and Process Monitor for3D NAND</a:t>
            </a:r>
          </a:p>
          <a:p>
            <a:pPr lvl="1"/>
            <a:r>
              <a:rPr lang="en-US" dirty="0" smtClean="0"/>
              <a:t>Memory hole process</a:t>
            </a:r>
          </a:p>
          <a:p>
            <a:pPr lvl="1"/>
            <a:r>
              <a:rPr lang="en-US" dirty="0" smtClean="0"/>
              <a:t>Interconnection process</a:t>
            </a:r>
          </a:p>
        </p:txBody>
      </p:sp>
      <p:sp>
        <p:nvSpPr>
          <p:cNvPr id="4" name="Rectangle 10"/>
          <p:cNvSpPr>
            <a:spLocks noChangeArrowheads="1"/>
          </p:cNvSpPr>
          <p:nvPr/>
        </p:nvSpPr>
        <p:spPr bwMode="auto">
          <a:xfrm>
            <a:off x="7040853" y="1885958"/>
            <a:ext cx="1828780" cy="2263140"/>
          </a:xfrm>
          <a:prstGeom prst="rect">
            <a:avLst/>
          </a:prstGeom>
          <a:solidFill>
            <a:schemeClr val="bg1">
              <a:lumMod val="95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endParaRPr lang="en-US"/>
          </a:p>
        </p:txBody>
      </p:sp>
      <p:sp>
        <p:nvSpPr>
          <p:cNvPr id="5" name="Rectangle 14"/>
          <p:cNvSpPr>
            <a:spLocks noChangeArrowheads="1"/>
          </p:cNvSpPr>
          <p:nvPr/>
        </p:nvSpPr>
        <p:spPr bwMode="auto">
          <a:xfrm>
            <a:off x="7223731" y="2795373"/>
            <a:ext cx="1463025" cy="1234440"/>
          </a:xfrm>
          <a:prstGeom prst="rect">
            <a:avLst/>
          </a:prstGeom>
          <a:solidFill>
            <a:srgbClr val="99FF99"/>
          </a:solidFill>
          <a:ln w="28575">
            <a:solidFill>
              <a:srgbClr val="000000"/>
            </a:solidFill>
            <a:miter lim="800000"/>
            <a:headEnd/>
            <a:tailEnd/>
          </a:ln>
        </p:spPr>
        <p:txBody>
          <a:bodyPr/>
          <a:lstStyle/>
          <a:p>
            <a:endParaRPr lang="en-US"/>
          </a:p>
        </p:txBody>
      </p:sp>
      <p:grpSp>
        <p:nvGrpSpPr>
          <p:cNvPr id="6" name="Group 230"/>
          <p:cNvGrpSpPr/>
          <p:nvPr/>
        </p:nvGrpSpPr>
        <p:grpSpPr>
          <a:xfrm>
            <a:off x="7472964" y="2448901"/>
            <a:ext cx="207962" cy="346472"/>
            <a:chOff x="9878952" y="1825022"/>
            <a:chExt cx="207962" cy="461962"/>
          </a:xfrm>
        </p:grpSpPr>
        <p:sp>
          <p:nvSpPr>
            <p:cNvPr id="20" name="Freeform 65"/>
            <p:cNvSpPr>
              <a:spLocks/>
            </p:cNvSpPr>
            <p:nvPr/>
          </p:nvSpPr>
          <p:spPr bwMode="auto">
            <a:xfrm rot="2157">
              <a:off x="9878952" y="2029809"/>
              <a:ext cx="95250" cy="250825"/>
            </a:xfrm>
            <a:custGeom>
              <a:avLst/>
              <a:gdLst/>
              <a:ahLst/>
              <a:cxnLst>
                <a:cxn ang="0">
                  <a:pos x="89" y="253"/>
                </a:cxn>
                <a:cxn ang="0">
                  <a:pos x="40" y="194"/>
                </a:cxn>
                <a:cxn ang="0">
                  <a:pos x="21" y="147"/>
                </a:cxn>
                <a:cxn ang="0">
                  <a:pos x="8" y="81"/>
                </a:cxn>
                <a:cxn ang="0">
                  <a:pos x="0" y="0"/>
                </a:cxn>
                <a:cxn ang="0">
                  <a:pos x="0" y="0"/>
                </a:cxn>
              </a:cxnLst>
              <a:rect l="0" t="0" r="r" b="b"/>
              <a:pathLst>
                <a:path w="89" h="253">
                  <a:moveTo>
                    <a:pt x="89" y="253"/>
                  </a:moveTo>
                  <a:lnTo>
                    <a:pt x="40" y="194"/>
                  </a:lnTo>
                  <a:lnTo>
                    <a:pt x="21" y="147"/>
                  </a:lnTo>
                  <a:lnTo>
                    <a:pt x="8" y="81"/>
                  </a:lnTo>
                  <a:lnTo>
                    <a:pt x="0" y="0"/>
                  </a:lnTo>
                  <a:lnTo>
                    <a:pt x="0" y="0"/>
                  </a:lnTo>
                </a:path>
              </a:pathLst>
            </a:custGeom>
            <a:noFill/>
            <a:ln w="9525">
              <a:solidFill>
                <a:srgbClr val="000000"/>
              </a:solidFill>
              <a:prstDash val="solid"/>
              <a:round/>
              <a:headEnd/>
              <a:tailEnd type="triangle" w="med" len="med"/>
            </a:ln>
          </p:spPr>
          <p:txBody>
            <a:bodyPr/>
            <a:lstStyle/>
            <a:p>
              <a:endParaRPr lang="en-US"/>
            </a:p>
          </p:txBody>
        </p:sp>
        <p:sp>
          <p:nvSpPr>
            <p:cNvPr id="21" name="Freeform 66"/>
            <p:cNvSpPr>
              <a:spLocks/>
            </p:cNvSpPr>
            <p:nvPr/>
          </p:nvSpPr>
          <p:spPr bwMode="auto">
            <a:xfrm rot="21599970">
              <a:off x="9996427" y="2036159"/>
              <a:ext cx="90487" cy="249238"/>
            </a:xfrm>
            <a:custGeom>
              <a:avLst/>
              <a:gdLst/>
              <a:ahLst/>
              <a:cxnLst>
                <a:cxn ang="0">
                  <a:pos x="0" y="188"/>
                </a:cxn>
                <a:cxn ang="0">
                  <a:pos x="3" y="183"/>
                </a:cxn>
                <a:cxn ang="0">
                  <a:pos x="11" y="177"/>
                </a:cxn>
                <a:cxn ang="0">
                  <a:pos x="26" y="162"/>
                </a:cxn>
                <a:cxn ang="0">
                  <a:pos x="41" y="141"/>
                </a:cxn>
                <a:cxn ang="0">
                  <a:pos x="54" y="117"/>
                </a:cxn>
                <a:cxn ang="0">
                  <a:pos x="60" y="92"/>
                </a:cxn>
                <a:cxn ang="0">
                  <a:pos x="66" y="62"/>
                </a:cxn>
                <a:cxn ang="0">
                  <a:pos x="68" y="32"/>
                </a:cxn>
                <a:cxn ang="0">
                  <a:pos x="71" y="3"/>
                </a:cxn>
                <a:cxn ang="0">
                  <a:pos x="71" y="0"/>
                </a:cxn>
                <a:cxn ang="0">
                  <a:pos x="71" y="0"/>
                </a:cxn>
              </a:cxnLst>
              <a:rect l="0" t="0" r="r" b="b"/>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lnTo>
                    <a:pt x="71" y="0"/>
                  </a:lnTo>
                </a:path>
              </a:pathLst>
            </a:custGeom>
            <a:noFill/>
            <a:ln w="9525">
              <a:solidFill>
                <a:srgbClr val="000000"/>
              </a:solidFill>
              <a:prstDash val="solid"/>
              <a:round/>
              <a:headEnd/>
              <a:tailEnd type="triangle" w="med" len="med"/>
            </a:ln>
          </p:spPr>
          <p:txBody>
            <a:bodyPr/>
            <a:lstStyle/>
            <a:p>
              <a:endParaRPr lang="en-US"/>
            </a:p>
          </p:txBody>
        </p:sp>
        <p:sp>
          <p:nvSpPr>
            <p:cNvPr id="22" name="Line 67"/>
            <p:cNvSpPr>
              <a:spLocks noChangeShapeType="1"/>
            </p:cNvSpPr>
            <p:nvPr/>
          </p:nvSpPr>
          <p:spPr bwMode="auto">
            <a:xfrm flipV="1">
              <a:off x="9993252" y="1825022"/>
              <a:ext cx="0" cy="461962"/>
            </a:xfrm>
            <a:prstGeom prst="line">
              <a:avLst/>
            </a:prstGeom>
            <a:noFill/>
            <a:ln w="12700">
              <a:solidFill>
                <a:schemeClr val="tx1"/>
              </a:solidFill>
              <a:round/>
              <a:headEnd/>
              <a:tailEnd type="triangle" w="med" len="med"/>
            </a:ln>
            <a:effectLst/>
          </p:spPr>
          <p:txBody>
            <a:bodyPr/>
            <a:lstStyle/>
            <a:p>
              <a:endParaRPr lang="en-US"/>
            </a:p>
          </p:txBody>
        </p:sp>
      </p:grpSp>
      <p:grpSp>
        <p:nvGrpSpPr>
          <p:cNvPr id="7" name="Group 15"/>
          <p:cNvGrpSpPr>
            <a:grpSpLocks/>
          </p:cNvGrpSpPr>
          <p:nvPr/>
        </p:nvGrpSpPr>
        <p:grpSpPr bwMode="auto">
          <a:xfrm>
            <a:off x="7405958" y="2795374"/>
            <a:ext cx="365760" cy="548633"/>
            <a:chOff x="738" y="1611"/>
            <a:chExt cx="142" cy="293"/>
          </a:xfrm>
        </p:grpSpPr>
        <p:sp>
          <p:nvSpPr>
            <p:cNvPr id="68" name="Rectangle 16"/>
            <p:cNvSpPr>
              <a:spLocks noChangeArrowheads="1"/>
            </p:cNvSpPr>
            <p:nvPr/>
          </p:nvSpPr>
          <p:spPr bwMode="auto">
            <a:xfrm>
              <a:off x="738" y="1611"/>
              <a:ext cx="141" cy="292"/>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69" name="Rectangle 17"/>
            <p:cNvSpPr>
              <a:spLocks noChangeArrowheads="1"/>
            </p:cNvSpPr>
            <p:nvPr/>
          </p:nvSpPr>
          <p:spPr bwMode="auto">
            <a:xfrm>
              <a:off x="738" y="1611"/>
              <a:ext cx="142" cy="293"/>
            </a:xfrm>
            <a:prstGeom prst="rect">
              <a:avLst/>
            </a:prstGeom>
            <a:noFill/>
            <a:ln w="28575">
              <a:solidFill>
                <a:srgbClr val="000000"/>
              </a:solidFill>
              <a:miter lim="800000"/>
              <a:headEnd/>
              <a:tailEnd/>
            </a:ln>
          </p:spPr>
          <p:txBody>
            <a:bodyPr/>
            <a:lstStyle/>
            <a:p>
              <a:endParaRPr lang="en-US"/>
            </a:p>
          </p:txBody>
        </p:sp>
      </p:grpSp>
      <p:grpSp>
        <p:nvGrpSpPr>
          <p:cNvPr id="8" name="Group 87"/>
          <p:cNvGrpSpPr>
            <a:grpSpLocks/>
          </p:cNvGrpSpPr>
          <p:nvPr/>
        </p:nvGrpSpPr>
        <p:grpSpPr bwMode="auto">
          <a:xfrm>
            <a:off x="7497396" y="2863954"/>
            <a:ext cx="91440" cy="68492"/>
            <a:chOff x="584" y="862"/>
            <a:chExt cx="64" cy="63"/>
          </a:xfrm>
        </p:grpSpPr>
        <p:grpSp>
          <p:nvGrpSpPr>
            <p:cNvPr id="9" name="Group 88"/>
            <p:cNvGrpSpPr>
              <a:grpSpLocks/>
            </p:cNvGrpSpPr>
            <p:nvPr/>
          </p:nvGrpSpPr>
          <p:grpSpPr bwMode="auto">
            <a:xfrm>
              <a:off x="585" y="867"/>
              <a:ext cx="59" cy="58"/>
              <a:chOff x="585" y="751"/>
              <a:chExt cx="174" cy="174"/>
            </a:xfrm>
          </p:grpSpPr>
          <p:sp>
            <p:nvSpPr>
              <p:cNvPr id="73"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74"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72"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sp>
        <p:nvSpPr>
          <p:cNvPr id="75" name="Oval 74"/>
          <p:cNvSpPr/>
          <p:nvPr/>
        </p:nvSpPr>
        <p:spPr bwMode="auto">
          <a:xfrm>
            <a:off x="7405954" y="1972422"/>
            <a:ext cx="365760" cy="274320"/>
          </a:xfrm>
          <a:prstGeom prst="ellipse">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grpSp>
        <p:nvGrpSpPr>
          <p:cNvPr id="10" name="Group 15"/>
          <p:cNvGrpSpPr>
            <a:grpSpLocks/>
          </p:cNvGrpSpPr>
          <p:nvPr/>
        </p:nvGrpSpPr>
        <p:grpSpPr bwMode="auto">
          <a:xfrm>
            <a:off x="8137470" y="2795375"/>
            <a:ext cx="365760" cy="342900"/>
            <a:chOff x="738" y="1611"/>
            <a:chExt cx="142" cy="293"/>
          </a:xfrm>
        </p:grpSpPr>
        <p:sp>
          <p:nvSpPr>
            <p:cNvPr id="77" name="Rectangle 16"/>
            <p:cNvSpPr>
              <a:spLocks noChangeArrowheads="1"/>
            </p:cNvSpPr>
            <p:nvPr/>
          </p:nvSpPr>
          <p:spPr bwMode="auto">
            <a:xfrm>
              <a:off x="738" y="1611"/>
              <a:ext cx="141" cy="292"/>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78" name="Rectangle 17"/>
            <p:cNvSpPr>
              <a:spLocks noChangeArrowheads="1"/>
            </p:cNvSpPr>
            <p:nvPr/>
          </p:nvSpPr>
          <p:spPr bwMode="auto">
            <a:xfrm>
              <a:off x="738" y="1611"/>
              <a:ext cx="142" cy="293"/>
            </a:xfrm>
            <a:prstGeom prst="rect">
              <a:avLst/>
            </a:prstGeom>
            <a:noFill/>
            <a:ln w="28575">
              <a:solidFill>
                <a:srgbClr val="000000"/>
              </a:solidFill>
              <a:miter lim="800000"/>
              <a:headEnd/>
              <a:tailEnd/>
            </a:ln>
          </p:spPr>
          <p:txBody>
            <a:bodyPr/>
            <a:lstStyle/>
            <a:p>
              <a:endParaRPr lang="en-US"/>
            </a:p>
          </p:txBody>
        </p:sp>
      </p:grpSp>
      <p:sp>
        <p:nvSpPr>
          <p:cNvPr id="79" name="Oval 78"/>
          <p:cNvSpPr/>
          <p:nvPr/>
        </p:nvSpPr>
        <p:spPr bwMode="auto">
          <a:xfrm>
            <a:off x="8137466" y="1972424"/>
            <a:ext cx="365760" cy="274320"/>
          </a:xfrm>
          <a:prstGeom prst="ellipse">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grpSp>
        <p:nvGrpSpPr>
          <p:cNvPr id="11" name="Group 197"/>
          <p:cNvGrpSpPr/>
          <p:nvPr/>
        </p:nvGrpSpPr>
        <p:grpSpPr>
          <a:xfrm>
            <a:off x="8137470" y="2589634"/>
            <a:ext cx="365756" cy="205742"/>
            <a:chOff x="5852146" y="4069070"/>
            <a:chExt cx="365756" cy="274322"/>
          </a:xfrm>
        </p:grpSpPr>
        <p:sp>
          <p:nvSpPr>
            <p:cNvPr id="81" name="Line 92"/>
            <p:cNvSpPr>
              <a:spLocks noChangeShapeType="1"/>
            </p:cNvSpPr>
            <p:nvPr/>
          </p:nvSpPr>
          <p:spPr bwMode="auto">
            <a:xfrm flipV="1">
              <a:off x="6038750" y="4069070"/>
              <a:ext cx="0" cy="274320"/>
            </a:xfrm>
            <a:prstGeom prst="line">
              <a:avLst/>
            </a:prstGeom>
            <a:noFill/>
            <a:ln w="12700">
              <a:solidFill>
                <a:schemeClr val="tx1"/>
              </a:solidFill>
              <a:round/>
              <a:headEnd/>
              <a:tailEnd type="triangle" w="med" len="med"/>
            </a:ln>
            <a:effectLst/>
          </p:spPr>
          <p:txBody>
            <a:bodyPr/>
            <a:lstStyle/>
            <a:p>
              <a:endParaRPr lang="en-US"/>
            </a:p>
          </p:txBody>
        </p:sp>
        <p:sp>
          <p:nvSpPr>
            <p:cNvPr id="82" name="Freeform 93"/>
            <p:cNvSpPr>
              <a:spLocks/>
            </p:cNvSpPr>
            <p:nvPr/>
          </p:nvSpPr>
          <p:spPr bwMode="auto">
            <a:xfrm>
              <a:off x="5852146" y="4129939"/>
              <a:ext cx="182880" cy="182880"/>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endParaRPr lang="en-US"/>
            </a:p>
          </p:txBody>
        </p:sp>
        <p:sp>
          <p:nvSpPr>
            <p:cNvPr id="83" name="Freeform 93"/>
            <p:cNvSpPr>
              <a:spLocks/>
            </p:cNvSpPr>
            <p:nvPr/>
          </p:nvSpPr>
          <p:spPr bwMode="auto">
            <a:xfrm flipH="1">
              <a:off x="6035022" y="4160512"/>
              <a:ext cx="182880" cy="182880"/>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endParaRPr lang="en-US"/>
            </a:p>
          </p:txBody>
        </p:sp>
      </p:grpSp>
      <p:grpSp>
        <p:nvGrpSpPr>
          <p:cNvPr id="12" name="Group 87"/>
          <p:cNvGrpSpPr>
            <a:grpSpLocks/>
          </p:cNvGrpSpPr>
          <p:nvPr/>
        </p:nvGrpSpPr>
        <p:grpSpPr bwMode="auto">
          <a:xfrm>
            <a:off x="8228908" y="2864041"/>
            <a:ext cx="91440" cy="68492"/>
            <a:chOff x="584" y="862"/>
            <a:chExt cx="64" cy="63"/>
          </a:xfrm>
        </p:grpSpPr>
        <p:grpSp>
          <p:nvGrpSpPr>
            <p:cNvPr id="13" name="Group 88"/>
            <p:cNvGrpSpPr>
              <a:grpSpLocks/>
            </p:cNvGrpSpPr>
            <p:nvPr/>
          </p:nvGrpSpPr>
          <p:grpSpPr bwMode="auto">
            <a:xfrm>
              <a:off x="585" y="867"/>
              <a:ext cx="59" cy="58"/>
              <a:chOff x="585" y="751"/>
              <a:chExt cx="174" cy="174"/>
            </a:xfrm>
          </p:grpSpPr>
          <p:sp>
            <p:nvSpPr>
              <p:cNvPr id="87"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88"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86"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grpSp>
        <p:nvGrpSpPr>
          <p:cNvPr id="14" name="Group 87"/>
          <p:cNvGrpSpPr>
            <a:grpSpLocks/>
          </p:cNvGrpSpPr>
          <p:nvPr/>
        </p:nvGrpSpPr>
        <p:grpSpPr bwMode="auto">
          <a:xfrm>
            <a:off x="8381308" y="2863954"/>
            <a:ext cx="91440" cy="68492"/>
            <a:chOff x="584" y="862"/>
            <a:chExt cx="64" cy="63"/>
          </a:xfrm>
        </p:grpSpPr>
        <p:grpSp>
          <p:nvGrpSpPr>
            <p:cNvPr id="15" name="Group 88"/>
            <p:cNvGrpSpPr>
              <a:grpSpLocks/>
            </p:cNvGrpSpPr>
            <p:nvPr/>
          </p:nvGrpSpPr>
          <p:grpSpPr bwMode="auto">
            <a:xfrm>
              <a:off x="585" y="867"/>
              <a:ext cx="59" cy="58"/>
              <a:chOff x="585" y="751"/>
              <a:chExt cx="174" cy="174"/>
            </a:xfrm>
          </p:grpSpPr>
          <p:sp>
            <p:nvSpPr>
              <p:cNvPr id="92"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93"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91"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grpSp>
        <p:nvGrpSpPr>
          <p:cNvPr id="16" name="Group 87"/>
          <p:cNvGrpSpPr>
            <a:grpSpLocks/>
          </p:cNvGrpSpPr>
          <p:nvPr/>
        </p:nvGrpSpPr>
        <p:grpSpPr bwMode="auto">
          <a:xfrm>
            <a:off x="8320348" y="3001200"/>
            <a:ext cx="91440" cy="68492"/>
            <a:chOff x="584" y="862"/>
            <a:chExt cx="64" cy="63"/>
          </a:xfrm>
        </p:grpSpPr>
        <p:grpSp>
          <p:nvGrpSpPr>
            <p:cNvPr id="17" name="Group 88"/>
            <p:cNvGrpSpPr>
              <a:grpSpLocks/>
            </p:cNvGrpSpPr>
            <p:nvPr/>
          </p:nvGrpSpPr>
          <p:grpSpPr bwMode="auto">
            <a:xfrm>
              <a:off x="585" y="867"/>
              <a:ext cx="59" cy="58"/>
              <a:chOff x="585" y="751"/>
              <a:chExt cx="174" cy="174"/>
            </a:xfrm>
          </p:grpSpPr>
          <p:sp>
            <p:nvSpPr>
              <p:cNvPr id="97"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98"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96"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grpSp>
        <p:nvGrpSpPr>
          <p:cNvPr id="18" name="Group 87"/>
          <p:cNvGrpSpPr>
            <a:grpSpLocks/>
          </p:cNvGrpSpPr>
          <p:nvPr/>
        </p:nvGrpSpPr>
        <p:grpSpPr bwMode="auto">
          <a:xfrm>
            <a:off x="8137470" y="3001112"/>
            <a:ext cx="91440" cy="68492"/>
            <a:chOff x="584" y="862"/>
            <a:chExt cx="64" cy="63"/>
          </a:xfrm>
        </p:grpSpPr>
        <p:grpSp>
          <p:nvGrpSpPr>
            <p:cNvPr id="19" name="Group 88"/>
            <p:cNvGrpSpPr>
              <a:grpSpLocks/>
            </p:cNvGrpSpPr>
            <p:nvPr/>
          </p:nvGrpSpPr>
          <p:grpSpPr bwMode="auto">
            <a:xfrm>
              <a:off x="585" y="867"/>
              <a:ext cx="59" cy="58"/>
              <a:chOff x="585" y="751"/>
              <a:chExt cx="174" cy="174"/>
            </a:xfrm>
          </p:grpSpPr>
          <p:sp>
            <p:nvSpPr>
              <p:cNvPr id="102"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103"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101"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grpSp>
        <p:nvGrpSpPr>
          <p:cNvPr id="23" name="Group 87"/>
          <p:cNvGrpSpPr>
            <a:grpSpLocks/>
          </p:cNvGrpSpPr>
          <p:nvPr/>
        </p:nvGrpSpPr>
        <p:grpSpPr bwMode="auto">
          <a:xfrm>
            <a:off x="8137470" y="2795374"/>
            <a:ext cx="91440" cy="68492"/>
            <a:chOff x="584" y="862"/>
            <a:chExt cx="64" cy="63"/>
          </a:xfrm>
        </p:grpSpPr>
        <p:grpSp>
          <p:nvGrpSpPr>
            <p:cNvPr id="24" name="Group 88"/>
            <p:cNvGrpSpPr>
              <a:grpSpLocks/>
            </p:cNvGrpSpPr>
            <p:nvPr/>
          </p:nvGrpSpPr>
          <p:grpSpPr bwMode="auto">
            <a:xfrm>
              <a:off x="585" y="867"/>
              <a:ext cx="59" cy="58"/>
              <a:chOff x="585" y="751"/>
              <a:chExt cx="174" cy="174"/>
            </a:xfrm>
          </p:grpSpPr>
          <p:sp>
            <p:nvSpPr>
              <p:cNvPr id="107"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108"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106"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sp>
        <p:nvSpPr>
          <p:cNvPr id="110" name="Rectangle 14"/>
          <p:cNvSpPr>
            <a:spLocks noChangeArrowheads="1"/>
          </p:cNvSpPr>
          <p:nvPr/>
        </p:nvSpPr>
        <p:spPr bwMode="auto">
          <a:xfrm>
            <a:off x="7223732" y="3275428"/>
            <a:ext cx="1463065" cy="754372"/>
          </a:xfrm>
          <a:prstGeom prst="rect">
            <a:avLst/>
          </a:prstGeom>
          <a:solidFill>
            <a:schemeClr val="tx1">
              <a:lumMod val="50000"/>
              <a:lumOff val="50000"/>
            </a:schemeClr>
          </a:solidFill>
          <a:ln w="12700">
            <a:solidFill>
              <a:srgbClr val="000000"/>
            </a:solidFill>
            <a:miter lim="800000"/>
            <a:headEnd/>
            <a:tailEnd/>
          </a:ln>
        </p:spPr>
        <p:txBody>
          <a:bodyPr/>
          <a:lstStyle/>
          <a:p>
            <a:endParaRPr lang="en-US"/>
          </a:p>
        </p:txBody>
      </p:sp>
      <p:sp>
        <p:nvSpPr>
          <p:cNvPr id="123" name="Rectangle 13"/>
          <p:cNvSpPr>
            <a:spLocks noChangeArrowheads="1"/>
          </p:cNvSpPr>
          <p:nvPr/>
        </p:nvSpPr>
        <p:spPr bwMode="auto">
          <a:xfrm>
            <a:off x="7223081" y="3275428"/>
            <a:ext cx="1463675" cy="480060"/>
          </a:xfrm>
          <a:prstGeom prst="rect">
            <a:avLst/>
          </a:prstGeom>
          <a:solidFill>
            <a:srgbClr val="FFCC00"/>
          </a:solidFill>
          <a:ln w="9525">
            <a:solidFill>
              <a:srgbClr val="000000"/>
            </a:solidFill>
            <a:miter lim="800000"/>
            <a:headEnd/>
            <a:tailEnd/>
          </a:ln>
        </p:spPr>
        <p:txBody>
          <a:bodyPr anchor="b" anchorCtr="1"/>
          <a:lstStyle/>
          <a:p>
            <a:r>
              <a:rPr lang="en-US" sz="1200" dirty="0" smtClean="0"/>
              <a:t>Substrate</a:t>
            </a:r>
            <a:endParaRPr lang="en-US" sz="1200" dirty="0"/>
          </a:p>
        </p:txBody>
      </p:sp>
      <p:grpSp>
        <p:nvGrpSpPr>
          <p:cNvPr id="25" name="Group 61"/>
          <p:cNvGrpSpPr>
            <a:grpSpLocks/>
          </p:cNvGrpSpPr>
          <p:nvPr/>
        </p:nvGrpSpPr>
        <p:grpSpPr bwMode="auto">
          <a:xfrm>
            <a:off x="7680925" y="3394225"/>
            <a:ext cx="91440" cy="69056"/>
            <a:chOff x="1610" y="1780"/>
            <a:chExt cx="46" cy="46"/>
          </a:xfrm>
        </p:grpSpPr>
        <p:sp>
          <p:nvSpPr>
            <p:cNvPr id="139" name="Line 62"/>
            <p:cNvSpPr>
              <a:spLocks noChangeShapeType="1"/>
            </p:cNvSpPr>
            <p:nvPr/>
          </p:nvSpPr>
          <p:spPr bwMode="auto">
            <a:xfrm>
              <a:off x="1611" y="1804"/>
              <a:ext cx="42" cy="0"/>
            </a:xfrm>
            <a:prstGeom prst="line">
              <a:avLst/>
            </a:prstGeom>
            <a:noFill/>
            <a:ln w="12700">
              <a:solidFill>
                <a:schemeClr val="tx1"/>
              </a:solidFill>
              <a:round/>
              <a:headEnd/>
              <a:tailEnd/>
            </a:ln>
            <a:effectLst/>
          </p:spPr>
          <p:txBody>
            <a:bodyPr/>
            <a:lstStyle/>
            <a:p>
              <a:endParaRPr lang="en-US"/>
            </a:p>
          </p:txBody>
        </p:sp>
        <p:sp>
          <p:nvSpPr>
            <p:cNvPr id="140" name="Oval 63"/>
            <p:cNvSpPr>
              <a:spLocks noChangeArrowheads="1"/>
            </p:cNvSpPr>
            <p:nvPr/>
          </p:nvSpPr>
          <p:spPr bwMode="auto">
            <a:xfrm>
              <a:off x="1610" y="1780"/>
              <a:ext cx="46" cy="46"/>
            </a:xfrm>
            <a:prstGeom prst="ellipse">
              <a:avLst/>
            </a:prstGeom>
            <a:noFill/>
            <a:ln w="12700">
              <a:solidFill>
                <a:schemeClr val="tx1"/>
              </a:solidFill>
              <a:round/>
              <a:headEnd/>
              <a:tailEnd/>
            </a:ln>
            <a:effectLst/>
          </p:spPr>
          <p:txBody>
            <a:bodyPr wrap="none" anchor="ctr"/>
            <a:lstStyle/>
            <a:p>
              <a:endParaRPr lang="en-US"/>
            </a:p>
          </p:txBody>
        </p:sp>
      </p:grpSp>
      <p:grpSp>
        <p:nvGrpSpPr>
          <p:cNvPr id="26" name="Group 153"/>
          <p:cNvGrpSpPr/>
          <p:nvPr/>
        </p:nvGrpSpPr>
        <p:grpSpPr>
          <a:xfrm>
            <a:off x="7498048" y="3618324"/>
            <a:ext cx="175196" cy="308832"/>
            <a:chOff x="3931927" y="5122017"/>
            <a:chExt cx="175196" cy="411776"/>
          </a:xfrm>
        </p:grpSpPr>
        <p:sp>
          <p:nvSpPr>
            <p:cNvPr id="155" name="Line 36"/>
            <p:cNvSpPr>
              <a:spLocks noChangeShapeType="1"/>
            </p:cNvSpPr>
            <p:nvPr/>
          </p:nvSpPr>
          <p:spPr bwMode="auto">
            <a:xfrm>
              <a:off x="3931927" y="5440658"/>
              <a:ext cx="175196" cy="1673"/>
            </a:xfrm>
            <a:prstGeom prst="line">
              <a:avLst/>
            </a:prstGeom>
            <a:noFill/>
            <a:ln w="9525">
              <a:solidFill>
                <a:srgbClr val="000000"/>
              </a:solidFill>
              <a:round/>
              <a:headEnd/>
              <a:tailEnd/>
            </a:ln>
          </p:spPr>
          <p:txBody>
            <a:bodyPr/>
            <a:lstStyle/>
            <a:p>
              <a:endParaRPr lang="en-US"/>
            </a:p>
          </p:txBody>
        </p:sp>
        <p:cxnSp>
          <p:nvCxnSpPr>
            <p:cNvPr id="156" name="Straight Connector 155"/>
            <p:cNvCxnSpPr/>
            <p:nvPr/>
          </p:nvCxnSpPr>
          <p:spPr bwMode="auto">
            <a:xfrm flipH="1">
              <a:off x="4023366" y="5122017"/>
              <a:ext cx="0" cy="318641"/>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157" name="Line 36"/>
            <p:cNvSpPr>
              <a:spLocks noChangeShapeType="1"/>
            </p:cNvSpPr>
            <p:nvPr/>
          </p:nvSpPr>
          <p:spPr bwMode="auto">
            <a:xfrm>
              <a:off x="3977640" y="5486400"/>
              <a:ext cx="91440" cy="1673"/>
            </a:xfrm>
            <a:prstGeom prst="line">
              <a:avLst/>
            </a:prstGeom>
            <a:noFill/>
            <a:ln w="9525">
              <a:solidFill>
                <a:srgbClr val="000000"/>
              </a:solidFill>
              <a:round/>
              <a:headEnd/>
              <a:tailEnd/>
            </a:ln>
          </p:spPr>
          <p:txBody>
            <a:bodyPr/>
            <a:lstStyle/>
            <a:p>
              <a:endParaRPr lang="en-US"/>
            </a:p>
          </p:txBody>
        </p:sp>
        <p:sp>
          <p:nvSpPr>
            <p:cNvPr id="158" name="Line 36"/>
            <p:cNvSpPr>
              <a:spLocks noChangeShapeType="1"/>
            </p:cNvSpPr>
            <p:nvPr/>
          </p:nvSpPr>
          <p:spPr bwMode="auto">
            <a:xfrm>
              <a:off x="3995928" y="5532120"/>
              <a:ext cx="45720" cy="1673"/>
            </a:xfrm>
            <a:prstGeom prst="line">
              <a:avLst/>
            </a:prstGeom>
            <a:noFill/>
            <a:ln w="9525">
              <a:solidFill>
                <a:srgbClr val="000000"/>
              </a:solidFill>
              <a:round/>
              <a:headEnd/>
              <a:tailEnd/>
            </a:ln>
          </p:spPr>
          <p:txBody>
            <a:bodyPr/>
            <a:lstStyle/>
            <a:p>
              <a:endParaRPr lang="en-US"/>
            </a:p>
          </p:txBody>
        </p:sp>
      </p:grpSp>
      <p:sp>
        <p:nvSpPr>
          <p:cNvPr id="109" name="Line 64"/>
          <p:cNvSpPr>
            <a:spLocks noChangeShapeType="1"/>
          </p:cNvSpPr>
          <p:nvPr/>
        </p:nvSpPr>
        <p:spPr bwMode="auto">
          <a:xfrm flipH="1" flipV="1">
            <a:off x="7543768" y="2932531"/>
            <a:ext cx="137158" cy="462170"/>
          </a:xfrm>
          <a:prstGeom prst="line">
            <a:avLst/>
          </a:prstGeom>
          <a:noFill/>
          <a:ln w="9525">
            <a:solidFill>
              <a:schemeClr val="tx1"/>
            </a:solidFill>
            <a:round/>
            <a:headEnd/>
            <a:tailEnd type="triangle" w="sm" len="sm"/>
          </a:ln>
          <a:effectLst/>
        </p:spPr>
        <p:txBody>
          <a:bodyPr/>
          <a:lstStyle/>
          <a:p>
            <a:endParaRPr lang="en-US"/>
          </a:p>
        </p:txBody>
      </p:sp>
      <p:grpSp>
        <p:nvGrpSpPr>
          <p:cNvPr id="27" name="Group 87"/>
          <p:cNvGrpSpPr>
            <a:grpSpLocks/>
          </p:cNvGrpSpPr>
          <p:nvPr/>
        </p:nvGrpSpPr>
        <p:grpSpPr bwMode="auto">
          <a:xfrm>
            <a:off x="7649796" y="2914646"/>
            <a:ext cx="91440" cy="68492"/>
            <a:chOff x="584" y="862"/>
            <a:chExt cx="64" cy="63"/>
          </a:xfrm>
        </p:grpSpPr>
        <p:grpSp>
          <p:nvGrpSpPr>
            <p:cNvPr id="28" name="Group 88"/>
            <p:cNvGrpSpPr>
              <a:grpSpLocks/>
            </p:cNvGrpSpPr>
            <p:nvPr/>
          </p:nvGrpSpPr>
          <p:grpSpPr bwMode="auto">
            <a:xfrm>
              <a:off x="585" y="867"/>
              <a:ext cx="59" cy="58"/>
              <a:chOff x="585" y="751"/>
              <a:chExt cx="174" cy="174"/>
            </a:xfrm>
          </p:grpSpPr>
          <p:sp>
            <p:nvSpPr>
              <p:cNvPr id="66"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67"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65"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sp>
        <p:nvSpPr>
          <p:cNvPr id="70" name="Content Placeholder 2"/>
          <p:cNvSpPr txBox="1">
            <a:spLocks/>
          </p:cNvSpPr>
          <p:nvPr/>
        </p:nvSpPr>
        <p:spPr>
          <a:xfrm>
            <a:off x="274367" y="1748799"/>
            <a:ext cx="6766486" cy="4076700"/>
          </a:xfrm>
          <a:prstGeom prst="rect">
            <a:avLst/>
          </a:prstGeom>
        </p:spPr>
        <p:txBody>
          <a:bodyPr/>
          <a:lstStyle/>
          <a:p>
            <a:pPr marL="342900" marR="0" lvl="0" indent="-342900" algn="l" defTabSz="914400" rtl="0" eaLnBrk="0" fontAlgn="base" latinLnBrk="0" hangingPunct="0">
              <a:lnSpc>
                <a:spcPct val="100000"/>
              </a:lnSpc>
              <a:spcBef>
                <a:spcPts val="600"/>
              </a:spcBef>
              <a:spcAft>
                <a:spcPct val="0"/>
              </a:spcAft>
              <a:buClrTx/>
              <a:buSzTx/>
              <a:buFontTx/>
              <a:buBlip>
                <a:blip r:embed="rId3"/>
              </a:buBlip>
              <a:tabLst/>
              <a:defRPr/>
            </a:pPr>
            <a:r>
              <a:rPr kumimoji="0" lang="en-US" sz="2000" b="1" i="0" u="none" strike="noStrike" kern="0" cap="none" spc="0" normalizeH="0" baseline="0" noProof="0" dirty="0" smtClean="0">
                <a:ln>
                  <a:noFill/>
                </a:ln>
                <a:solidFill>
                  <a:schemeClr val="tx1"/>
                </a:solidFill>
                <a:effectLst/>
                <a:uLnTx/>
                <a:uFillTx/>
                <a:latin typeface="Trebuchet MS" pitchFamily="34" charset="0"/>
                <a:ea typeface="+mn-ea"/>
                <a:cs typeface="+mn-cs"/>
              </a:rPr>
              <a:t>VC defect inspection rely on the potential difference build-up on surface, exerting electrical field to influence the trajectories of secondary electrons</a:t>
            </a:r>
          </a:p>
          <a:p>
            <a:pPr marL="742950" marR="0" lvl="1" indent="-285750" algn="l" defTabSz="914400" rtl="0" eaLnBrk="0" fontAlgn="base" latinLnBrk="0" hangingPunct="0">
              <a:lnSpc>
                <a:spcPct val="100000"/>
              </a:lnSpc>
              <a:spcBef>
                <a:spcPts val="600"/>
              </a:spcBef>
              <a:spcAft>
                <a:spcPct val="0"/>
              </a:spcAft>
              <a:buClrTx/>
              <a:buSzTx/>
              <a:buFont typeface="Symbol" pitchFamily="18" charset="2"/>
              <a:buChar char=""/>
              <a:tabLst/>
              <a:defRPr/>
            </a:pPr>
            <a:r>
              <a:rPr kumimoji="0" lang="en-US" sz="1800" b="0" i="0" u="none" strike="noStrike" kern="0" cap="none" spc="0" normalizeH="0" baseline="0" noProof="0" dirty="0" smtClean="0">
                <a:ln>
                  <a:noFill/>
                </a:ln>
                <a:solidFill>
                  <a:schemeClr val="tx1"/>
                </a:solidFill>
                <a:effectLst/>
                <a:uLnTx/>
                <a:uFillTx/>
                <a:latin typeface="Trebuchet MS" pitchFamily="34" charset="0"/>
              </a:rPr>
              <a:t>Perfectly etched contacts could drain most electrons, i.e., no surface potential build-up</a:t>
            </a:r>
          </a:p>
          <a:p>
            <a:pPr marL="742950" marR="0" lvl="1" indent="-285750" algn="l" defTabSz="914400" rtl="0" eaLnBrk="0" fontAlgn="base" latinLnBrk="0" hangingPunct="0">
              <a:lnSpc>
                <a:spcPct val="100000"/>
              </a:lnSpc>
              <a:spcBef>
                <a:spcPts val="600"/>
              </a:spcBef>
              <a:spcAft>
                <a:spcPct val="0"/>
              </a:spcAft>
              <a:buClrTx/>
              <a:buSzTx/>
              <a:buFont typeface="Symbol" pitchFamily="18" charset="2"/>
              <a:buChar char=""/>
              <a:tabLst/>
              <a:defRPr/>
            </a:pPr>
            <a:r>
              <a:rPr kumimoji="0" lang="en-US" sz="1800" b="0" i="0" u="none" strike="noStrike" kern="0" cap="none" spc="0" normalizeH="0" baseline="0" noProof="0" dirty="0" smtClean="0">
                <a:ln>
                  <a:noFill/>
                </a:ln>
                <a:solidFill>
                  <a:schemeClr val="tx1"/>
                </a:solidFill>
                <a:effectLst/>
                <a:uLnTx/>
                <a:uFillTx/>
                <a:latin typeface="Trebuchet MS" pitchFamily="34" charset="0"/>
              </a:rPr>
              <a:t>Totally opened contacts accumulate excess positive charge (positive mode) to inhibit returns of secondary electrons </a:t>
            </a:r>
            <a:r>
              <a:rPr kumimoji="0" lang="en-US" sz="1800" b="0" i="1" u="sng" strike="noStrike" kern="0" cap="none" spc="0" normalizeH="0" baseline="0" noProof="0" dirty="0" smtClean="0">
                <a:ln>
                  <a:noFill/>
                </a:ln>
                <a:solidFill>
                  <a:schemeClr val="tx1"/>
                </a:solidFill>
                <a:effectLst/>
                <a:uLnTx/>
                <a:uFillTx/>
                <a:latin typeface="Trebuchet MS" pitchFamily="34" charset="0"/>
              </a:rPr>
              <a:t>(Dark VC)</a:t>
            </a:r>
            <a:endParaRPr kumimoji="0" lang="en-US" sz="1800" b="0" i="1" u="sng" strike="noStrike" kern="0" cap="none" spc="0" normalizeH="0" baseline="0" noProof="0" dirty="0">
              <a:ln>
                <a:noFill/>
              </a:ln>
              <a:solidFill>
                <a:schemeClr val="tx1"/>
              </a:solidFill>
              <a:effectLst/>
              <a:uLnTx/>
              <a:uFillTx/>
              <a:latin typeface="Trebuchet MS"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ontent Placeholder 2"/>
          <p:cNvSpPr>
            <a:spLocks noGrp="1"/>
          </p:cNvSpPr>
          <p:nvPr>
            <p:ph idx="1"/>
          </p:nvPr>
        </p:nvSpPr>
        <p:spPr>
          <a:xfrm>
            <a:off x="355600" y="638175"/>
            <a:ext cx="8585200" cy="4076700"/>
          </a:xfrm>
        </p:spPr>
        <p:txBody>
          <a:bodyPr/>
          <a:lstStyle/>
          <a:p>
            <a:r>
              <a:rPr lang="en-US" dirty="0" smtClean="0"/>
              <a:t>VC inspection for3D NAND is challenging for regular VC technology</a:t>
            </a:r>
          </a:p>
          <a:p>
            <a:pPr lvl="1"/>
            <a:r>
              <a:rPr lang="en-US" dirty="0" smtClean="0"/>
              <a:t>Surface potential is difficult to build up </a:t>
            </a:r>
            <a:r>
              <a:rPr lang="en-US" dirty="0" smtClean="0">
                <a:sym typeface="Wingdings" pitchFamily="2" charset="2"/>
              </a:rPr>
              <a:t> intensive pre-scan may be required, leading to huge overhead for VC inspection</a:t>
            </a:r>
          </a:p>
          <a:p>
            <a:pPr lvl="1"/>
            <a:r>
              <a:rPr lang="en-US" dirty="0" smtClean="0">
                <a:sym typeface="Wingdings" pitchFamily="2" charset="2"/>
              </a:rPr>
              <a:t>Surface potential once built up may not be sustainable for inspection</a:t>
            </a:r>
          </a:p>
          <a:p>
            <a:pPr lvl="1"/>
            <a:r>
              <a:rPr lang="en-US" dirty="0" smtClean="0"/>
              <a:t>Timing between pre-scan and VC inspection could be critical for most difficult VC defects</a:t>
            </a:r>
          </a:p>
        </p:txBody>
      </p:sp>
      <p:grpSp>
        <p:nvGrpSpPr>
          <p:cNvPr id="2" name="Group 620"/>
          <p:cNvGrpSpPr/>
          <p:nvPr/>
        </p:nvGrpSpPr>
        <p:grpSpPr>
          <a:xfrm>
            <a:off x="3291855" y="2365988"/>
            <a:ext cx="2926049" cy="2263140"/>
            <a:chOff x="3017537" y="3063244"/>
            <a:chExt cx="2926049" cy="3017520"/>
          </a:xfrm>
        </p:grpSpPr>
        <p:sp>
          <p:nvSpPr>
            <p:cNvPr id="191" name="Rectangle 10"/>
            <p:cNvSpPr>
              <a:spLocks noChangeArrowheads="1"/>
            </p:cNvSpPr>
            <p:nvPr/>
          </p:nvSpPr>
          <p:spPr bwMode="auto">
            <a:xfrm>
              <a:off x="3017537" y="3063244"/>
              <a:ext cx="2926049" cy="3017520"/>
            </a:xfrm>
            <a:prstGeom prst="rect">
              <a:avLst/>
            </a:prstGeom>
            <a:solidFill>
              <a:schemeClr val="bg1">
                <a:lumMod val="95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endParaRPr lang="en-US"/>
            </a:p>
          </p:txBody>
        </p:sp>
        <p:sp>
          <p:nvSpPr>
            <p:cNvPr id="195" name="Rectangle 14"/>
            <p:cNvSpPr>
              <a:spLocks noChangeArrowheads="1"/>
            </p:cNvSpPr>
            <p:nvPr/>
          </p:nvSpPr>
          <p:spPr bwMode="auto">
            <a:xfrm>
              <a:off x="3200415" y="4275798"/>
              <a:ext cx="2468853" cy="1645920"/>
            </a:xfrm>
            <a:prstGeom prst="rect">
              <a:avLst/>
            </a:prstGeom>
            <a:solidFill>
              <a:srgbClr val="99FF99"/>
            </a:solidFill>
            <a:ln w="28575">
              <a:solidFill>
                <a:srgbClr val="000000"/>
              </a:solidFill>
              <a:miter lim="800000"/>
              <a:headEnd/>
              <a:tailEnd/>
            </a:ln>
          </p:spPr>
          <p:txBody>
            <a:bodyPr/>
            <a:lstStyle/>
            <a:p>
              <a:endParaRPr lang="en-US"/>
            </a:p>
          </p:txBody>
        </p:sp>
        <p:grpSp>
          <p:nvGrpSpPr>
            <p:cNvPr id="3" name="Group 230"/>
            <p:cNvGrpSpPr/>
            <p:nvPr/>
          </p:nvGrpSpPr>
          <p:grpSpPr>
            <a:xfrm>
              <a:off x="3541088" y="3813836"/>
              <a:ext cx="207962" cy="461962"/>
              <a:chOff x="9878952" y="1825022"/>
              <a:chExt cx="207962" cy="461962"/>
            </a:xfrm>
          </p:grpSpPr>
          <p:sp>
            <p:nvSpPr>
              <p:cNvPr id="200" name="Freeform 65"/>
              <p:cNvSpPr>
                <a:spLocks/>
              </p:cNvSpPr>
              <p:nvPr/>
            </p:nvSpPr>
            <p:spPr bwMode="auto">
              <a:xfrm rot="2157">
                <a:off x="9878952" y="2029809"/>
                <a:ext cx="95250" cy="250825"/>
              </a:xfrm>
              <a:custGeom>
                <a:avLst/>
                <a:gdLst/>
                <a:ahLst/>
                <a:cxnLst>
                  <a:cxn ang="0">
                    <a:pos x="89" y="253"/>
                  </a:cxn>
                  <a:cxn ang="0">
                    <a:pos x="40" y="194"/>
                  </a:cxn>
                  <a:cxn ang="0">
                    <a:pos x="21" y="147"/>
                  </a:cxn>
                  <a:cxn ang="0">
                    <a:pos x="8" y="81"/>
                  </a:cxn>
                  <a:cxn ang="0">
                    <a:pos x="0" y="0"/>
                  </a:cxn>
                  <a:cxn ang="0">
                    <a:pos x="0" y="0"/>
                  </a:cxn>
                </a:cxnLst>
                <a:rect l="0" t="0" r="r" b="b"/>
                <a:pathLst>
                  <a:path w="89" h="253">
                    <a:moveTo>
                      <a:pt x="89" y="253"/>
                    </a:moveTo>
                    <a:lnTo>
                      <a:pt x="40" y="194"/>
                    </a:lnTo>
                    <a:lnTo>
                      <a:pt x="21" y="147"/>
                    </a:lnTo>
                    <a:lnTo>
                      <a:pt x="8" y="81"/>
                    </a:lnTo>
                    <a:lnTo>
                      <a:pt x="0" y="0"/>
                    </a:lnTo>
                    <a:lnTo>
                      <a:pt x="0" y="0"/>
                    </a:lnTo>
                  </a:path>
                </a:pathLst>
              </a:custGeom>
              <a:noFill/>
              <a:ln w="9525">
                <a:solidFill>
                  <a:srgbClr val="000000"/>
                </a:solidFill>
                <a:prstDash val="solid"/>
                <a:round/>
                <a:headEnd/>
                <a:tailEnd type="triangle" w="med" len="med"/>
              </a:ln>
            </p:spPr>
            <p:txBody>
              <a:bodyPr/>
              <a:lstStyle/>
              <a:p>
                <a:endParaRPr lang="en-US"/>
              </a:p>
            </p:txBody>
          </p:sp>
          <p:sp>
            <p:nvSpPr>
              <p:cNvPr id="201" name="Freeform 66"/>
              <p:cNvSpPr>
                <a:spLocks/>
              </p:cNvSpPr>
              <p:nvPr/>
            </p:nvSpPr>
            <p:spPr bwMode="auto">
              <a:xfrm rot="21599970">
                <a:off x="9996427" y="2036159"/>
                <a:ext cx="90487" cy="249238"/>
              </a:xfrm>
              <a:custGeom>
                <a:avLst/>
                <a:gdLst/>
                <a:ahLst/>
                <a:cxnLst>
                  <a:cxn ang="0">
                    <a:pos x="0" y="188"/>
                  </a:cxn>
                  <a:cxn ang="0">
                    <a:pos x="3" y="183"/>
                  </a:cxn>
                  <a:cxn ang="0">
                    <a:pos x="11" y="177"/>
                  </a:cxn>
                  <a:cxn ang="0">
                    <a:pos x="26" y="162"/>
                  </a:cxn>
                  <a:cxn ang="0">
                    <a:pos x="41" y="141"/>
                  </a:cxn>
                  <a:cxn ang="0">
                    <a:pos x="54" y="117"/>
                  </a:cxn>
                  <a:cxn ang="0">
                    <a:pos x="60" y="92"/>
                  </a:cxn>
                  <a:cxn ang="0">
                    <a:pos x="66" y="62"/>
                  </a:cxn>
                  <a:cxn ang="0">
                    <a:pos x="68" y="32"/>
                  </a:cxn>
                  <a:cxn ang="0">
                    <a:pos x="71" y="3"/>
                  </a:cxn>
                  <a:cxn ang="0">
                    <a:pos x="71" y="0"/>
                  </a:cxn>
                  <a:cxn ang="0">
                    <a:pos x="71" y="0"/>
                  </a:cxn>
                </a:cxnLst>
                <a:rect l="0" t="0" r="r" b="b"/>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lnTo>
                      <a:pt x="71" y="0"/>
                    </a:lnTo>
                  </a:path>
                </a:pathLst>
              </a:custGeom>
              <a:noFill/>
              <a:ln w="9525">
                <a:solidFill>
                  <a:srgbClr val="000000"/>
                </a:solidFill>
                <a:prstDash val="solid"/>
                <a:round/>
                <a:headEnd/>
                <a:tailEnd type="triangle" w="med" len="med"/>
              </a:ln>
            </p:spPr>
            <p:txBody>
              <a:bodyPr/>
              <a:lstStyle/>
              <a:p>
                <a:endParaRPr lang="en-US"/>
              </a:p>
            </p:txBody>
          </p:sp>
          <p:sp>
            <p:nvSpPr>
              <p:cNvPr id="205" name="Line 67"/>
              <p:cNvSpPr>
                <a:spLocks noChangeShapeType="1"/>
              </p:cNvSpPr>
              <p:nvPr/>
            </p:nvSpPr>
            <p:spPr bwMode="auto">
              <a:xfrm flipV="1">
                <a:off x="9993252" y="1825022"/>
                <a:ext cx="0" cy="461962"/>
              </a:xfrm>
              <a:prstGeom prst="line">
                <a:avLst/>
              </a:prstGeom>
              <a:noFill/>
              <a:ln w="12700">
                <a:solidFill>
                  <a:schemeClr val="tx1"/>
                </a:solidFill>
                <a:round/>
                <a:headEnd/>
                <a:tailEnd type="triangle" w="med" len="med"/>
              </a:ln>
              <a:effectLst/>
            </p:spPr>
            <p:txBody>
              <a:bodyPr/>
              <a:lstStyle/>
              <a:p>
                <a:endParaRPr lang="en-US"/>
              </a:p>
            </p:txBody>
          </p:sp>
        </p:grpSp>
        <p:grpSp>
          <p:nvGrpSpPr>
            <p:cNvPr id="4" name="Group 15"/>
            <p:cNvGrpSpPr>
              <a:grpSpLocks/>
            </p:cNvGrpSpPr>
            <p:nvPr/>
          </p:nvGrpSpPr>
          <p:grpSpPr bwMode="auto">
            <a:xfrm>
              <a:off x="3474082" y="4275800"/>
              <a:ext cx="365760" cy="640080"/>
              <a:chOff x="738" y="1611"/>
              <a:chExt cx="142" cy="293"/>
            </a:xfrm>
          </p:grpSpPr>
          <p:sp>
            <p:nvSpPr>
              <p:cNvPr id="210" name="Rectangle 16"/>
              <p:cNvSpPr>
                <a:spLocks noChangeArrowheads="1"/>
              </p:cNvSpPr>
              <p:nvPr/>
            </p:nvSpPr>
            <p:spPr bwMode="auto">
              <a:xfrm>
                <a:off x="738" y="1611"/>
                <a:ext cx="141" cy="292"/>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11" name="Rectangle 17"/>
              <p:cNvSpPr>
                <a:spLocks noChangeArrowheads="1"/>
              </p:cNvSpPr>
              <p:nvPr/>
            </p:nvSpPr>
            <p:spPr bwMode="auto">
              <a:xfrm>
                <a:off x="738" y="1611"/>
                <a:ext cx="142" cy="293"/>
              </a:xfrm>
              <a:prstGeom prst="rect">
                <a:avLst/>
              </a:prstGeom>
              <a:noFill/>
              <a:ln w="28575">
                <a:solidFill>
                  <a:srgbClr val="000000"/>
                </a:solidFill>
                <a:miter lim="800000"/>
                <a:headEnd/>
                <a:tailEnd/>
              </a:ln>
            </p:spPr>
            <p:txBody>
              <a:bodyPr/>
              <a:lstStyle/>
              <a:p>
                <a:endParaRPr lang="en-US"/>
              </a:p>
            </p:txBody>
          </p:sp>
        </p:grpSp>
        <p:grpSp>
          <p:nvGrpSpPr>
            <p:cNvPr id="5" name="Group 87"/>
            <p:cNvGrpSpPr>
              <a:grpSpLocks/>
            </p:cNvGrpSpPr>
            <p:nvPr/>
          </p:nvGrpSpPr>
          <p:grpSpPr bwMode="auto">
            <a:xfrm>
              <a:off x="3565520" y="4367239"/>
              <a:ext cx="91440" cy="91322"/>
              <a:chOff x="584" y="862"/>
              <a:chExt cx="64" cy="63"/>
            </a:xfrm>
          </p:grpSpPr>
          <p:grpSp>
            <p:nvGrpSpPr>
              <p:cNvPr id="6" name="Group 88"/>
              <p:cNvGrpSpPr>
                <a:grpSpLocks/>
              </p:cNvGrpSpPr>
              <p:nvPr/>
            </p:nvGrpSpPr>
            <p:grpSpPr bwMode="auto">
              <a:xfrm>
                <a:off x="585" y="867"/>
                <a:ext cx="59" cy="58"/>
                <a:chOff x="585" y="751"/>
                <a:chExt cx="174" cy="174"/>
              </a:xfrm>
            </p:grpSpPr>
            <p:sp>
              <p:nvSpPr>
                <p:cNvPr id="256"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257"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222"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sp>
          <p:nvSpPr>
            <p:cNvPr id="258" name="Oval 257"/>
            <p:cNvSpPr/>
            <p:nvPr/>
          </p:nvSpPr>
          <p:spPr bwMode="auto">
            <a:xfrm>
              <a:off x="3474078" y="3178530"/>
              <a:ext cx="365760" cy="365760"/>
            </a:xfrm>
            <a:prstGeom prst="ellipse">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grpSp>
          <p:nvGrpSpPr>
            <p:cNvPr id="7" name="Group 15"/>
            <p:cNvGrpSpPr>
              <a:grpSpLocks/>
            </p:cNvGrpSpPr>
            <p:nvPr/>
          </p:nvGrpSpPr>
          <p:grpSpPr bwMode="auto">
            <a:xfrm>
              <a:off x="4206241" y="4275800"/>
              <a:ext cx="365760" cy="457200"/>
              <a:chOff x="738" y="1611"/>
              <a:chExt cx="142" cy="293"/>
            </a:xfrm>
          </p:grpSpPr>
          <p:sp>
            <p:nvSpPr>
              <p:cNvPr id="260" name="Rectangle 16"/>
              <p:cNvSpPr>
                <a:spLocks noChangeArrowheads="1"/>
              </p:cNvSpPr>
              <p:nvPr/>
            </p:nvSpPr>
            <p:spPr bwMode="auto">
              <a:xfrm>
                <a:off x="738" y="1611"/>
                <a:ext cx="141" cy="292"/>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261" name="Rectangle 17"/>
              <p:cNvSpPr>
                <a:spLocks noChangeArrowheads="1"/>
              </p:cNvSpPr>
              <p:nvPr/>
            </p:nvSpPr>
            <p:spPr bwMode="auto">
              <a:xfrm>
                <a:off x="738" y="1611"/>
                <a:ext cx="142" cy="293"/>
              </a:xfrm>
              <a:prstGeom prst="rect">
                <a:avLst/>
              </a:prstGeom>
              <a:noFill/>
              <a:ln w="28575">
                <a:solidFill>
                  <a:srgbClr val="000000"/>
                </a:solidFill>
                <a:miter lim="800000"/>
                <a:headEnd/>
                <a:tailEnd/>
              </a:ln>
            </p:spPr>
            <p:txBody>
              <a:bodyPr/>
              <a:lstStyle/>
              <a:p>
                <a:endParaRPr lang="en-US"/>
              </a:p>
            </p:txBody>
          </p:sp>
        </p:grpSp>
        <p:sp>
          <p:nvSpPr>
            <p:cNvPr id="262" name="Oval 261"/>
            <p:cNvSpPr/>
            <p:nvPr/>
          </p:nvSpPr>
          <p:spPr bwMode="auto">
            <a:xfrm>
              <a:off x="4206237" y="3178532"/>
              <a:ext cx="365760" cy="365760"/>
            </a:xfrm>
            <a:prstGeom prst="ellipse">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grpSp>
          <p:nvGrpSpPr>
            <p:cNvPr id="8" name="Group 197"/>
            <p:cNvGrpSpPr/>
            <p:nvPr/>
          </p:nvGrpSpPr>
          <p:grpSpPr>
            <a:xfrm>
              <a:off x="4206241" y="4001480"/>
              <a:ext cx="365756" cy="274322"/>
              <a:chOff x="5852146" y="4069070"/>
              <a:chExt cx="365756" cy="274322"/>
            </a:xfrm>
          </p:grpSpPr>
          <p:sp>
            <p:nvSpPr>
              <p:cNvPr id="264" name="Line 92"/>
              <p:cNvSpPr>
                <a:spLocks noChangeShapeType="1"/>
              </p:cNvSpPr>
              <p:nvPr/>
            </p:nvSpPr>
            <p:spPr bwMode="auto">
              <a:xfrm flipV="1">
                <a:off x="6038750" y="4069070"/>
                <a:ext cx="0" cy="274320"/>
              </a:xfrm>
              <a:prstGeom prst="line">
                <a:avLst/>
              </a:prstGeom>
              <a:noFill/>
              <a:ln w="12700">
                <a:solidFill>
                  <a:schemeClr val="tx1"/>
                </a:solidFill>
                <a:round/>
                <a:headEnd/>
                <a:tailEnd type="triangle" w="med" len="med"/>
              </a:ln>
              <a:effectLst/>
            </p:spPr>
            <p:txBody>
              <a:bodyPr/>
              <a:lstStyle/>
              <a:p>
                <a:endParaRPr lang="en-US"/>
              </a:p>
            </p:txBody>
          </p:sp>
          <p:sp>
            <p:nvSpPr>
              <p:cNvPr id="265" name="Freeform 93"/>
              <p:cNvSpPr>
                <a:spLocks/>
              </p:cNvSpPr>
              <p:nvPr/>
            </p:nvSpPr>
            <p:spPr bwMode="auto">
              <a:xfrm>
                <a:off x="5852146" y="4129939"/>
                <a:ext cx="182880" cy="182880"/>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endParaRPr lang="en-US"/>
              </a:p>
            </p:txBody>
          </p:sp>
          <p:sp>
            <p:nvSpPr>
              <p:cNvPr id="266" name="Freeform 93"/>
              <p:cNvSpPr>
                <a:spLocks/>
              </p:cNvSpPr>
              <p:nvPr/>
            </p:nvSpPr>
            <p:spPr bwMode="auto">
              <a:xfrm flipH="1">
                <a:off x="6035022" y="4160512"/>
                <a:ext cx="182880" cy="182880"/>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endParaRPr lang="en-US"/>
              </a:p>
            </p:txBody>
          </p:sp>
        </p:grpSp>
        <p:grpSp>
          <p:nvGrpSpPr>
            <p:cNvPr id="9" name="Group 87"/>
            <p:cNvGrpSpPr>
              <a:grpSpLocks/>
            </p:cNvGrpSpPr>
            <p:nvPr/>
          </p:nvGrpSpPr>
          <p:grpSpPr bwMode="auto">
            <a:xfrm>
              <a:off x="4297679" y="4367356"/>
              <a:ext cx="91440" cy="91322"/>
              <a:chOff x="584" y="862"/>
              <a:chExt cx="64" cy="63"/>
            </a:xfrm>
          </p:grpSpPr>
          <p:grpSp>
            <p:nvGrpSpPr>
              <p:cNvPr id="10" name="Group 88"/>
              <p:cNvGrpSpPr>
                <a:grpSpLocks/>
              </p:cNvGrpSpPr>
              <p:nvPr/>
            </p:nvGrpSpPr>
            <p:grpSpPr bwMode="auto">
              <a:xfrm>
                <a:off x="585" y="867"/>
                <a:ext cx="59" cy="58"/>
                <a:chOff x="585" y="751"/>
                <a:chExt cx="174" cy="174"/>
              </a:xfrm>
            </p:grpSpPr>
            <p:sp>
              <p:nvSpPr>
                <p:cNvPr id="270"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271"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269"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grpSp>
          <p:nvGrpSpPr>
            <p:cNvPr id="11" name="Group 87"/>
            <p:cNvGrpSpPr>
              <a:grpSpLocks/>
            </p:cNvGrpSpPr>
            <p:nvPr/>
          </p:nvGrpSpPr>
          <p:grpSpPr bwMode="auto">
            <a:xfrm>
              <a:off x="4450079" y="4367239"/>
              <a:ext cx="91440" cy="91322"/>
              <a:chOff x="584" y="862"/>
              <a:chExt cx="64" cy="63"/>
            </a:xfrm>
          </p:grpSpPr>
          <p:grpSp>
            <p:nvGrpSpPr>
              <p:cNvPr id="12" name="Group 88"/>
              <p:cNvGrpSpPr>
                <a:grpSpLocks/>
              </p:cNvGrpSpPr>
              <p:nvPr/>
            </p:nvGrpSpPr>
            <p:grpSpPr bwMode="auto">
              <a:xfrm>
                <a:off x="585" y="867"/>
                <a:ext cx="59" cy="58"/>
                <a:chOff x="585" y="751"/>
                <a:chExt cx="174" cy="174"/>
              </a:xfrm>
            </p:grpSpPr>
            <p:sp>
              <p:nvSpPr>
                <p:cNvPr id="275"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276"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274"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grpSp>
          <p:nvGrpSpPr>
            <p:cNvPr id="13" name="Group 87"/>
            <p:cNvGrpSpPr>
              <a:grpSpLocks/>
            </p:cNvGrpSpPr>
            <p:nvPr/>
          </p:nvGrpSpPr>
          <p:grpSpPr bwMode="auto">
            <a:xfrm>
              <a:off x="4389119" y="4550234"/>
              <a:ext cx="91440" cy="91322"/>
              <a:chOff x="584" y="862"/>
              <a:chExt cx="64" cy="63"/>
            </a:xfrm>
          </p:grpSpPr>
          <p:grpSp>
            <p:nvGrpSpPr>
              <p:cNvPr id="14" name="Group 88"/>
              <p:cNvGrpSpPr>
                <a:grpSpLocks/>
              </p:cNvGrpSpPr>
              <p:nvPr/>
            </p:nvGrpSpPr>
            <p:grpSpPr bwMode="auto">
              <a:xfrm>
                <a:off x="585" y="867"/>
                <a:ext cx="59" cy="58"/>
                <a:chOff x="585" y="751"/>
                <a:chExt cx="174" cy="174"/>
              </a:xfrm>
            </p:grpSpPr>
            <p:sp>
              <p:nvSpPr>
                <p:cNvPr id="280"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281"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279"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grpSp>
          <p:nvGrpSpPr>
            <p:cNvPr id="15" name="Group 87"/>
            <p:cNvGrpSpPr>
              <a:grpSpLocks/>
            </p:cNvGrpSpPr>
            <p:nvPr/>
          </p:nvGrpSpPr>
          <p:grpSpPr bwMode="auto">
            <a:xfrm>
              <a:off x="4206241" y="4550117"/>
              <a:ext cx="91440" cy="91322"/>
              <a:chOff x="584" y="862"/>
              <a:chExt cx="64" cy="63"/>
            </a:xfrm>
          </p:grpSpPr>
          <p:grpSp>
            <p:nvGrpSpPr>
              <p:cNvPr id="16" name="Group 88"/>
              <p:cNvGrpSpPr>
                <a:grpSpLocks/>
              </p:cNvGrpSpPr>
              <p:nvPr/>
            </p:nvGrpSpPr>
            <p:grpSpPr bwMode="auto">
              <a:xfrm>
                <a:off x="585" y="867"/>
                <a:ext cx="59" cy="58"/>
                <a:chOff x="585" y="751"/>
                <a:chExt cx="174" cy="174"/>
              </a:xfrm>
            </p:grpSpPr>
            <p:sp>
              <p:nvSpPr>
                <p:cNvPr id="285"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286"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284"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grpSp>
          <p:nvGrpSpPr>
            <p:cNvPr id="17" name="Group 87"/>
            <p:cNvGrpSpPr>
              <a:grpSpLocks/>
            </p:cNvGrpSpPr>
            <p:nvPr/>
          </p:nvGrpSpPr>
          <p:grpSpPr bwMode="auto">
            <a:xfrm>
              <a:off x="4206241" y="4275800"/>
              <a:ext cx="91440" cy="91322"/>
              <a:chOff x="584" y="862"/>
              <a:chExt cx="64" cy="63"/>
            </a:xfrm>
          </p:grpSpPr>
          <p:grpSp>
            <p:nvGrpSpPr>
              <p:cNvPr id="18" name="Group 88"/>
              <p:cNvGrpSpPr>
                <a:grpSpLocks/>
              </p:cNvGrpSpPr>
              <p:nvPr/>
            </p:nvGrpSpPr>
            <p:grpSpPr bwMode="auto">
              <a:xfrm>
                <a:off x="585" y="867"/>
                <a:ext cx="59" cy="58"/>
                <a:chOff x="585" y="751"/>
                <a:chExt cx="174" cy="174"/>
              </a:xfrm>
            </p:grpSpPr>
            <p:sp>
              <p:nvSpPr>
                <p:cNvPr id="290"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291"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289"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sp>
          <p:nvSpPr>
            <p:cNvPr id="292" name="Line 64"/>
            <p:cNvSpPr>
              <a:spLocks noChangeShapeType="1"/>
            </p:cNvSpPr>
            <p:nvPr/>
          </p:nvSpPr>
          <p:spPr bwMode="auto">
            <a:xfrm flipH="1" flipV="1">
              <a:off x="3611892" y="4458676"/>
              <a:ext cx="91440" cy="274320"/>
            </a:xfrm>
            <a:prstGeom prst="line">
              <a:avLst/>
            </a:prstGeom>
            <a:noFill/>
            <a:ln w="9525">
              <a:solidFill>
                <a:schemeClr val="tx1"/>
              </a:solidFill>
              <a:round/>
              <a:headEnd/>
              <a:tailEnd type="triangle" w="sm" len="sm"/>
            </a:ln>
            <a:effectLst/>
          </p:spPr>
          <p:txBody>
            <a:bodyPr/>
            <a:lstStyle/>
            <a:p>
              <a:endParaRPr lang="en-US"/>
            </a:p>
          </p:txBody>
        </p:sp>
        <p:sp>
          <p:nvSpPr>
            <p:cNvPr id="293" name="Rectangle 14"/>
            <p:cNvSpPr>
              <a:spLocks noChangeArrowheads="1"/>
            </p:cNvSpPr>
            <p:nvPr/>
          </p:nvSpPr>
          <p:spPr bwMode="auto">
            <a:xfrm>
              <a:off x="3200415" y="4915871"/>
              <a:ext cx="2468853" cy="1005829"/>
            </a:xfrm>
            <a:prstGeom prst="rect">
              <a:avLst/>
            </a:prstGeom>
            <a:solidFill>
              <a:schemeClr val="tx1">
                <a:lumMod val="50000"/>
                <a:lumOff val="50000"/>
              </a:schemeClr>
            </a:solidFill>
            <a:ln w="12700">
              <a:solidFill>
                <a:srgbClr val="000000"/>
              </a:solidFill>
              <a:miter lim="800000"/>
              <a:headEnd/>
              <a:tailEnd/>
            </a:ln>
          </p:spPr>
          <p:txBody>
            <a:bodyPr/>
            <a:lstStyle/>
            <a:p>
              <a:endParaRPr lang="en-US"/>
            </a:p>
          </p:txBody>
        </p:sp>
        <p:sp>
          <p:nvSpPr>
            <p:cNvPr id="294" name="Rectangle 13"/>
            <p:cNvSpPr>
              <a:spLocks noChangeArrowheads="1"/>
            </p:cNvSpPr>
            <p:nvPr/>
          </p:nvSpPr>
          <p:spPr bwMode="auto">
            <a:xfrm>
              <a:off x="3200416" y="4915871"/>
              <a:ext cx="2468853" cy="640080"/>
            </a:xfrm>
            <a:prstGeom prst="rect">
              <a:avLst/>
            </a:prstGeom>
            <a:solidFill>
              <a:srgbClr val="FFCC00"/>
            </a:solidFill>
            <a:ln w="9525">
              <a:solidFill>
                <a:srgbClr val="000000"/>
              </a:solidFill>
              <a:miter lim="800000"/>
              <a:headEnd/>
              <a:tailEnd/>
            </a:ln>
          </p:spPr>
          <p:txBody>
            <a:bodyPr anchor="b" anchorCtr="1"/>
            <a:lstStyle/>
            <a:p>
              <a:r>
                <a:rPr lang="en-US" sz="1400" dirty="0" smtClean="0"/>
                <a:t>P-well</a:t>
              </a:r>
              <a:endParaRPr lang="en-US" sz="1400" dirty="0"/>
            </a:p>
          </p:txBody>
        </p:sp>
        <p:grpSp>
          <p:nvGrpSpPr>
            <p:cNvPr id="19" name="Group 61"/>
            <p:cNvGrpSpPr>
              <a:grpSpLocks/>
            </p:cNvGrpSpPr>
            <p:nvPr/>
          </p:nvGrpSpPr>
          <p:grpSpPr bwMode="auto">
            <a:xfrm>
              <a:off x="3657610" y="4732993"/>
              <a:ext cx="91440" cy="92075"/>
              <a:chOff x="1610" y="1780"/>
              <a:chExt cx="46" cy="46"/>
            </a:xfrm>
          </p:grpSpPr>
          <p:sp>
            <p:nvSpPr>
              <p:cNvPr id="296" name="Line 62"/>
              <p:cNvSpPr>
                <a:spLocks noChangeShapeType="1"/>
              </p:cNvSpPr>
              <p:nvPr/>
            </p:nvSpPr>
            <p:spPr bwMode="auto">
              <a:xfrm>
                <a:off x="1611" y="1804"/>
                <a:ext cx="42" cy="0"/>
              </a:xfrm>
              <a:prstGeom prst="line">
                <a:avLst/>
              </a:prstGeom>
              <a:noFill/>
              <a:ln w="12700">
                <a:solidFill>
                  <a:schemeClr val="tx1"/>
                </a:solidFill>
                <a:round/>
                <a:headEnd/>
                <a:tailEnd/>
              </a:ln>
              <a:effectLst/>
            </p:spPr>
            <p:txBody>
              <a:bodyPr/>
              <a:lstStyle/>
              <a:p>
                <a:endParaRPr lang="en-US"/>
              </a:p>
            </p:txBody>
          </p:sp>
          <p:sp>
            <p:nvSpPr>
              <p:cNvPr id="297" name="Oval 63"/>
              <p:cNvSpPr>
                <a:spLocks noChangeArrowheads="1"/>
              </p:cNvSpPr>
              <p:nvPr/>
            </p:nvSpPr>
            <p:spPr bwMode="auto">
              <a:xfrm>
                <a:off x="1610" y="1780"/>
                <a:ext cx="46" cy="46"/>
              </a:xfrm>
              <a:prstGeom prst="ellipse">
                <a:avLst/>
              </a:prstGeom>
              <a:noFill/>
              <a:ln w="12700">
                <a:solidFill>
                  <a:schemeClr val="tx1"/>
                </a:solidFill>
                <a:round/>
                <a:headEnd/>
                <a:tailEnd/>
              </a:ln>
              <a:effectLst/>
            </p:spPr>
            <p:txBody>
              <a:bodyPr wrap="none" anchor="ctr"/>
              <a:lstStyle/>
              <a:p>
                <a:endParaRPr lang="en-US"/>
              </a:p>
            </p:txBody>
          </p:sp>
        </p:grpSp>
        <p:grpSp>
          <p:nvGrpSpPr>
            <p:cNvPr id="20" name="Group 153"/>
            <p:cNvGrpSpPr/>
            <p:nvPr/>
          </p:nvGrpSpPr>
          <p:grpSpPr>
            <a:xfrm>
              <a:off x="3566172" y="5373066"/>
              <a:ext cx="175196" cy="411776"/>
              <a:chOff x="3931927" y="5122017"/>
              <a:chExt cx="175196" cy="411776"/>
            </a:xfrm>
          </p:grpSpPr>
          <p:sp>
            <p:nvSpPr>
              <p:cNvPr id="299" name="Line 36"/>
              <p:cNvSpPr>
                <a:spLocks noChangeShapeType="1"/>
              </p:cNvSpPr>
              <p:nvPr/>
            </p:nvSpPr>
            <p:spPr bwMode="auto">
              <a:xfrm>
                <a:off x="3931927" y="5440658"/>
                <a:ext cx="175196" cy="1673"/>
              </a:xfrm>
              <a:prstGeom prst="line">
                <a:avLst/>
              </a:prstGeom>
              <a:noFill/>
              <a:ln w="9525">
                <a:solidFill>
                  <a:srgbClr val="000000"/>
                </a:solidFill>
                <a:round/>
                <a:headEnd/>
                <a:tailEnd/>
              </a:ln>
            </p:spPr>
            <p:txBody>
              <a:bodyPr/>
              <a:lstStyle/>
              <a:p>
                <a:endParaRPr lang="en-US"/>
              </a:p>
            </p:txBody>
          </p:sp>
          <p:cxnSp>
            <p:nvCxnSpPr>
              <p:cNvPr id="300" name="Straight Connector 299"/>
              <p:cNvCxnSpPr/>
              <p:nvPr/>
            </p:nvCxnSpPr>
            <p:spPr bwMode="auto">
              <a:xfrm flipH="1">
                <a:off x="4023366" y="5122017"/>
                <a:ext cx="0" cy="318641"/>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301" name="Line 36"/>
              <p:cNvSpPr>
                <a:spLocks noChangeShapeType="1"/>
              </p:cNvSpPr>
              <p:nvPr/>
            </p:nvSpPr>
            <p:spPr bwMode="auto">
              <a:xfrm>
                <a:off x="3977640" y="5486400"/>
                <a:ext cx="91440" cy="1673"/>
              </a:xfrm>
              <a:prstGeom prst="line">
                <a:avLst/>
              </a:prstGeom>
              <a:noFill/>
              <a:ln w="9525">
                <a:solidFill>
                  <a:srgbClr val="000000"/>
                </a:solidFill>
                <a:round/>
                <a:headEnd/>
                <a:tailEnd/>
              </a:ln>
            </p:spPr>
            <p:txBody>
              <a:bodyPr/>
              <a:lstStyle/>
              <a:p>
                <a:endParaRPr lang="en-US"/>
              </a:p>
            </p:txBody>
          </p:sp>
          <p:sp>
            <p:nvSpPr>
              <p:cNvPr id="302" name="Line 36"/>
              <p:cNvSpPr>
                <a:spLocks noChangeShapeType="1"/>
              </p:cNvSpPr>
              <p:nvPr/>
            </p:nvSpPr>
            <p:spPr bwMode="auto">
              <a:xfrm>
                <a:off x="3995928" y="5532120"/>
                <a:ext cx="45720" cy="1673"/>
              </a:xfrm>
              <a:prstGeom prst="line">
                <a:avLst/>
              </a:prstGeom>
              <a:noFill/>
              <a:ln w="9525">
                <a:solidFill>
                  <a:srgbClr val="000000"/>
                </a:solidFill>
                <a:round/>
                <a:headEnd/>
                <a:tailEnd/>
              </a:ln>
            </p:spPr>
            <p:txBody>
              <a:bodyPr/>
              <a:lstStyle/>
              <a:p>
                <a:endParaRPr lang="en-US"/>
              </a:p>
            </p:txBody>
          </p:sp>
        </p:grpSp>
        <p:grpSp>
          <p:nvGrpSpPr>
            <p:cNvPr id="21" name="Group 15"/>
            <p:cNvGrpSpPr>
              <a:grpSpLocks/>
            </p:cNvGrpSpPr>
            <p:nvPr/>
          </p:nvGrpSpPr>
          <p:grpSpPr bwMode="auto">
            <a:xfrm>
              <a:off x="4937749" y="4275792"/>
              <a:ext cx="365760" cy="603504"/>
              <a:chOff x="738" y="1611"/>
              <a:chExt cx="142" cy="293"/>
            </a:xfrm>
          </p:grpSpPr>
          <p:sp>
            <p:nvSpPr>
              <p:cNvPr id="304" name="Rectangle 16"/>
              <p:cNvSpPr>
                <a:spLocks noChangeArrowheads="1"/>
              </p:cNvSpPr>
              <p:nvPr/>
            </p:nvSpPr>
            <p:spPr bwMode="auto">
              <a:xfrm>
                <a:off x="738" y="1611"/>
                <a:ext cx="141" cy="292"/>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305" name="Rectangle 17"/>
              <p:cNvSpPr>
                <a:spLocks noChangeArrowheads="1"/>
              </p:cNvSpPr>
              <p:nvPr/>
            </p:nvSpPr>
            <p:spPr bwMode="auto">
              <a:xfrm>
                <a:off x="738" y="1611"/>
                <a:ext cx="142" cy="293"/>
              </a:xfrm>
              <a:prstGeom prst="rect">
                <a:avLst/>
              </a:prstGeom>
              <a:noFill/>
              <a:ln w="28575">
                <a:solidFill>
                  <a:srgbClr val="000000"/>
                </a:solidFill>
                <a:miter lim="800000"/>
                <a:headEnd/>
                <a:tailEnd/>
              </a:ln>
            </p:spPr>
            <p:txBody>
              <a:bodyPr/>
              <a:lstStyle/>
              <a:p>
                <a:endParaRPr lang="en-US"/>
              </a:p>
            </p:txBody>
          </p:sp>
        </p:grpSp>
        <p:grpSp>
          <p:nvGrpSpPr>
            <p:cNvPr id="22" name="Group 87"/>
            <p:cNvGrpSpPr>
              <a:grpSpLocks/>
            </p:cNvGrpSpPr>
            <p:nvPr/>
          </p:nvGrpSpPr>
          <p:grpSpPr bwMode="auto">
            <a:xfrm>
              <a:off x="5029187" y="4367239"/>
              <a:ext cx="91440" cy="91322"/>
              <a:chOff x="584" y="862"/>
              <a:chExt cx="64" cy="63"/>
            </a:xfrm>
          </p:grpSpPr>
          <p:grpSp>
            <p:nvGrpSpPr>
              <p:cNvPr id="23" name="Group 88"/>
              <p:cNvGrpSpPr>
                <a:grpSpLocks/>
              </p:cNvGrpSpPr>
              <p:nvPr/>
            </p:nvGrpSpPr>
            <p:grpSpPr bwMode="auto">
              <a:xfrm>
                <a:off x="585" y="867"/>
                <a:ext cx="59" cy="58"/>
                <a:chOff x="585" y="751"/>
                <a:chExt cx="174" cy="174"/>
              </a:xfrm>
            </p:grpSpPr>
            <p:sp>
              <p:nvSpPr>
                <p:cNvPr id="309"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310"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308"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grpSp>
          <p:nvGrpSpPr>
            <p:cNvPr id="24" name="Group 87"/>
            <p:cNvGrpSpPr>
              <a:grpSpLocks/>
            </p:cNvGrpSpPr>
            <p:nvPr/>
          </p:nvGrpSpPr>
          <p:grpSpPr bwMode="auto">
            <a:xfrm>
              <a:off x="5120627" y="4519639"/>
              <a:ext cx="91440" cy="91322"/>
              <a:chOff x="584" y="862"/>
              <a:chExt cx="64" cy="63"/>
            </a:xfrm>
          </p:grpSpPr>
          <p:grpSp>
            <p:nvGrpSpPr>
              <p:cNvPr id="25" name="Group 88"/>
              <p:cNvGrpSpPr>
                <a:grpSpLocks/>
              </p:cNvGrpSpPr>
              <p:nvPr/>
            </p:nvGrpSpPr>
            <p:grpSpPr bwMode="auto">
              <a:xfrm>
                <a:off x="585" y="867"/>
                <a:ext cx="59" cy="58"/>
                <a:chOff x="585" y="751"/>
                <a:chExt cx="174" cy="174"/>
              </a:xfrm>
            </p:grpSpPr>
            <p:sp>
              <p:nvSpPr>
                <p:cNvPr id="320"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321"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319"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grpSp>
          <p:nvGrpSpPr>
            <p:cNvPr id="26" name="Group 87"/>
            <p:cNvGrpSpPr>
              <a:grpSpLocks/>
            </p:cNvGrpSpPr>
            <p:nvPr/>
          </p:nvGrpSpPr>
          <p:grpSpPr bwMode="auto">
            <a:xfrm>
              <a:off x="5029188" y="4672039"/>
              <a:ext cx="91440" cy="91322"/>
              <a:chOff x="584" y="862"/>
              <a:chExt cx="64" cy="63"/>
            </a:xfrm>
          </p:grpSpPr>
          <p:grpSp>
            <p:nvGrpSpPr>
              <p:cNvPr id="27" name="Group 88"/>
              <p:cNvGrpSpPr>
                <a:grpSpLocks/>
              </p:cNvGrpSpPr>
              <p:nvPr/>
            </p:nvGrpSpPr>
            <p:grpSpPr bwMode="auto">
              <a:xfrm>
                <a:off x="585" y="867"/>
                <a:ext cx="59" cy="58"/>
                <a:chOff x="585" y="751"/>
                <a:chExt cx="174" cy="174"/>
              </a:xfrm>
            </p:grpSpPr>
            <p:sp>
              <p:nvSpPr>
                <p:cNvPr id="325"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326"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324"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grpSp>
          <p:nvGrpSpPr>
            <p:cNvPr id="28" name="Group 197"/>
            <p:cNvGrpSpPr/>
            <p:nvPr/>
          </p:nvGrpSpPr>
          <p:grpSpPr>
            <a:xfrm>
              <a:off x="4937753" y="4001481"/>
              <a:ext cx="365756" cy="274322"/>
              <a:chOff x="5852146" y="4069070"/>
              <a:chExt cx="365756" cy="274322"/>
            </a:xfrm>
          </p:grpSpPr>
          <p:sp>
            <p:nvSpPr>
              <p:cNvPr id="328" name="Line 92"/>
              <p:cNvSpPr>
                <a:spLocks noChangeShapeType="1"/>
              </p:cNvSpPr>
              <p:nvPr/>
            </p:nvSpPr>
            <p:spPr bwMode="auto">
              <a:xfrm flipV="1">
                <a:off x="6038750" y="4069070"/>
                <a:ext cx="0" cy="274320"/>
              </a:xfrm>
              <a:prstGeom prst="line">
                <a:avLst/>
              </a:prstGeom>
              <a:noFill/>
              <a:ln w="12700">
                <a:solidFill>
                  <a:schemeClr val="tx1"/>
                </a:solidFill>
                <a:round/>
                <a:headEnd/>
                <a:tailEnd type="triangle" w="med" len="med"/>
              </a:ln>
              <a:effectLst/>
            </p:spPr>
            <p:txBody>
              <a:bodyPr/>
              <a:lstStyle/>
              <a:p>
                <a:endParaRPr lang="en-US"/>
              </a:p>
            </p:txBody>
          </p:sp>
          <p:sp>
            <p:nvSpPr>
              <p:cNvPr id="329" name="Freeform 93"/>
              <p:cNvSpPr>
                <a:spLocks/>
              </p:cNvSpPr>
              <p:nvPr/>
            </p:nvSpPr>
            <p:spPr bwMode="auto">
              <a:xfrm>
                <a:off x="5852146" y="4129939"/>
                <a:ext cx="182880" cy="182880"/>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endParaRPr lang="en-US"/>
              </a:p>
            </p:txBody>
          </p:sp>
          <p:sp>
            <p:nvSpPr>
              <p:cNvPr id="330" name="Freeform 93"/>
              <p:cNvSpPr>
                <a:spLocks/>
              </p:cNvSpPr>
              <p:nvPr/>
            </p:nvSpPr>
            <p:spPr bwMode="auto">
              <a:xfrm flipH="1">
                <a:off x="6035022" y="4160512"/>
                <a:ext cx="182880" cy="182880"/>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endParaRPr lang="en-US"/>
              </a:p>
            </p:txBody>
          </p:sp>
        </p:grpSp>
        <p:sp>
          <p:nvSpPr>
            <p:cNvPr id="331" name="Oval 330"/>
            <p:cNvSpPr/>
            <p:nvPr/>
          </p:nvSpPr>
          <p:spPr bwMode="auto">
            <a:xfrm>
              <a:off x="4937753" y="3178530"/>
              <a:ext cx="365760" cy="365760"/>
            </a:xfrm>
            <a:prstGeom prst="ellipse">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grpSp>
          <p:nvGrpSpPr>
            <p:cNvPr id="29" name="Group 87"/>
            <p:cNvGrpSpPr>
              <a:grpSpLocks/>
            </p:cNvGrpSpPr>
            <p:nvPr/>
          </p:nvGrpSpPr>
          <p:grpSpPr bwMode="auto">
            <a:xfrm>
              <a:off x="5212123" y="4343390"/>
              <a:ext cx="91440" cy="91322"/>
              <a:chOff x="584" y="862"/>
              <a:chExt cx="64" cy="63"/>
            </a:xfrm>
          </p:grpSpPr>
          <p:grpSp>
            <p:nvGrpSpPr>
              <p:cNvPr id="30" name="Group 88"/>
              <p:cNvGrpSpPr>
                <a:grpSpLocks/>
              </p:cNvGrpSpPr>
              <p:nvPr/>
            </p:nvGrpSpPr>
            <p:grpSpPr bwMode="auto">
              <a:xfrm>
                <a:off x="585" y="867"/>
                <a:ext cx="59" cy="58"/>
                <a:chOff x="585" y="751"/>
                <a:chExt cx="174" cy="174"/>
              </a:xfrm>
            </p:grpSpPr>
            <p:sp>
              <p:nvSpPr>
                <p:cNvPr id="418"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419"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417"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grpSp>
          <p:nvGrpSpPr>
            <p:cNvPr id="31" name="Group 87"/>
            <p:cNvGrpSpPr>
              <a:grpSpLocks/>
            </p:cNvGrpSpPr>
            <p:nvPr/>
          </p:nvGrpSpPr>
          <p:grpSpPr bwMode="auto">
            <a:xfrm>
              <a:off x="4937806" y="4526268"/>
              <a:ext cx="91440" cy="91322"/>
              <a:chOff x="584" y="862"/>
              <a:chExt cx="64" cy="63"/>
            </a:xfrm>
          </p:grpSpPr>
          <p:grpSp>
            <p:nvGrpSpPr>
              <p:cNvPr id="800" name="Group 88"/>
              <p:cNvGrpSpPr>
                <a:grpSpLocks/>
              </p:cNvGrpSpPr>
              <p:nvPr/>
            </p:nvGrpSpPr>
            <p:grpSpPr bwMode="auto">
              <a:xfrm>
                <a:off x="585" y="867"/>
                <a:ext cx="59" cy="58"/>
                <a:chOff x="585" y="751"/>
                <a:chExt cx="174" cy="174"/>
              </a:xfrm>
            </p:grpSpPr>
            <p:sp>
              <p:nvSpPr>
                <p:cNvPr id="423"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424"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422"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grpSp>
      <p:grpSp>
        <p:nvGrpSpPr>
          <p:cNvPr id="801" name="Group 802"/>
          <p:cNvGrpSpPr/>
          <p:nvPr/>
        </p:nvGrpSpPr>
        <p:grpSpPr>
          <a:xfrm>
            <a:off x="3291855" y="2366012"/>
            <a:ext cx="2926049" cy="2263140"/>
            <a:chOff x="3200415" y="2880366"/>
            <a:chExt cx="2926049" cy="3017520"/>
          </a:xfrm>
        </p:grpSpPr>
        <p:sp>
          <p:nvSpPr>
            <p:cNvPr id="431" name="Rectangle 10"/>
            <p:cNvSpPr>
              <a:spLocks noChangeArrowheads="1"/>
            </p:cNvSpPr>
            <p:nvPr/>
          </p:nvSpPr>
          <p:spPr bwMode="auto">
            <a:xfrm>
              <a:off x="3200415" y="2880366"/>
              <a:ext cx="2926049" cy="3017520"/>
            </a:xfrm>
            <a:prstGeom prst="rect">
              <a:avLst/>
            </a:prstGeom>
            <a:solidFill>
              <a:schemeClr val="bg1">
                <a:lumMod val="95000"/>
              </a:schemeClr>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endParaRPr lang="en-US"/>
            </a:p>
          </p:txBody>
        </p:sp>
        <p:sp>
          <p:nvSpPr>
            <p:cNvPr id="432" name="Rectangle 14"/>
            <p:cNvSpPr>
              <a:spLocks noChangeArrowheads="1"/>
            </p:cNvSpPr>
            <p:nvPr/>
          </p:nvSpPr>
          <p:spPr bwMode="auto">
            <a:xfrm>
              <a:off x="3383293" y="4092920"/>
              <a:ext cx="2468853" cy="1645920"/>
            </a:xfrm>
            <a:prstGeom prst="rect">
              <a:avLst/>
            </a:prstGeom>
            <a:solidFill>
              <a:srgbClr val="99FF99"/>
            </a:solidFill>
            <a:ln w="28575">
              <a:solidFill>
                <a:srgbClr val="000000"/>
              </a:solidFill>
              <a:miter lim="800000"/>
              <a:headEnd/>
              <a:tailEnd/>
            </a:ln>
          </p:spPr>
          <p:txBody>
            <a:bodyPr/>
            <a:lstStyle/>
            <a:p>
              <a:endParaRPr lang="en-US"/>
            </a:p>
          </p:txBody>
        </p:sp>
        <p:grpSp>
          <p:nvGrpSpPr>
            <p:cNvPr id="802" name="Group 230"/>
            <p:cNvGrpSpPr/>
            <p:nvPr/>
          </p:nvGrpSpPr>
          <p:grpSpPr>
            <a:xfrm>
              <a:off x="3723966" y="3630958"/>
              <a:ext cx="207962" cy="461962"/>
              <a:chOff x="9878952" y="1825022"/>
              <a:chExt cx="207962" cy="461962"/>
            </a:xfrm>
          </p:grpSpPr>
          <p:sp>
            <p:nvSpPr>
              <p:cNvPr id="434" name="Freeform 65"/>
              <p:cNvSpPr>
                <a:spLocks/>
              </p:cNvSpPr>
              <p:nvPr/>
            </p:nvSpPr>
            <p:spPr bwMode="auto">
              <a:xfrm rot="2157">
                <a:off x="9878952" y="2029809"/>
                <a:ext cx="95250" cy="250825"/>
              </a:xfrm>
              <a:custGeom>
                <a:avLst/>
                <a:gdLst/>
                <a:ahLst/>
                <a:cxnLst>
                  <a:cxn ang="0">
                    <a:pos x="89" y="253"/>
                  </a:cxn>
                  <a:cxn ang="0">
                    <a:pos x="40" y="194"/>
                  </a:cxn>
                  <a:cxn ang="0">
                    <a:pos x="21" y="147"/>
                  </a:cxn>
                  <a:cxn ang="0">
                    <a:pos x="8" y="81"/>
                  </a:cxn>
                  <a:cxn ang="0">
                    <a:pos x="0" y="0"/>
                  </a:cxn>
                  <a:cxn ang="0">
                    <a:pos x="0" y="0"/>
                  </a:cxn>
                </a:cxnLst>
                <a:rect l="0" t="0" r="r" b="b"/>
                <a:pathLst>
                  <a:path w="89" h="253">
                    <a:moveTo>
                      <a:pt x="89" y="253"/>
                    </a:moveTo>
                    <a:lnTo>
                      <a:pt x="40" y="194"/>
                    </a:lnTo>
                    <a:lnTo>
                      <a:pt x="21" y="147"/>
                    </a:lnTo>
                    <a:lnTo>
                      <a:pt x="8" y="81"/>
                    </a:lnTo>
                    <a:lnTo>
                      <a:pt x="0" y="0"/>
                    </a:lnTo>
                    <a:lnTo>
                      <a:pt x="0" y="0"/>
                    </a:lnTo>
                  </a:path>
                </a:pathLst>
              </a:custGeom>
              <a:noFill/>
              <a:ln w="9525">
                <a:solidFill>
                  <a:srgbClr val="000000"/>
                </a:solidFill>
                <a:prstDash val="solid"/>
                <a:round/>
                <a:headEnd/>
                <a:tailEnd type="triangle" w="med" len="med"/>
              </a:ln>
            </p:spPr>
            <p:txBody>
              <a:bodyPr/>
              <a:lstStyle/>
              <a:p>
                <a:endParaRPr lang="en-US"/>
              </a:p>
            </p:txBody>
          </p:sp>
          <p:sp>
            <p:nvSpPr>
              <p:cNvPr id="435" name="Freeform 66"/>
              <p:cNvSpPr>
                <a:spLocks/>
              </p:cNvSpPr>
              <p:nvPr/>
            </p:nvSpPr>
            <p:spPr bwMode="auto">
              <a:xfrm rot="21599970">
                <a:off x="9996427" y="2036159"/>
                <a:ext cx="90487" cy="249238"/>
              </a:xfrm>
              <a:custGeom>
                <a:avLst/>
                <a:gdLst/>
                <a:ahLst/>
                <a:cxnLst>
                  <a:cxn ang="0">
                    <a:pos x="0" y="188"/>
                  </a:cxn>
                  <a:cxn ang="0">
                    <a:pos x="3" y="183"/>
                  </a:cxn>
                  <a:cxn ang="0">
                    <a:pos x="11" y="177"/>
                  </a:cxn>
                  <a:cxn ang="0">
                    <a:pos x="26" y="162"/>
                  </a:cxn>
                  <a:cxn ang="0">
                    <a:pos x="41" y="141"/>
                  </a:cxn>
                  <a:cxn ang="0">
                    <a:pos x="54" y="117"/>
                  </a:cxn>
                  <a:cxn ang="0">
                    <a:pos x="60" y="92"/>
                  </a:cxn>
                  <a:cxn ang="0">
                    <a:pos x="66" y="62"/>
                  </a:cxn>
                  <a:cxn ang="0">
                    <a:pos x="68" y="32"/>
                  </a:cxn>
                  <a:cxn ang="0">
                    <a:pos x="71" y="3"/>
                  </a:cxn>
                  <a:cxn ang="0">
                    <a:pos x="71" y="0"/>
                  </a:cxn>
                  <a:cxn ang="0">
                    <a:pos x="71" y="0"/>
                  </a:cxn>
                </a:cxnLst>
                <a:rect l="0" t="0" r="r" b="b"/>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lnTo>
                      <a:pt x="71" y="0"/>
                    </a:lnTo>
                  </a:path>
                </a:pathLst>
              </a:custGeom>
              <a:noFill/>
              <a:ln w="9525">
                <a:solidFill>
                  <a:srgbClr val="000000"/>
                </a:solidFill>
                <a:prstDash val="solid"/>
                <a:round/>
                <a:headEnd/>
                <a:tailEnd type="triangle" w="med" len="med"/>
              </a:ln>
            </p:spPr>
            <p:txBody>
              <a:bodyPr/>
              <a:lstStyle/>
              <a:p>
                <a:endParaRPr lang="en-US"/>
              </a:p>
            </p:txBody>
          </p:sp>
          <p:sp>
            <p:nvSpPr>
              <p:cNvPr id="436" name="Line 67"/>
              <p:cNvSpPr>
                <a:spLocks noChangeShapeType="1"/>
              </p:cNvSpPr>
              <p:nvPr/>
            </p:nvSpPr>
            <p:spPr bwMode="auto">
              <a:xfrm flipV="1">
                <a:off x="9993252" y="1825022"/>
                <a:ext cx="0" cy="461962"/>
              </a:xfrm>
              <a:prstGeom prst="line">
                <a:avLst/>
              </a:prstGeom>
              <a:noFill/>
              <a:ln w="12700">
                <a:solidFill>
                  <a:schemeClr val="tx1"/>
                </a:solidFill>
                <a:round/>
                <a:headEnd/>
                <a:tailEnd type="triangle" w="med" len="med"/>
              </a:ln>
              <a:effectLst/>
            </p:spPr>
            <p:txBody>
              <a:bodyPr/>
              <a:lstStyle/>
              <a:p>
                <a:endParaRPr lang="en-US"/>
              </a:p>
            </p:txBody>
          </p:sp>
        </p:grpSp>
        <p:grpSp>
          <p:nvGrpSpPr>
            <p:cNvPr id="803" name="Group 15"/>
            <p:cNvGrpSpPr>
              <a:grpSpLocks/>
            </p:cNvGrpSpPr>
            <p:nvPr/>
          </p:nvGrpSpPr>
          <p:grpSpPr bwMode="auto">
            <a:xfrm>
              <a:off x="3656960" y="4092922"/>
              <a:ext cx="365760" cy="640080"/>
              <a:chOff x="738" y="1611"/>
              <a:chExt cx="142" cy="293"/>
            </a:xfrm>
          </p:grpSpPr>
          <p:sp>
            <p:nvSpPr>
              <p:cNvPr id="438" name="Rectangle 16"/>
              <p:cNvSpPr>
                <a:spLocks noChangeArrowheads="1"/>
              </p:cNvSpPr>
              <p:nvPr/>
            </p:nvSpPr>
            <p:spPr bwMode="auto">
              <a:xfrm>
                <a:off x="738" y="1611"/>
                <a:ext cx="141" cy="292"/>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439" name="Rectangle 17"/>
              <p:cNvSpPr>
                <a:spLocks noChangeArrowheads="1"/>
              </p:cNvSpPr>
              <p:nvPr/>
            </p:nvSpPr>
            <p:spPr bwMode="auto">
              <a:xfrm>
                <a:off x="738" y="1611"/>
                <a:ext cx="142" cy="293"/>
              </a:xfrm>
              <a:prstGeom prst="rect">
                <a:avLst/>
              </a:prstGeom>
              <a:noFill/>
              <a:ln w="28575">
                <a:solidFill>
                  <a:srgbClr val="000000"/>
                </a:solidFill>
                <a:miter lim="800000"/>
                <a:headEnd/>
                <a:tailEnd/>
              </a:ln>
            </p:spPr>
            <p:txBody>
              <a:bodyPr/>
              <a:lstStyle/>
              <a:p>
                <a:endParaRPr lang="en-US"/>
              </a:p>
            </p:txBody>
          </p:sp>
        </p:grpSp>
        <p:grpSp>
          <p:nvGrpSpPr>
            <p:cNvPr id="804" name="Group 87"/>
            <p:cNvGrpSpPr>
              <a:grpSpLocks/>
            </p:cNvGrpSpPr>
            <p:nvPr/>
          </p:nvGrpSpPr>
          <p:grpSpPr bwMode="auto">
            <a:xfrm>
              <a:off x="3748398" y="4184361"/>
              <a:ext cx="91440" cy="91322"/>
              <a:chOff x="584" y="862"/>
              <a:chExt cx="64" cy="63"/>
            </a:xfrm>
          </p:grpSpPr>
          <p:grpSp>
            <p:nvGrpSpPr>
              <p:cNvPr id="805" name="Group 88"/>
              <p:cNvGrpSpPr>
                <a:grpSpLocks/>
              </p:cNvGrpSpPr>
              <p:nvPr/>
            </p:nvGrpSpPr>
            <p:grpSpPr bwMode="auto">
              <a:xfrm>
                <a:off x="585" y="867"/>
                <a:ext cx="59" cy="58"/>
                <a:chOff x="585" y="751"/>
                <a:chExt cx="174" cy="174"/>
              </a:xfrm>
            </p:grpSpPr>
            <p:sp>
              <p:nvSpPr>
                <p:cNvPr id="443"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444"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442"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sp>
          <p:nvSpPr>
            <p:cNvPr id="445" name="Oval 444"/>
            <p:cNvSpPr/>
            <p:nvPr/>
          </p:nvSpPr>
          <p:spPr bwMode="auto">
            <a:xfrm>
              <a:off x="3656956" y="2995652"/>
              <a:ext cx="365760" cy="365760"/>
            </a:xfrm>
            <a:prstGeom prst="ellipse">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grpSp>
          <p:nvGrpSpPr>
            <p:cNvPr id="806" name="Group 15"/>
            <p:cNvGrpSpPr>
              <a:grpSpLocks/>
            </p:cNvGrpSpPr>
            <p:nvPr/>
          </p:nvGrpSpPr>
          <p:grpSpPr bwMode="auto">
            <a:xfrm>
              <a:off x="4389119" y="4092922"/>
              <a:ext cx="365760" cy="457200"/>
              <a:chOff x="738" y="1611"/>
              <a:chExt cx="142" cy="293"/>
            </a:xfrm>
          </p:grpSpPr>
          <p:sp>
            <p:nvSpPr>
              <p:cNvPr id="447" name="Rectangle 16"/>
              <p:cNvSpPr>
                <a:spLocks noChangeArrowheads="1"/>
              </p:cNvSpPr>
              <p:nvPr/>
            </p:nvSpPr>
            <p:spPr bwMode="auto">
              <a:xfrm>
                <a:off x="738" y="1611"/>
                <a:ext cx="141" cy="292"/>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448" name="Rectangle 17"/>
              <p:cNvSpPr>
                <a:spLocks noChangeArrowheads="1"/>
              </p:cNvSpPr>
              <p:nvPr/>
            </p:nvSpPr>
            <p:spPr bwMode="auto">
              <a:xfrm>
                <a:off x="738" y="1611"/>
                <a:ext cx="142" cy="293"/>
              </a:xfrm>
              <a:prstGeom prst="rect">
                <a:avLst/>
              </a:prstGeom>
              <a:noFill/>
              <a:ln w="28575">
                <a:solidFill>
                  <a:srgbClr val="000000"/>
                </a:solidFill>
                <a:miter lim="800000"/>
                <a:headEnd/>
                <a:tailEnd/>
              </a:ln>
            </p:spPr>
            <p:txBody>
              <a:bodyPr/>
              <a:lstStyle/>
              <a:p>
                <a:endParaRPr lang="en-US"/>
              </a:p>
            </p:txBody>
          </p:sp>
        </p:grpSp>
        <p:sp>
          <p:nvSpPr>
            <p:cNvPr id="449" name="Oval 448"/>
            <p:cNvSpPr/>
            <p:nvPr/>
          </p:nvSpPr>
          <p:spPr bwMode="auto">
            <a:xfrm>
              <a:off x="4389115" y="2995654"/>
              <a:ext cx="365760" cy="365760"/>
            </a:xfrm>
            <a:prstGeom prst="ellipse">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grpSp>
          <p:nvGrpSpPr>
            <p:cNvPr id="807" name="Group 197"/>
            <p:cNvGrpSpPr/>
            <p:nvPr/>
          </p:nvGrpSpPr>
          <p:grpSpPr>
            <a:xfrm>
              <a:off x="4389119" y="3818602"/>
              <a:ext cx="365756" cy="274322"/>
              <a:chOff x="5852146" y="4069070"/>
              <a:chExt cx="365756" cy="274322"/>
            </a:xfrm>
          </p:grpSpPr>
          <p:sp>
            <p:nvSpPr>
              <p:cNvPr id="451" name="Line 92"/>
              <p:cNvSpPr>
                <a:spLocks noChangeShapeType="1"/>
              </p:cNvSpPr>
              <p:nvPr/>
            </p:nvSpPr>
            <p:spPr bwMode="auto">
              <a:xfrm flipV="1">
                <a:off x="6038750" y="4069070"/>
                <a:ext cx="0" cy="274320"/>
              </a:xfrm>
              <a:prstGeom prst="line">
                <a:avLst/>
              </a:prstGeom>
              <a:noFill/>
              <a:ln w="12700">
                <a:solidFill>
                  <a:schemeClr val="tx1"/>
                </a:solidFill>
                <a:round/>
                <a:headEnd/>
                <a:tailEnd type="triangle" w="med" len="med"/>
              </a:ln>
              <a:effectLst/>
            </p:spPr>
            <p:txBody>
              <a:bodyPr/>
              <a:lstStyle/>
              <a:p>
                <a:endParaRPr lang="en-US"/>
              </a:p>
            </p:txBody>
          </p:sp>
          <p:sp>
            <p:nvSpPr>
              <p:cNvPr id="452" name="Freeform 93"/>
              <p:cNvSpPr>
                <a:spLocks/>
              </p:cNvSpPr>
              <p:nvPr/>
            </p:nvSpPr>
            <p:spPr bwMode="auto">
              <a:xfrm>
                <a:off x="5852146" y="4129939"/>
                <a:ext cx="182880" cy="182880"/>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endParaRPr lang="en-US"/>
              </a:p>
            </p:txBody>
          </p:sp>
          <p:sp>
            <p:nvSpPr>
              <p:cNvPr id="453" name="Freeform 93"/>
              <p:cNvSpPr>
                <a:spLocks/>
              </p:cNvSpPr>
              <p:nvPr/>
            </p:nvSpPr>
            <p:spPr bwMode="auto">
              <a:xfrm flipH="1">
                <a:off x="6035022" y="4160512"/>
                <a:ext cx="182880" cy="182880"/>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endParaRPr lang="en-US"/>
              </a:p>
            </p:txBody>
          </p:sp>
        </p:grpSp>
        <p:grpSp>
          <p:nvGrpSpPr>
            <p:cNvPr id="808" name="Group 87"/>
            <p:cNvGrpSpPr>
              <a:grpSpLocks/>
            </p:cNvGrpSpPr>
            <p:nvPr/>
          </p:nvGrpSpPr>
          <p:grpSpPr bwMode="auto">
            <a:xfrm>
              <a:off x="4480557" y="4184478"/>
              <a:ext cx="91440" cy="91322"/>
              <a:chOff x="584" y="862"/>
              <a:chExt cx="64" cy="63"/>
            </a:xfrm>
          </p:grpSpPr>
          <p:grpSp>
            <p:nvGrpSpPr>
              <p:cNvPr id="809" name="Group 88"/>
              <p:cNvGrpSpPr>
                <a:grpSpLocks/>
              </p:cNvGrpSpPr>
              <p:nvPr/>
            </p:nvGrpSpPr>
            <p:grpSpPr bwMode="auto">
              <a:xfrm>
                <a:off x="585" y="867"/>
                <a:ext cx="59" cy="58"/>
                <a:chOff x="585" y="751"/>
                <a:chExt cx="174" cy="174"/>
              </a:xfrm>
            </p:grpSpPr>
            <p:sp>
              <p:nvSpPr>
                <p:cNvPr id="457"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458"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456"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grpSp>
          <p:nvGrpSpPr>
            <p:cNvPr id="812" name="Group 87"/>
            <p:cNvGrpSpPr>
              <a:grpSpLocks/>
            </p:cNvGrpSpPr>
            <p:nvPr/>
          </p:nvGrpSpPr>
          <p:grpSpPr bwMode="auto">
            <a:xfrm>
              <a:off x="4632957" y="4184361"/>
              <a:ext cx="91440" cy="91322"/>
              <a:chOff x="584" y="862"/>
              <a:chExt cx="64" cy="63"/>
            </a:xfrm>
          </p:grpSpPr>
          <p:grpSp>
            <p:nvGrpSpPr>
              <p:cNvPr id="813" name="Group 88"/>
              <p:cNvGrpSpPr>
                <a:grpSpLocks/>
              </p:cNvGrpSpPr>
              <p:nvPr/>
            </p:nvGrpSpPr>
            <p:grpSpPr bwMode="auto">
              <a:xfrm>
                <a:off x="585" y="867"/>
                <a:ext cx="59" cy="58"/>
                <a:chOff x="585" y="751"/>
                <a:chExt cx="174" cy="174"/>
              </a:xfrm>
            </p:grpSpPr>
            <p:sp>
              <p:nvSpPr>
                <p:cNvPr id="462"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463"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461"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grpSp>
          <p:nvGrpSpPr>
            <p:cNvPr id="814" name="Group 87"/>
            <p:cNvGrpSpPr>
              <a:grpSpLocks/>
            </p:cNvGrpSpPr>
            <p:nvPr/>
          </p:nvGrpSpPr>
          <p:grpSpPr bwMode="auto">
            <a:xfrm>
              <a:off x="4571997" y="4367356"/>
              <a:ext cx="91440" cy="91322"/>
              <a:chOff x="584" y="862"/>
              <a:chExt cx="64" cy="63"/>
            </a:xfrm>
          </p:grpSpPr>
          <p:grpSp>
            <p:nvGrpSpPr>
              <p:cNvPr id="815" name="Group 88"/>
              <p:cNvGrpSpPr>
                <a:grpSpLocks/>
              </p:cNvGrpSpPr>
              <p:nvPr/>
            </p:nvGrpSpPr>
            <p:grpSpPr bwMode="auto">
              <a:xfrm>
                <a:off x="585" y="867"/>
                <a:ext cx="59" cy="58"/>
                <a:chOff x="585" y="751"/>
                <a:chExt cx="174" cy="174"/>
              </a:xfrm>
            </p:grpSpPr>
            <p:sp>
              <p:nvSpPr>
                <p:cNvPr id="467"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468"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466"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grpSp>
          <p:nvGrpSpPr>
            <p:cNvPr id="816" name="Group 87"/>
            <p:cNvGrpSpPr>
              <a:grpSpLocks/>
            </p:cNvGrpSpPr>
            <p:nvPr/>
          </p:nvGrpSpPr>
          <p:grpSpPr bwMode="auto">
            <a:xfrm>
              <a:off x="4389119" y="4367239"/>
              <a:ext cx="91440" cy="91322"/>
              <a:chOff x="584" y="862"/>
              <a:chExt cx="64" cy="63"/>
            </a:xfrm>
          </p:grpSpPr>
          <p:grpSp>
            <p:nvGrpSpPr>
              <p:cNvPr id="817" name="Group 88"/>
              <p:cNvGrpSpPr>
                <a:grpSpLocks/>
              </p:cNvGrpSpPr>
              <p:nvPr/>
            </p:nvGrpSpPr>
            <p:grpSpPr bwMode="auto">
              <a:xfrm>
                <a:off x="585" y="867"/>
                <a:ext cx="59" cy="58"/>
                <a:chOff x="585" y="751"/>
                <a:chExt cx="174" cy="174"/>
              </a:xfrm>
            </p:grpSpPr>
            <p:sp>
              <p:nvSpPr>
                <p:cNvPr id="472"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473"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471"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grpSp>
          <p:nvGrpSpPr>
            <p:cNvPr id="818" name="Group 87"/>
            <p:cNvGrpSpPr>
              <a:grpSpLocks/>
            </p:cNvGrpSpPr>
            <p:nvPr/>
          </p:nvGrpSpPr>
          <p:grpSpPr bwMode="auto">
            <a:xfrm>
              <a:off x="4389119" y="4092922"/>
              <a:ext cx="91440" cy="91322"/>
              <a:chOff x="584" y="862"/>
              <a:chExt cx="64" cy="63"/>
            </a:xfrm>
          </p:grpSpPr>
          <p:grpSp>
            <p:nvGrpSpPr>
              <p:cNvPr id="819" name="Group 88"/>
              <p:cNvGrpSpPr>
                <a:grpSpLocks/>
              </p:cNvGrpSpPr>
              <p:nvPr/>
            </p:nvGrpSpPr>
            <p:grpSpPr bwMode="auto">
              <a:xfrm>
                <a:off x="585" y="867"/>
                <a:ext cx="59" cy="58"/>
                <a:chOff x="585" y="751"/>
                <a:chExt cx="174" cy="174"/>
              </a:xfrm>
            </p:grpSpPr>
            <p:sp>
              <p:nvSpPr>
                <p:cNvPr id="477"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478"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476"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sp>
          <p:nvSpPr>
            <p:cNvPr id="479" name="Line 64"/>
            <p:cNvSpPr>
              <a:spLocks noChangeShapeType="1"/>
            </p:cNvSpPr>
            <p:nvPr/>
          </p:nvSpPr>
          <p:spPr bwMode="auto">
            <a:xfrm flipH="1" flipV="1">
              <a:off x="3794770" y="4275798"/>
              <a:ext cx="91440" cy="274320"/>
            </a:xfrm>
            <a:prstGeom prst="line">
              <a:avLst/>
            </a:prstGeom>
            <a:noFill/>
            <a:ln w="9525">
              <a:solidFill>
                <a:schemeClr val="tx1"/>
              </a:solidFill>
              <a:round/>
              <a:headEnd/>
              <a:tailEnd type="triangle" w="sm" len="sm"/>
            </a:ln>
            <a:effectLst/>
          </p:spPr>
          <p:txBody>
            <a:bodyPr/>
            <a:lstStyle/>
            <a:p>
              <a:endParaRPr lang="en-US"/>
            </a:p>
          </p:txBody>
        </p:sp>
        <p:sp>
          <p:nvSpPr>
            <p:cNvPr id="480" name="Rectangle 14"/>
            <p:cNvSpPr>
              <a:spLocks noChangeArrowheads="1"/>
            </p:cNvSpPr>
            <p:nvPr/>
          </p:nvSpPr>
          <p:spPr bwMode="auto">
            <a:xfrm>
              <a:off x="3383293" y="4732993"/>
              <a:ext cx="2468853" cy="1005829"/>
            </a:xfrm>
            <a:prstGeom prst="rect">
              <a:avLst/>
            </a:prstGeom>
            <a:solidFill>
              <a:schemeClr val="tx1">
                <a:lumMod val="50000"/>
                <a:lumOff val="50000"/>
              </a:schemeClr>
            </a:solidFill>
            <a:ln w="12700">
              <a:solidFill>
                <a:srgbClr val="000000"/>
              </a:solidFill>
              <a:miter lim="800000"/>
              <a:headEnd/>
              <a:tailEnd/>
            </a:ln>
          </p:spPr>
          <p:txBody>
            <a:bodyPr/>
            <a:lstStyle/>
            <a:p>
              <a:endParaRPr lang="en-US"/>
            </a:p>
          </p:txBody>
        </p:sp>
        <p:sp>
          <p:nvSpPr>
            <p:cNvPr id="481" name="Rectangle 13"/>
            <p:cNvSpPr>
              <a:spLocks noChangeArrowheads="1"/>
            </p:cNvSpPr>
            <p:nvPr/>
          </p:nvSpPr>
          <p:spPr bwMode="auto">
            <a:xfrm>
              <a:off x="3383294" y="4732993"/>
              <a:ext cx="2468853" cy="640080"/>
            </a:xfrm>
            <a:prstGeom prst="rect">
              <a:avLst/>
            </a:prstGeom>
            <a:solidFill>
              <a:srgbClr val="FFCC00"/>
            </a:solidFill>
            <a:ln w="9525">
              <a:solidFill>
                <a:srgbClr val="000000"/>
              </a:solidFill>
              <a:miter lim="800000"/>
              <a:headEnd/>
              <a:tailEnd/>
            </a:ln>
          </p:spPr>
          <p:txBody>
            <a:bodyPr anchor="b" anchorCtr="1"/>
            <a:lstStyle/>
            <a:p>
              <a:r>
                <a:rPr lang="en-US" sz="1400" dirty="0" smtClean="0"/>
                <a:t>P-well</a:t>
              </a:r>
              <a:endParaRPr lang="en-US" sz="1400" dirty="0"/>
            </a:p>
          </p:txBody>
        </p:sp>
        <p:grpSp>
          <p:nvGrpSpPr>
            <p:cNvPr id="820" name="Group 61"/>
            <p:cNvGrpSpPr>
              <a:grpSpLocks/>
            </p:cNvGrpSpPr>
            <p:nvPr/>
          </p:nvGrpSpPr>
          <p:grpSpPr bwMode="auto">
            <a:xfrm>
              <a:off x="3840488" y="4550115"/>
              <a:ext cx="91440" cy="92075"/>
              <a:chOff x="1610" y="1780"/>
              <a:chExt cx="46" cy="46"/>
            </a:xfrm>
          </p:grpSpPr>
          <p:sp>
            <p:nvSpPr>
              <p:cNvPr id="483" name="Line 62"/>
              <p:cNvSpPr>
                <a:spLocks noChangeShapeType="1"/>
              </p:cNvSpPr>
              <p:nvPr/>
            </p:nvSpPr>
            <p:spPr bwMode="auto">
              <a:xfrm>
                <a:off x="1611" y="1804"/>
                <a:ext cx="42" cy="0"/>
              </a:xfrm>
              <a:prstGeom prst="line">
                <a:avLst/>
              </a:prstGeom>
              <a:noFill/>
              <a:ln w="12700">
                <a:solidFill>
                  <a:schemeClr val="tx1"/>
                </a:solidFill>
                <a:round/>
                <a:headEnd/>
                <a:tailEnd/>
              </a:ln>
              <a:effectLst/>
            </p:spPr>
            <p:txBody>
              <a:bodyPr/>
              <a:lstStyle/>
              <a:p>
                <a:endParaRPr lang="en-US"/>
              </a:p>
            </p:txBody>
          </p:sp>
          <p:sp>
            <p:nvSpPr>
              <p:cNvPr id="484" name="Oval 63"/>
              <p:cNvSpPr>
                <a:spLocks noChangeArrowheads="1"/>
              </p:cNvSpPr>
              <p:nvPr/>
            </p:nvSpPr>
            <p:spPr bwMode="auto">
              <a:xfrm>
                <a:off x="1610" y="1780"/>
                <a:ext cx="46" cy="46"/>
              </a:xfrm>
              <a:prstGeom prst="ellipse">
                <a:avLst/>
              </a:prstGeom>
              <a:noFill/>
              <a:ln w="12700">
                <a:solidFill>
                  <a:schemeClr val="tx1"/>
                </a:solidFill>
                <a:round/>
                <a:headEnd/>
                <a:tailEnd/>
              </a:ln>
              <a:effectLst/>
            </p:spPr>
            <p:txBody>
              <a:bodyPr wrap="none" anchor="ctr"/>
              <a:lstStyle/>
              <a:p>
                <a:endParaRPr lang="en-US"/>
              </a:p>
            </p:txBody>
          </p:sp>
        </p:grpSp>
        <p:grpSp>
          <p:nvGrpSpPr>
            <p:cNvPr id="821" name="Group 153"/>
            <p:cNvGrpSpPr/>
            <p:nvPr/>
          </p:nvGrpSpPr>
          <p:grpSpPr>
            <a:xfrm>
              <a:off x="3749050" y="5190188"/>
              <a:ext cx="175196" cy="411776"/>
              <a:chOff x="3931927" y="5122017"/>
              <a:chExt cx="175196" cy="411776"/>
            </a:xfrm>
          </p:grpSpPr>
          <p:sp>
            <p:nvSpPr>
              <p:cNvPr id="486" name="Line 36"/>
              <p:cNvSpPr>
                <a:spLocks noChangeShapeType="1"/>
              </p:cNvSpPr>
              <p:nvPr/>
            </p:nvSpPr>
            <p:spPr bwMode="auto">
              <a:xfrm>
                <a:off x="3931927" y="5440658"/>
                <a:ext cx="175196" cy="1673"/>
              </a:xfrm>
              <a:prstGeom prst="line">
                <a:avLst/>
              </a:prstGeom>
              <a:noFill/>
              <a:ln w="9525">
                <a:solidFill>
                  <a:srgbClr val="000000"/>
                </a:solidFill>
                <a:round/>
                <a:headEnd/>
                <a:tailEnd/>
              </a:ln>
            </p:spPr>
            <p:txBody>
              <a:bodyPr/>
              <a:lstStyle/>
              <a:p>
                <a:endParaRPr lang="en-US"/>
              </a:p>
            </p:txBody>
          </p:sp>
          <p:cxnSp>
            <p:nvCxnSpPr>
              <p:cNvPr id="487" name="Straight Connector 486"/>
              <p:cNvCxnSpPr/>
              <p:nvPr/>
            </p:nvCxnSpPr>
            <p:spPr bwMode="auto">
              <a:xfrm flipH="1">
                <a:off x="4023366" y="5122017"/>
                <a:ext cx="0" cy="318641"/>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488" name="Line 36"/>
              <p:cNvSpPr>
                <a:spLocks noChangeShapeType="1"/>
              </p:cNvSpPr>
              <p:nvPr/>
            </p:nvSpPr>
            <p:spPr bwMode="auto">
              <a:xfrm>
                <a:off x="3977640" y="5486400"/>
                <a:ext cx="91440" cy="1673"/>
              </a:xfrm>
              <a:prstGeom prst="line">
                <a:avLst/>
              </a:prstGeom>
              <a:noFill/>
              <a:ln w="9525">
                <a:solidFill>
                  <a:srgbClr val="000000"/>
                </a:solidFill>
                <a:round/>
                <a:headEnd/>
                <a:tailEnd/>
              </a:ln>
            </p:spPr>
            <p:txBody>
              <a:bodyPr/>
              <a:lstStyle/>
              <a:p>
                <a:endParaRPr lang="en-US"/>
              </a:p>
            </p:txBody>
          </p:sp>
          <p:sp>
            <p:nvSpPr>
              <p:cNvPr id="489" name="Line 36"/>
              <p:cNvSpPr>
                <a:spLocks noChangeShapeType="1"/>
              </p:cNvSpPr>
              <p:nvPr/>
            </p:nvSpPr>
            <p:spPr bwMode="auto">
              <a:xfrm>
                <a:off x="3995928" y="5532120"/>
                <a:ext cx="45720" cy="1673"/>
              </a:xfrm>
              <a:prstGeom prst="line">
                <a:avLst/>
              </a:prstGeom>
              <a:noFill/>
              <a:ln w="9525">
                <a:solidFill>
                  <a:srgbClr val="000000"/>
                </a:solidFill>
                <a:round/>
                <a:headEnd/>
                <a:tailEnd/>
              </a:ln>
            </p:spPr>
            <p:txBody>
              <a:bodyPr/>
              <a:lstStyle/>
              <a:p>
                <a:endParaRPr lang="en-US"/>
              </a:p>
            </p:txBody>
          </p:sp>
        </p:grpSp>
        <p:grpSp>
          <p:nvGrpSpPr>
            <p:cNvPr id="822" name="Group 15"/>
            <p:cNvGrpSpPr>
              <a:grpSpLocks/>
            </p:cNvGrpSpPr>
            <p:nvPr/>
          </p:nvGrpSpPr>
          <p:grpSpPr bwMode="auto">
            <a:xfrm>
              <a:off x="5120627" y="4092914"/>
              <a:ext cx="365760" cy="603504"/>
              <a:chOff x="738" y="1611"/>
              <a:chExt cx="142" cy="293"/>
            </a:xfrm>
          </p:grpSpPr>
          <p:sp>
            <p:nvSpPr>
              <p:cNvPr id="491" name="Rectangle 16"/>
              <p:cNvSpPr>
                <a:spLocks noChangeArrowheads="1"/>
              </p:cNvSpPr>
              <p:nvPr/>
            </p:nvSpPr>
            <p:spPr bwMode="auto">
              <a:xfrm>
                <a:off x="738" y="1611"/>
                <a:ext cx="141" cy="292"/>
              </a:xfrm>
              <a:prstGeom prst="rect">
                <a:avLst/>
              </a:prstGeom>
              <a:blipFill dpi="0" rotWithShape="0">
                <a:blip r:embed="rId2" cstate="print"/>
                <a:srcRect/>
                <a:tile tx="0" ty="0" sx="100000" sy="100000" flip="none" algn="tl"/>
              </a:blipFill>
              <a:ln w="9525">
                <a:noFill/>
                <a:miter lim="800000"/>
                <a:headEnd/>
                <a:tailEnd/>
              </a:ln>
            </p:spPr>
            <p:txBody>
              <a:bodyPr/>
              <a:lstStyle/>
              <a:p>
                <a:endParaRPr lang="en-US"/>
              </a:p>
            </p:txBody>
          </p:sp>
          <p:sp>
            <p:nvSpPr>
              <p:cNvPr id="492" name="Rectangle 17"/>
              <p:cNvSpPr>
                <a:spLocks noChangeArrowheads="1"/>
              </p:cNvSpPr>
              <p:nvPr/>
            </p:nvSpPr>
            <p:spPr bwMode="auto">
              <a:xfrm>
                <a:off x="738" y="1611"/>
                <a:ext cx="142" cy="293"/>
              </a:xfrm>
              <a:prstGeom prst="rect">
                <a:avLst/>
              </a:prstGeom>
              <a:noFill/>
              <a:ln w="28575">
                <a:solidFill>
                  <a:srgbClr val="000000"/>
                </a:solidFill>
                <a:miter lim="800000"/>
                <a:headEnd/>
                <a:tailEnd/>
              </a:ln>
            </p:spPr>
            <p:txBody>
              <a:bodyPr/>
              <a:lstStyle/>
              <a:p>
                <a:endParaRPr lang="en-US"/>
              </a:p>
            </p:txBody>
          </p:sp>
        </p:grpSp>
        <p:grpSp>
          <p:nvGrpSpPr>
            <p:cNvPr id="823" name="Group 87"/>
            <p:cNvGrpSpPr>
              <a:grpSpLocks/>
            </p:cNvGrpSpPr>
            <p:nvPr/>
          </p:nvGrpSpPr>
          <p:grpSpPr bwMode="auto">
            <a:xfrm>
              <a:off x="5212065" y="4184361"/>
              <a:ext cx="91440" cy="91322"/>
              <a:chOff x="584" y="862"/>
              <a:chExt cx="64" cy="63"/>
            </a:xfrm>
          </p:grpSpPr>
          <p:grpSp>
            <p:nvGrpSpPr>
              <p:cNvPr id="824" name="Group 88"/>
              <p:cNvGrpSpPr>
                <a:grpSpLocks/>
              </p:cNvGrpSpPr>
              <p:nvPr/>
            </p:nvGrpSpPr>
            <p:grpSpPr bwMode="auto">
              <a:xfrm>
                <a:off x="585" y="867"/>
                <a:ext cx="59" cy="58"/>
                <a:chOff x="585" y="751"/>
                <a:chExt cx="174" cy="174"/>
              </a:xfrm>
            </p:grpSpPr>
            <p:sp>
              <p:nvSpPr>
                <p:cNvPr id="496"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497"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495"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grpSp>
          <p:nvGrpSpPr>
            <p:cNvPr id="825" name="Group 87"/>
            <p:cNvGrpSpPr>
              <a:grpSpLocks/>
            </p:cNvGrpSpPr>
            <p:nvPr/>
          </p:nvGrpSpPr>
          <p:grpSpPr bwMode="auto">
            <a:xfrm>
              <a:off x="5303505" y="4336761"/>
              <a:ext cx="91440" cy="91322"/>
              <a:chOff x="584" y="862"/>
              <a:chExt cx="64" cy="63"/>
            </a:xfrm>
          </p:grpSpPr>
          <p:grpSp>
            <p:nvGrpSpPr>
              <p:cNvPr id="826" name="Group 88"/>
              <p:cNvGrpSpPr>
                <a:grpSpLocks/>
              </p:cNvGrpSpPr>
              <p:nvPr/>
            </p:nvGrpSpPr>
            <p:grpSpPr bwMode="auto">
              <a:xfrm>
                <a:off x="585" y="867"/>
                <a:ext cx="59" cy="58"/>
                <a:chOff x="585" y="751"/>
                <a:chExt cx="174" cy="174"/>
              </a:xfrm>
            </p:grpSpPr>
            <p:sp>
              <p:nvSpPr>
                <p:cNvPr id="501"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502"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500"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grpSp>
          <p:nvGrpSpPr>
            <p:cNvPr id="827" name="Group 87"/>
            <p:cNvGrpSpPr>
              <a:grpSpLocks/>
            </p:cNvGrpSpPr>
            <p:nvPr/>
          </p:nvGrpSpPr>
          <p:grpSpPr bwMode="auto">
            <a:xfrm>
              <a:off x="5212066" y="4489161"/>
              <a:ext cx="91440" cy="91322"/>
              <a:chOff x="584" y="862"/>
              <a:chExt cx="64" cy="63"/>
            </a:xfrm>
          </p:grpSpPr>
          <p:grpSp>
            <p:nvGrpSpPr>
              <p:cNvPr id="828" name="Group 88"/>
              <p:cNvGrpSpPr>
                <a:grpSpLocks/>
              </p:cNvGrpSpPr>
              <p:nvPr/>
            </p:nvGrpSpPr>
            <p:grpSpPr bwMode="auto">
              <a:xfrm>
                <a:off x="585" y="867"/>
                <a:ext cx="59" cy="58"/>
                <a:chOff x="585" y="751"/>
                <a:chExt cx="174" cy="174"/>
              </a:xfrm>
            </p:grpSpPr>
            <p:sp>
              <p:nvSpPr>
                <p:cNvPr id="506" name="Line 89"/>
                <p:cNvSpPr>
                  <a:spLocks noChangeShapeType="1"/>
                </p:cNvSpPr>
                <p:nvPr/>
              </p:nvSpPr>
              <p:spPr bwMode="auto">
                <a:xfrm>
                  <a:off x="585" y="832"/>
                  <a:ext cx="174" cy="0"/>
                </a:xfrm>
                <a:prstGeom prst="line">
                  <a:avLst/>
                </a:prstGeom>
                <a:noFill/>
                <a:ln w="12700">
                  <a:solidFill>
                    <a:schemeClr val="tx1"/>
                  </a:solidFill>
                  <a:round/>
                  <a:headEnd/>
                  <a:tailEnd/>
                </a:ln>
                <a:effectLst/>
              </p:spPr>
              <p:txBody>
                <a:bodyPr/>
                <a:lstStyle/>
                <a:p>
                  <a:endParaRPr lang="en-US"/>
                </a:p>
              </p:txBody>
            </p:sp>
            <p:sp>
              <p:nvSpPr>
                <p:cNvPr id="507" name="Line 90"/>
                <p:cNvSpPr>
                  <a:spLocks noChangeShapeType="1"/>
                </p:cNvSpPr>
                <p:nvPr/>
              </p:nvSpPr>
              <p:spPr bwMode="auto">
                <a:xfrm rot="5400000">
                  <a:off x="591" y="838"/>
                  <a:ext cx="174" cy="0"/>
                </a:xfrm>
                <a:prstGeom prst="line">
                  <a:avLst/>
                </a:prstGeom>
                <a:noFill/>
                <a:ln w="12700">
                  <a:solidFill>
                    <a:schemeClr val="tx1"/>
                  </a:solidFill>
                  <a:round/>
                  <a:headEnd/>
                  <a:tailEnd/>
                </a:ln>
                <a:effectLst/>
              </p:spPr>
              <p:txBody>
                <a:bodyPr/>
                <a:lstStyle/>
                <a:p>
                  <a:endParaRPr lang="en-US"/>
                </a:p>
              </p:txBody>
            </p:sp>
          </p:grpSp>
          <p:sp>
            <p:nvSpPr>
              <p:cNvPr id="505" name="Oval 91"/>
              <p:cNvSpPr>
                <a:spLocks noChangeArrowheads="1"/>
              </p:cNvSpPr>
              <p:nvPr/>
            </p:nvSpPr>
            <p:spPr bwMode="auto">
              <a:xfrm>
                <a:off x="584" y="862"/>
                <a:ext cx="64" cy="63"/>
              </a:xfrm>
              <a:prstGeom prst="ellipse">
                <a:avLst/>
              </a:prstGeom>
              <a:noFill/>
              <a:ln w="12700">
                <a:solidFill>
                  <a:schemeClr val="tx1"/>
                </a:solidFill>
                <a:round/>
                <a:headEnd/>
                <a:tailEnd/>
              </a:ln>
              <a:effectLst/>
            </p:spPr>
            <p:txBody>
              <a:bodyPr wrap="none" anchor="ctr"/>
              <a:lstStyle/>
              <a:p>
                <a:endParaRPr lang="en-US"/>
              </a:p>
            </p:txBody>
          </p:sp>
        </p:grpSp>
        <p:sp>
          <p:nvSpPr>
            <p:cNvPr id="512" name="Oval 511"/>
            <p:cNvSpPr/>
            <p:nvPr/>
          </p:nvSpPr>
          <p:spPr bwMode="auto">
            <a:xfrm>
              <a:off x="5120631" y="2995652"/>
              <a:ext cx="365760" cy="365760"/>
            </a:xfrm>
            <a:prstGeom prst="ellipse">
              <a:avLst/>
            </a:prstGeom>
            <a:solidFill>
              <a:schemeClr val="bg2">
                <a:lumMod val="40000"/>
                <a:lumOff val="6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grpSp>
          <p:nvGrpSpPr>
            <p:cNvPr id="829" name="Group 121"/>
            <p:cNvGrpSpPr/>
            <p:nvPr/>
          </p:nvGrpSpPr>
          <p:grpSpPr>
            <a:xfrm>
              <a:off x="5120634" y="3657635"/>
              <a:ext cx="365760" cy="457200"/>
              <a:chOff x="8595316" y="1325903"/>
              <a:chExt cx="518792" cy="407733"/>
            </a:xfrm>
          </p:grpSpPr>
          <p:sp>
            <p:nvSpPr>
              <p:cNvPr id="524" name="Line 92"/>
              <p:cNvSpPr>
                <a:spLocks noChangeShapeType="1"/>
              </p:cNvSpPr>
              <p:nvPr/>
            </p:nvSpPr>
            <p:spPr bwMode="auto">
              <a:xfrm flipV="1">
                <a:off x="8860000" y="1325903"/>
                <a:ext cx="0" cy="393584"/>
              </a:xfrm>
              <a:prstGeom prst="line">
                <a:avLst/>
              </a:prstGeom>
              <a:noFill/>
              <a:ln w="12700">
                <a:solidFill>
                  <a:schemeClr val="tx1"/>
                </a:solidFill>
                <a:round/>
                <a:headEnd/>
                <a:tailEnd type="triangle" w="med" len="med"/>
              </a:ln>
              <a:effectLst/>
            </p:spPr>
            <p:txBody>
              <a:bodyPr/>
              <a:lstStyle/>
              <a:p>
                <a:endParaRPr lang="en-US"/>
              </a:p>
            </p:txBody>
          </p:sp>
          <p:sp>
            <p:nvSpPr>
              <p:cNvPr id="525" name="Freeform 93"/>
              <p:cNvSpPr>
                <a:spLocks/>
              </p:cNvSpPr>
              <p:nvPr/>
            </p:nvSpPr>
            <p:spPr bwMode="auto">
              <a:xfrm>
                <a:off x="8595316" y="1543275"/>
                <a:ext cx="244733" cy="190361"/>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endParaRPr lang="en-US"/>
              </a:p>
            </p:txBody>
          </p:sp>
          <p:sp>
            <p:nvSpPr>
              <p:cNvPr id="526" name="Freeform 94"/>
              <p:cNvSpPr>
                <a:spLocks/>
              </p:cNvSpPr>
              <p:nvPr/>
            </p:nvSpPr>
            <p:spPr bwMode="auto">
              <a:xfrm rot="2753488" flipH="1">
                <a:off x="8886740" y="1504973"/>
                <a:ext cx="86177" cy="216801"/>
              </a:xfrm>
              <a:custGeom>
                <a:avLst/>
                <a:gdLst/>
                <a:ahLst/>
                <a:cxnLst>
                  <a:cxn ang="0">
                    <a:pos x="0" y="188"/>
                  </a:cxn>
                  <a:cxn ang="0">
                    <a:pos x="3" y="183"/>
                  </a:cxn>
                  <a:cxn ang="0">
                    <a:pos x="11" y="177"/>
                  </a:cxn>
                  <a:cxn ang="0">
                    <a:pos x="26" y="162"/>
                  </a:cxn>
                  <a:cxn ang="0">
                    <a:pos x="41" y="141"/>
                  </a:cxn>
                  <a:cxn ang="0">
                    <a:pos x="54" y="117"/>
                  </a:cxn>
                  <a:cxn ang="0">
                    <a:pos x="60" y="92"/>
                  </a:cxn>
                  <a:cxn ang="0">
                    <a:pos x="66" y="62"/>
                  </a:cxn>
                  <a:cxn ang="0">
                    <a:pos x="68" y="32"/>
                  </a:cxn>
                  <a:cxn ang="0">
                    <a:pos x="71" y="3"/>
                  </a:cxn>
                  <a:cxn ang="0">
                    <a:pos x="71" y="0"/>
                  </a:cxn>
                  <a:cxn ang="0">
                    <a:pos x="71" y="0"/>
                  </a:cxn>
                </a:cxnLst>
                <a:rect l="0" t="0" r="r" b="b"/>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lnTo>
                      <a:pt x="71" y="0"/>
                    </a:lnTo>
                  </a:path>
                </a:pathLst>
              </a:custGeom>
              <a:noFill/>
              <a:ln w="9525">
                <a:solidFill>
                  <a:srgbClr val="000000"/>
                </a:solidFill>
                <a:prstDash val="solid"/>
                <a:round/>
                <a:headEnd/>
                <a:tailEnd type="triangle" w="med" len="med"/>
              </a:ln>
            </p:spPr>
            <p:txBody>
              <a:bodyPr/>
              <a:lstStyle/>
              <a:p>
                <a:endParaRPr lang="en-US"/>
              </a:p>
            </p:txBody>
          </p:sp>
          <p:sp>
            <p:nvSpPr>
              <p:cNvPr id="527" name="Freeform 165"/>
              <p:cNvSpPr>
                <a:spLocks/>
              </p:cNvSpPr>
              <p:nvPr/>
            </p:nvSpPr>
            <p:spPr bwMode="auto">
              <a:xfrm flipH="1">
                <a:off x="8869633" y="1600220"/>
                <a:ext cx="244475" cy="87313"/>
              </a:xfrm>
              <a:custGeom>
                <a:avLst/>
                <a:gdLst/>
                <a:ahLst/>
                <a:cxnLst>
                  <a:cxn ang="0">
                    <a:pos x="114" y="96"/>
                  </a:cxn>
                  <a:cxn ang="0">
                    <a:pos x="96" y="24"/>
                  </a:cxn>
                  <a:cxn ang="0">
                    <a:pos x="54" y="6"/>
                  </a:cxn>
                  <a:cxn ang="0">
                    <a:pos x="0" y="60"/>
                  </a:cxn>
                </a:cxnLst>
                <a:rect l="0" t="0" r="r" b="b"/>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a:effectLst/>
            </p:spPr>
            <p:txBody>
              <a:bodyPr/>
              <a:lstStyle/>
              <a:p>
                <a:endParaRPr lang="en-US"/>
              </a:p>
            </p:txBody>
          </p:sp>
        </p:grpSp>
        <p:sp>
          <p:nvSpPr>
            <p:cNvPr id="624" name="Line 64"/>
            <p:cNvSpPr>
              <a:spLocks noChangeShapeType="1"/>
            </p:cNvSpPr>
            <p:nvPr/>
          </p:nvSpPr>
          <p:spPr bwMode="auto">
            <a:xfrm flipV="1">
              <a:off x="5303513" y="4526268"/>
              <a:ext cx="91438" cy="274316"/>
            </a:xfrm>
            <a:prstGeom prst="line">
              <a:avLst/>
            </a:prstGeom>
            <a:noFill/>
            <a:ln w="9525">
              <a:solidFill>
                <a:schemeClr val="tx1"/>
              </a:solidFill>
              <a:round/>
              <a:headEnd/>
              <a:tailEnd type="triangle" w="sm" len="sm"/>
            </a:ln>
            <a:effectLst/>
          </p:spPr>
          <p:txBody>
            <a:bodyPr/>
            <a:lstStyle/>
            <a:p>
              <a:endParaRPr lang="en-US"/>
            </a:p>
          </p:txBody>
        </p:sp>
        <p:grpSp>
          <p:nvGrpSpPr>
            <p:cNvPr id="830" name="Group 61"/>
            <p:cNvGrpSpPr>
              <a:grpSpLocks/>
            </p:cNvGrpSpPr>
            <p:nvPr/>
          </p:nvGrpSpPr>
          <p:grpSpPr bwMode="auto">
            <a:xfrm>
              <a:off x="5212073" y="4891388"/>
              <a:ext cx="91440" cy="92075"/>
              <a:chOff x="1610" y="1780"/>
              <a:chExt cx="46" cy="46"/>
            </a:xfrm>
          </p:grpSpPr>
          <p:sp>
            <p:nvSpPr>
              <p:cNvPr id="626" name="Line 62"/>
              <p:cNvSpPr>
                <a:spLocks noChangeShapeType="1"/>
              </p:cNvSpPr>
              <p:nvPr/>
            </p:nvSpPr>
            <p:spPr bwMode="auto">
              <a:xfrm>
                <a:off x="1611" y="1804"/>
                <a:ext cx="42" cy="0"/>
              </a:xfrm>
              <a:prstGeom prst="line">
                <a:avLst/>
              </a:prstGeom>
              <a:noFill/>
              <a:ln w="12700">
                <a:solidFill>
                  <a:schemeClr val="tx1"/>
                </a:solidFill>
                <a:round/>
                <a:headEnd/>
                <a:tailEnd/>
              </a:ln>
              <a:effectLst/>
            </p:spPr>
            <p:txBody>
              <a:bodyPr/>
              <a:lstStyle/>
              <a:p>
                <a:endParaRPr lang="en-US"/>
              </a:p>
            </p:txBody>
          </p:sp>
          <p:sp>
            <p:nvSpPr>
              <p:cNvPr id="627" name="Oval 63"/>
              <p:cNvSpPr>
                <a:spLocks noChangeArrowheads="1"/>
              </p:cNvSpPr>
              <p:nvPr/>
            </p:nvSpPr>
            <p:spPr bwMode="auto">
              <a:xfrm>
                <a:off x="1610" y="1780"/>
                <a:ext cx="46" cy="46"/>
              </a:xfrm>
              <a:prstGeom prst="ellipse">
                <a:avLst/>
              </a:prstGeom>
              <a:noFill/>
              <a:ln w="12700">
                <a:solidFill>
                  <a:schemeClr val="tx1"/>
                </a:solidFill>
                <a:round/>
                <a:headEnd/>
                <a:tailEnd/>
              </a:ln>
              <a:effectLst/>
            </p:spPr>
            <p:txBody>
              <a:bodyPr wrap="none" anchor="ctr"/>
              <a:lstStyle/>
              <a:p>
                <a:endParaRPr lang="en-US"/>
              </a:p>
            </p:txBody>
          </p:sp>
        </p:grpSp>
      </p:grpSp>
      <p:sp>
        <p:nvSpPr>
          <p:cNvPr id="811" name="Title 1"/>
          <p:cNvSpPr>
            <a:spLocks noGrp="1"/>
          </p:cNvSpPr>
          <p:nvPr>
            <p:ph type="title"/>
          </p:nvPr>
        </p:nvSpPr>
        <p:spPr>
          <a:xfrm>
            <a:off x="177800" y="0"/>
            <a:ext cx="8229600" cy="542925"/>
          </a:xfrm>
        </p:spPr>
        <p:txBody>
          <a:bodyPr/>
          <a:lstStyle/>
          <a:p>
            <a:r>
              <a:rPr lang="en-US" dirty="0" smtClean="0">
                <a:latin typeface="+mj-lt"/>
              </a:rPr>
              <a:t>Challenging</a:t>
            </a:r>
            <a:r>
              <a:rPr lang="en-US" dirty="0" smtClean="0"/>
              <a:t> VC Defect Inspection in 3D NAND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1"/>
                                        </p:tgtEl>
                                        <p:attrNameLst>
                                          <p:attrName>style.visibility</p:attrName>
                                        </p:attrNameLst>
                                      </p:cBhvr>
                                      <p:to>
                                        <p:strVal val="visible"/>
                                      </p:to>
                                    </p:set>
                                    <p:animEffect transition="in" filter="fade">
                                      <p:cBhvr>
                                        <p:cTn id="7" dur="1000"/>
                                        <p:tgtEl>
                                          <p:spTgt spid="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11" descr="001.bmp"/>
          <p:cNvPicPr>
            <a:picLocks noChangeAspect="1"/>
          </p:cNvPicPr>
          <p:nvPr/>
        </p:nvPicPr>
        <p:blipFill>
          <a:blip r:embed="rId2" cstate="print"/>
          <a:srcRect l="5191" t="5191" r="5191" b="5191"/>
          <a:stretch>
            <a:fillRect/>
          </a:stretch>
        </p:blipFill>
        <p:spPr bwMode="auto">
          <a:xfrm>
            <a:off x="4663439" y="1201615"/>
            <a:ext cx="4389120" cy="3290354"/>
          </a:xfrm>
          <a:prstGeom prst="rect">
            <a:avLst/>
          </a:prstGeom>
          <a:noFill/>
          <a:ln w="9525">
            <a:noFill/>
            <a:miter lim="800000"/>
            <a:headEnd/>
            <a:tailEnd/>
          </a:ln>
        </p:spPr>
      </p:pic>
      <p:pic>
        <p:nvPicPr>
          <p:cNvPr id="18436" name="Picture 13" descr="002.bmp"/>
          <p:cNvPicPr>
            <a:picLocks noChangeAspect="1"/>
          </p:cNvPicPr>
          <p:nvPr/>
        </p:nvPicPr>
        <p:blipFill>
          <a:blip r:embed="rId3" cstate="print"/>
          <a:srcRect l="5191" t="5191" r="5191" b="5191"/>
          <a:stretch>
            <a:fillRect/>
          </a:stretch>
        </p:blipFill>
        <p:spPr bwMode="auto">
          <a:xfrm>
            <a:off x="91489" y="1200165"/>
            <a:ext cx="4416552" cy="3312414"/>
          </a:xfrm>
          <a:prstGeom prst="rect">
            <a:avLst/>
          </a:prstGeom>
          <a:noFill/>
          <a:ln w="9525">
            <a:noFill/>
            <a:miter lim="800000"/>
            <a:headEnd/>
            <a:tailEnd/>
          </a:ln>
        </p:spPr>
      </p:pic>
      <p:pic>
        <p:nvPicPr>
          <p:cNvPr id="18437" name="Picture 2"/>
          <p:cNvPicPr>
            <a:picLocks noChangeAspect="1" noChangeArrowheads="1"/>
          </p:cNvPicPr>
          <p:nvPr/>
        </p:nvPicPr>
        <p:blipFill>
          <a:blip r:embed="rId4" cstate="print"/>
          <a:srcRect l="6383"/>
          <a:stretch>
            <a:fillRect/>
          </a:stretch>
        </p:blipFill>
        <p:spPr bwMode="auto">
          <a:xfrm>
            <a:off x="91441" y="2137299"/>
            <a:ext cx="4389120" cy="297293"/>
          </a:xfrm>
          <a:prstGeom prst="rect">
            <a:avLst/>
          </a:prstGeom>
          <a:noFill/>
          <a:ln w="9525" algn="ctr">
            <a:noFill/>
            <a:miter lim="800000"/>
            <a:headEnd/>
            <a:tailEnd/>
          </a:ln>
        </p:spPr>
      </p:pic>
      <p:pic>
        <p:nvPicPr>
          <p:cNvPr id="18438" name="Picture 3"/>
          <p:cNvPicPr>
            <a:picLocks noChangeAspect="1" noChangeArrowheads="1"/>
          </p:cNvPicPr>
          <p:nvPr/>
        </p:nvPicPr>
        <p:blipFill>
          <a:blip r:embed="rId5" cstate="print"/>
          <a:srcRect l="5769"/>
          <a:stretch>
            <a:fillRect/>
          </a:stretch>
        </p:blipFill>
        <p:spPr bwMode="auto">
          <a:xfrm>
            <a:off x="4663391" y="2160275"/>
            <a:ext cx="4389120" cy="266213"/>
          </a:xfrm>
          <a:prstGeom prst="rect">
            <a:avLst/>
          </a:prstGeom>
          <a:noFill/>
          <a:ln w="9525" algn="ctr">
            <a:noFill/>
            <a:miter lim="800000"/>
            <a:headEnd/>
            <a:tailEnd/>
          </a:ln>
        </p:spPr>
      </p:pic>
      <p:pic>
        <p:nvPicPr>
          <p:cNvPr id="18439" name="Picture 4"/>
          <p:cNvPicPr>
            <a:picLocks noChangeAspect="1" noChangeArrowheads="1"/>
          </p:cNvPicPr>
          <p:nvPr/>
        </p:nvPicPr>
        <p:blipFill>
          <a:blip r:embed="rId6" cstate="print"/>
          <a:srcRect/>
          <a:stretch>
            <a:fillRect/>
          </a:stretch>
        </p:blipFill>
        <p:spPr bwMode="auto">
          <a:xfrm>
            <a:off x="182928" y="2434592"/>
            <a:ext cx="1828800" cy="1866691"/>
          </a:xfrm>
          <a:prstGeom prst="rect">
            <a:avLst/>
          </a:prstGeom>
          <a:noFill/>
          <a:ln w="9525" algn="ctr">
            <a:noFill/>
            <a:miter lim="800000"/>
            <a:headEnd/>
            <a:tailEnd/>
          </a:ln>
        </p:spPr>
      </p:pic>
      <p:pic>
        <p:nvPicPr>
          <p:cNvPr id="18440" name="Picture 5"/>
          <p:cNvPicPr>
            <a:picLocks noChangeAspect="1" noChangeArrowheads="1"/>
          </p:cNvPicPr>
          <p:nvPr/>
        </p:nvPicPr>
        <p:blipFill>
          <a:blip r:embed="rId7" cstate="print"/>
          <a:srcRect/>
          <a:stretch>
            <a:fillRect/>
          </a:stretch>
        </p:blipFill>
        <p:spPr bwMode="auto">
          <a:xfrm>
            <a:off x="4846317" y="2434592"/>
            <a:ext cx="1828800" cy="1700408"/>
          </a:xfrm>
          <a:prstGeom prst="rect">
            <a:avLst/>
          </a:prstGeom>
          <a:noFill/>
          <a:ln w="9525" algn="ctr">
            <a:noFill/>
            <a:miter lim="800000"/>
            <a:headEnd/>
            <a:tailEnd/>
          </a:ln>
        </p:spPr>
      </p:pic>
      <p:sp>
        <p:nvSpPr>
          <p:cNvPr id="10" name="Rectangle 9"/>
          <p:cNvSpPr/>
          <p:nvPr/>
        </p:nvSpPr>
        <p:spPr>
          <a:xfrm>
            <a:off x="91489" y="651532"/>
            <a:ext cx="4389072" cy="646331"/>
          </a:xfrm>
          <a:prstGeom prst="rect">
            <a:avLst/>
          </a:prstGeom>
          <a:noFill/>
        </p:spPr>
        <p:txBody>
          <a:bodyPr wrap="square">
            <a:spAutoFit/>
          </a:bodyPr>
          <a:lstStyle/>
          <a:p>
            <a:pPr algn="ctr"/>
            <a:r>
              <a:rPr lang="en-US" dirty="0" smtClean="0">
                <a:latin typeface="Trebuchet MS" pitchFamily="34" charset="0"/>
              </a:rPr>
              <a:t>Die-row pre-scan </a:t>
            </a:r>
          </a:p>
          <a:p>
            <a:pPr algn="ctr"/>
            <a:r>
              <a:rPr lang="en-US" dirty="0" smtClean="0">
                <a:latin typeface="Trebuchet MS" pitchFamily="34" charset="0"/>
              </a:rPr>
              <a:t>(</a:t>
            </a:r>
            <a:r>
              <a:rPr lang="en-US" dirty="0" smtClean="0">
                <a:solidFill>
                  <a:srgbClr val="FF0000"/>
                </a:solidFill>
                <a:latin typeface="Trebuchet MS" pitchFamily="34" charset="0"/>
              </a:rPr>
              <a:t>6</a:t>
            </a:r>
            <a:r>
              <a:rPr lang="en-US" dirty="0" smtClean="0">
                <a:latin typeface="Trebuchet MS" pitchFamily="34" charset="0"/>
              </a:rPr>
              <a:t> DVC) </a:t>
            </a:r>
          </a:p>
        </p:txBody>
      </p:sp>
      <p:sp>
        <p:nvSpPr>
          <p:cNvPr id="13" name="Rectangle 12"/>
          <p:cNvSpPr/>
          <p:nvPr/>
        </p:nvSpPr>
        <p:spPr>
          <a:xfrm>
            <a:off x="4663439" y="651532"/>
            <a:ext cx="4389072" cy="646331"/>
          </a:xfrm>
          <a:prstGeom prst="rect">
            <a:avLst/>
          </a:prstGeom>
          <a:noFill/>
        </p:spPr>
        <p:txBody>
          <a:bodyPr wrap="square">
            <a:spAutoFit/>
          </a:bodyPr>
          <a:lstStyle/>
          <a:p>
            <a:pPr algn="ctr"/>
            <a:r>
              <a:rPr lang="en-US" dirty="0" smtClean="0">
                <a:latin typeface="Trebuchet MS" pitchFamily="34" charset="0"/>
              </a:rPr>
              <a:t>Per-die Pre-scan</a:t>
            </a:r>
          </a:p>
          <a:p>
            <a:pPr algn="ctr"/>
            <a:r>
              <a:rPr lang="en-US" dirty="0" smtClean="0">
                <a:latin typeface="Trebuchet MS" pitchFamily="34" charset="0"/>
              </a:rPr>
              <a:t>(</a:t>
            </a:r>
            <a:r>
              <a:rPr lang="en-US" dirty="0" smtClean="0">
                <a:solidFill>
                  <a:srgbClr val="FF0000"/>
                </a:solidFill>
                <a:latin typeface="Trebuchet MS" pitchFamily="34" charset="0"/>
              </a:rPr>
              <a:t>120</a:t>
            </a:r>
            <a:r>
              <a:rPr lang="en-US" dirty="0" smtClean="0">
                <a:latin typeface="Trebuchet MS" pitchFamily="34" charset="0"/>
              </a:rPr>
              <a:t> DVC)</a:t>
            </a:r>
          </a:p>
        </p:txBody>
      </p:sp>
      <p:cxnSp>
        <p:nvCxnSpPr>
          <p:cNvPr id="15" name="Straight Arrow Connector 14"/>
          <p:cNvCxnSpPr>
            <a:endCxn id="18437" idx="2"/>
          </p:cNvCxnSpPr>
          <p:nvPr/>
        </p:nvCxnSpPr>
        <p:spPr bwMode="auto">
          <a:xfrm flipH="1" flipV="1">
            <a:off x="2286001" y="2434592"/>
            <a:ext cx="365780" cy="342896"/>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17" name="Straight Arrow Connector 16"/>
          <p:cNvCxnSpPr>
            <a:endCxn id="18438" idx="2"/>
          </p:cNvCxnSpPr>
          <p:nvPr/>
        </p:nvCxnSpPr>
        <p:spPr bwMode="auto">
          <a:xfrm flipH="1" flipV="1">
            <a:off x="6857951" y="2426488"/>
            <a:ext cx="365780" cy="351000"/>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19" name="Rectangle 18"/>
          <p:cNvSpPr/>
          <p:nvPr/>
        </p:nvSpPr>
        <p:spPr>
          <a:xfrm>
            <a:off x="457244" y="4317838"/>
            <a:ext cx="8229600" cy="553998"/>
          </a:xfrm>
          <a:prstGeom prst="rect">
            <a:avLst/>
          </a:prstGeom>
          <a:solidFill>
            <a:schemeClr val="accent1"/>
          </a:solidFill>
        </p:spPr>
        <p:txBody>
          <a:bodyPr wrap="square" anchor="ctr" anchorCtr="0">
            <a:spAutoFit/>
          </a:bodyPr>
          <a:lstStyle/>
          <a:p>
            <a:pPr algn="ctr">
              <a:lnSpc>
                <a:spcPct val="150000"/>
              </a:lnSpc>
            </a:pPr>
            <a:r>
              <a:rPr lang="en-US" b="0" dirty="0" smtClean="0">
                <a:solidFill>
                  <a:schemeClr val="bg1"/>
                </a:solidFill>
                <a:latin typeface="Trebuchet MS" pitchFamily="34" charset="0"/>
              </a:rPr>
              <a:t>Proper time elapse (pre-scan/inspection) improves sensitivity </a:t>
            </a:r>
            <a:r>
              <a:rPr lang="en-US" sz="2000" dirty="0" smtClean="0">
                <a:solidFill>
                  <a:srgbClr val="FF0000"/>
                </a:solidFill>
                <a:latin typeface="Trebuchet MS" pitchFamily="34" charset="0"/>
              </a:rPr>
              <a:t>20x</a:t>
            </a:r>
          </a:p>
        </p:txBody>
      </p:sp>
      <p:sp>
        <p:nvSpPr>
          <p:cNvPr id="14" name="Title 1"/>
          <p:cNvSpPr>
            <a:spLocks noGrp="1"/>
          </p:cNvSpPr>
          <p:nvPr>
            <p:ph type="title"/>
          </p:nvPr>
        </p:nvSpPr>
        <p:spPr>
          <a:xfrm>
            <a:off x="0" y="0"/>
            <a:ext cx="8229600" cy="542925"/>
          </a:xfrm>
        </p:spPr>
        <p:txBody>
          <a:bodyPr/>
          <a:lstStyle/>
          <a:p>
            <a:r>
              <a:rPr lang="en-US" dirty="0" smtClean="0">
                <a:latin typeface="+mj-lt"/>
              </a:rPr>
              <a:t>Timing Control is Critical for Challenging VC</a:t>
            </a:r>
            <a:endParaRPr lang="en-US" dirty="0">
              <a:latin typeface="+mj-lt"/>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p:cNvSpPr txBox="1">
            <a:spLocks/>
          </p:cNvSpPr>
          <p:nvPr/>
        </p:nvSpPr>
        <p:spPr>
          <a:xfrm>
            <a:off x="274273" y="651531"/>
            <a:ext cx="8595360" cy="4076700"/>
          </a:xfrm>
          <a:prstGeom prst="rect">
            <a:avLst/>
          </a:prstGeom>
        </p:spPr>
        <p:txBody>
          <a:bodyPr/>
          <a:lstStyle/>
          <a:p>
            <a:pPr marL="342900" marR="0" lvl="0" indent="-342900" algn="l" defTabSz="914400" rtl="0" eaLnBrk="0" fontAlgn="base" latinLnBrk="0" hangingPunct="0">
              <a:lnSpc>
                <a:spcPct val="100000"/>
              </a:lnSpc>
              <a:spcBef>
                <a:spcPts val="300"/>
              </a:spcBef>
              <a:spcAft>
                <a:spcPct val="0"/>
              </a:spcAft>
              <a:buClrTx/>
              <a:buSzTx/>
              <a:buFontTx/>
              <a:buBlip>
                <a:blip r:embed="rId2"/>
              </a:buBlip>
              <a:tabLst/>
              <a:defRPr/>
            </a:pPr>
            <a:r>
              <a:rPr kumimoji="0" lang="en-US" sz="2000" b="1" i="0" u="none" strike="noStrike" kern="0" cap="none" spc="0" normalizeH="0" baseline="0" noProof="0" dirty="0" smtClean="0">
                <a:ln>
                  <a:noFill/>
                </a:ln>
                <a:solidFill>
                  <a:schemeClr val="tx1"/>
                </a:solidFill>
                <a:effectLst/>
                <a:uLnTx/>
                <a:uFillTx/>
                <a:latin typeface="Trebuchet MS" pitchFamily="34" charset="0"/>
                <a:ea typeface="+mn-ea"/>
                <a:cs typeface="+mn-cs"/>
              </a:rPr>
              <a:t>VC </a:t>
            </a:r>
            <a:r>
              <a:rPr kumimoji="0" lang="en-US" sz="2000" b="1" i="0" u="none" strike="noStrike" kern="0" cap="none" spc="0" normalizeH="0" baseline="0" noProof="0" dirty="0" err="1" smtClean="0">
                <a:ln>
                  <a:noFill/>
                </a:ln>
                <a:solidFill>
                  <a:schemeClr val="tx1"/>
                </a:solidFill>
                <a:effectLst/>
                <a:uLnTx/>
                <a:uFillTx/>
                <a:latin typeface="Trebuchet MS" pitchFamily="34" charset="0"/>
                <a:ea typeface="+mn-ea"/>
                <a:cs typeface="+mn-cs"/>
              </a:rPr>
              <a:t>Booster</a:t>
            </a:r>
            <a:r>
              <a:rPr kumimoji="0" lang="en-US" sz="1600" b="1" i="0" u="none" strike="noStrike" kern="0" cap="none" spc="0" normalizeH="0" baseline="30000" noProof="0" dirty="0" err="1" smtClean="0">
                <a:ln>
                  <a:noFill/>
                </a:ln>
                <a:solidFill>
                  <a:schemeClr val="tx1"/>
                </a:solidFill>
                <a:effectLst/>
                <a:uLnTx/>
                <a:uFillTx/>
                <a:latin typeface="Trebuchet MS" pitchFamily="34" charset="0"/>
                <a:ea typeface="+mn-ea"/>
                <a:cs typeface="+mn-cs"/>
              </a:rPr>
              <a:t>TM</a:t>
            </a:r>
            <a:r>
              <a:rPr kumimoji="0" lang="en-US" sz="2000" b="1" i="0" u="none" strike="noStrike" kern="0" cap="none" spc="0" normalizeH="0" baseline="0" noProof="0" dirty="0" smtClean="0">
                <a:ln>
                  <a:noFill/>
                </a:ln>
                <a:solidFill>
                  <a:schemeClr val="tx1"/>
                </a:solidFill>
                <a:effectLst/>
                <a:uLnTx/>
                <a:uFillTx/>
                <a:latin typeface="Trebuchet MS" pitchFamily="34" charset="0"/>
                <a:ea typeface="+mn-ea"/>
                <a:cs typeface="+mn-cs"/>
              </a:rPr>
              <a:t> technology utilizes new electron optics design </a:t>
            </a:r>
          </a:p>
          <a:p>
            <a:pPr marL="742950" lvl="1" indent="-285750" eaLnBrk="0" hangingPunct="0">
              <a:spcBef>
                <a:spcPts val="300"/>
              </a:spcBef>
              <a:buFont typeface="Symbol" pitchFamily="18" charset="2"/>
              <a:buChar char=""/>
              <a:defRPr/>
            </a:pPr>
            <a:r>
              <a:rPr lang="en-US" b="0" kern="0" dirty="0" smtClean="0">
                <a:latin typeface="Trebuchet MS" pitchFamily="34" charset="0"/>
                <a:sym typeface="Wingdings" pitchFamily="2" charset="2"/>
              </a:rPr>
              <a:t>Enhance pre-scan effectiveness and greatly reduce overhead by decoupling SEM condition between pre-scan and inspection</a:t>
            </a:r>
          </a:p>
          <a:p>
            <a:pPr marL="1200150" lvl="2" indent="-285750" eaLnBrk="0" hangingPunct="0">
              <a:spcBef>
                <a:spcPts val="300"/>
              </a:spcBef>
              <a:buFont typeface="Symbol" pitchFamily="18" charset="2"/>
              <a:buChar char=""/>
              <a:defRPr/>
            </a:pPr>
            <a:r>
              <a:rPr lang="en-US" b="0" kern="0" dirty="0" smtClean="0">
                <a:latin typeface="Trebuchet MS" pitchFamily="34" charset="0"/>
                <a:sym typeface="Wingdings" pitchFamily="2" charset="2"/>
              </a:rPr>
              <a:t>Charge up to </a:t>
            </a:r>
            <a:r>
              <a:rPr lang="en-US" b="0" kern="0" dirty="0" smtClean="0">
                <a:solidFill>
                  <a:srgbClr val="FF0000"/>
                </a:solidFill>
                <a:latin typeface="Trebuchet MS" pitchFamily="34" charset="0"/>
                <a:sym typeface="Wingdings" pitchFamily="2" charset="2"/>
              </a:rPr>
              <a:t>SATURATION</a:t>
            </a:r>
          </a:p>
          <a:p>
            <a:pPr marL="1200150" lvl="2" indent="-285750" eaLnBrk="0" hangingPunct="0">
              <a:spcBef>
                <a:spcPts val="300"/>
              </a:spcBef>
              <a:buFont typeface="Symbol" pitchFamily="18" charset="2"/>
              <a:buChar char=""/>
              <a:defRPr/>
            </a:pPr>
            <a:r>
              <a:rPr lang="en-US" b="0" kern="0" dirty="0" smtClean="0">
                <a:latin typeface="Trebuchet MS" pitchFamily="34" charset="0"/>
                <a:sym typeface="Wingdings" pitchFamily="2" charset="2"/>
              </a:rPr>
              <a:t>Charge up in </a:t>
            </a:r>
            <a:r>
              <a:rPr lang="en-US" b="0" kern="0" dirty="0" smtClean="0">
                <a:solidFill>
                  <a:srgbClr val="FF0000"/>
                </a:solidFill>
                <a:latin typeface="Trebuchet MS" pitchFamily="34" charset="0"/>
                <a:sym typeface="Wingdings" pitchFamily="2" charset="2"/>
              </a:rPr>
              <a:t>SHORTER</a:t>
            </a:r>
            <a:r>
              <a:rPr lang="en-US" b="0" kern="0" dirty="0" smtClean="0">
                <a:latin typeface="Trebuchet MS" pitchFamily="34" charset="0"/>
                <a:sym typeface="Wingdings" pitchFamily="2" charset="2"/>
              </a:rPr>
              <a:t> time</a:t>
            </a:r>
          </a:p>
          <a:p>
            <a:pPr marL="742950" marR="0" lvl="1" indent="-285750" algn="l" defTabSz="914400" rtl="0" eaLnBrk="0" fontAlgn="base" latinLnBrk="0" hangingPunct="0">
              <a:lnSpc>
                <a:spcPct val="100000"/>
              </a:lnSpc>
              <a:spcBef>
                <a:spcPts val="300"/>
              </a:spcBef>
              <a:spcAft>
                <a:spcPct val="0"/>
              </a:spcAft>
              <a:buClrTx/>
              <a:buSzTx/>
              <a:buFont typeface="Symbol" pitchFamily="18" charset="2"/>
              <a:buChar char=""/>
              <a:tabLst/>
              <a:defRPr/>
            </a:pPr>
            <a:r>
              <a:rPr lang="en-US" b="0" kern="0" dirty="0" smtClean="0">
                <a:latin typeface="Trebuchet MS" pitchFamily="34" charset="0"/>
                <a:sym typeface="Wingdings" pitchFamily="2" charset="2"/>
              </a:rPr>
              <a:t>Advanced timing control between pre-scan and inspection;</a:t>
            </a:r>
          </a:p>
        </p:txBody>
      </p:sp>
      <p:sp>
        <p:nvSpPr>
          <p:cNvPr id="2" name="Title 1"/>
          <p:cNvSpPr>
            <a:spLocks noGrp="1"/>
          </p:cNvSpPr>
          <p:nvPr>
            <p:ph type="title"/>
          </p:nvPr>
        </p:nvSpPr>
        <p:spPr/>
        <p:txBody>
          <a:bodyPr/>
          <a:lstStyle/>
          <a:p>
            <a:r>
              <a:rPr lang="en-US" dirty="0" smtClean="0">
                <a:latin typeface="+mj-lt"/>
              </a:rPr>
              <a:t>Feature -- VC Booster™</a:t>
            </a:r>
            <a:r>
              <a:rPr lang="en-US" sz="2800" dirty="0" smtClean="0">
                <a:latin typeface="+mj-lt"/>
              </a:rPr>
              <a:t> </a:t>
            </a:r>
            <a:r>
              <a:rPr lang="en-US" dirty="0" smtClean="0">
                <a:latin typeface="+mj-lt"/>
              </a:rPr>
              <a:t>Technology</a:t>
            </a:r>
            <a:endParaRPr lang="en-US" dirty="0">
              <a:latin typeface="+mj-lt"/>
            </a:endParaRPr>
          </a:p>
        </p:txBody>
      </p:sp>
      <p:sp>
        <p:nvSpPr>
          <p:cNvPr id="31" name="Rectangle 30"/>
          <p:cNvSpPr/>
          <p:nvPr/>
        </p:nvSpPr>
        <p:spPr bwMode="auto">
          <a:xfrm>
            <a:off x="2011708" y="3093948"/>
            <a:ext cx="548634" cy="15773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cxnSp>
        <p:nvCxnSpPr>
          <p:cNvPr id="6" name="Straight Connector 5"/>
          <p:cNvCxnSpPr/>
          <p:nvPr/>
        </p:nvCxnSpPr>
        <p:spPr bwMode="auto">
          <a:xfrm flipV="1">
            <a:off x="731563" y="3505424"/>
            <a:ext cx="1920219" cy="1097268"/>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nvGrpSpPr>
          <p:cNvPr id="3" name="Group 80"/>
          <p:cNvGrpSpPr/>
          <p:nvPr/>
        </p:nvGrpSpPr>
        <p:grpSpPr>
          <a:xfrm>
            <a:off x="2651781" y="3505424"/>
            <a:ext cx="5669280" cy="1097268"/>
            <a:chOff x="2834659" y="4343390"/>
            <a:chExt cx="5669280" cy="1463024"/>
          </a:xfrm>
        </p:grpSpPr>
        <p:sp>
          <p:nvSpPr>
            <p:cNvPr id="1036" name="Freeform 12"/>
            <p:cNvSpPr>
              <a:spLocks/>
            </p:cNvSpPr>
            <p:nvPr/>
          </p:nvSpPr>
          <p:spPr bwMode="auto">
            <a:xfrm>
              <a:off x="2834659" y="4343390"/>
              <a:ext cx="5669280" cy="677216"/>
            </a:xfrm>
            <a:custGeom>
              <a:avLst/>
              <a:gdLst/>
              <a:ahLst/>
              <a:cxnLst>
                <a:cxn ang="0">
                  <a:pos x="69" y="11"/>
                </a:cxn>
                <a:cxn ang="0">
                  <a:pos x="99" y="22"/>
                </a:cxn>
                <a:cxn ang="0">
                  <a:pos x="141" y="36"/>
                </a:cxn>
                <a:cxn ang="0">
                  <a:pos x="212" y="61"/>
                </a:cxn>
                <a:cxn ang="0">
                  <a:pos x="301" y="92"/>
                </a:cxn>
                <a:cxn ang="0">
                  <a:pos x="415" y="132"/>
                </a:cxn>
                <a:cxn ang="0">
                  <a:pos x="556" y="180"/>
                </a:cxn>
                <a:cxn ang="0">
                  <a:pos x="654" y="212"/>
                </a:cxn>
                <a:cxn ang="0">
                  <a:pos x="753" y="247"/>
                </a:cxn>
                <a:cxn ang="0">
                  <a:pos x="882" y="291"/>
                </a:cxn>
                <a:cxn ang="0">
                  <a:pos x="1047" y="344"/>
                </a:cxn>
                <a:cxn ang="0">
                  <a:pos x="1250" y="408"/>
                </a:cxn>
                <a:cxn ang="0">
                  <a:pos x="1587" y="513"/>
                </a:cxn>
                <a:cxn ang="0">
                  <a:pos x="1996" y="642"/>
                </a:cxn>
                <a:cxn ang="0">
                  <a:pos x="2481" y="786"/>
                </a:cxn>
                <a:cxn ang="0">
                  <a:pos x="3039" y="941"/>
                </a:cxn>
                <a:cxn ang="0">
                  <a:pos x="3631" y="1103"/>
                </a:cxn>
                <a:cxn ang="0">
                  <a:pos x="4101" y="1231"/>
                </a:cxn>
                <a:cxn ang="0">
                  <a:pos x="4446" y="1321"/>
                </a:cxn>
                <a:cxn ang="0">
                  <a:pos x="4829" y="1415"/>
                </a:cxn>
                <a:cxn ang="0">
                  <a:pos x="5260" y="1512"/>
                </a:cxn>
                <a:cxn ang="0">
                  <a:pos x="5750" y="1615"/>
                </a:cxn>
                <a:cxn ang="0">
                  <a:pos x="6311" y="1724"/>
                </a:cxn>
                <a:cxn ang="0">
                  <a:pos x="6953" y="1841"/>
                </a:cxn>
                <a:cxn ang="0">
                  <a:pos x="7664" y="1963"/>
                </a:cxn>
                <a:cxn ang="0">
                  <a:pos x="8424" y="2090"/>
                </a:cxn>
                <a:cxn ang="0">
                  <a:pos x="9618" y="2287"/>
                </a:cxn>
                <a:cxn ang="0">
                  <a:pos x="10826" y="2484"/>
                </a:cxn>
                <a:cxn ang="0">
                  <a:pos x="11609" y="2613"/>
                </a:cxn>
                <a:cxn ang="0">
                  <a:pos x="12020" y="2723"/>
                </a:cxn>
                <a:cxn ang="0">
                  <a:pos x="11596" y="2692"/>
                </a:cxn>
                <a:cxn ang="0">
                  <a:pos x="10813" y="2563"/>
                </a:cxn>
                <a:cxn ang="0">
                  <a:pos x="9605" y="2366"/>
                </a:cxn>
                <a:cxn ang="0">
                  <a:pos x="8411" y="2169"/>
                </a:cxn>
                <a:cxn ang="0">
                  <a:pos x="7651" y="2042"/>
                </a:cxn>
                <a:cxn ang="0">
                  <a:pos x="6939" y="1920"/>
                </a:cxn>
                <a:cxn ang="0">
                  <a:pos x="6296" y="1803"/>
                </a:cxn>
                <a:cxn ang="0">
                  <a:pos x="5733" y="1694"/>
                </a:cxn>
                <a:cxn ang="0">
                  <a:pos x="5243" y="1590"/>
                </a:cxn>
                <a:cxn ang="0">
                  <a:pos x="4810" y="1492"/>
                </a:cxn>
                <a:cxn ang="0">
                  <a:pos x="4427" y="1398"/>
                </a:cxn>
                <a:cxn ang="0">
                  <a:pos x="4080" y="1308"/>
                </a:cxn>
                <a:cxn ang="0">
                  <a:pos x="3610" y="1180"/>
                </a:cxn>
                <a:cxn ang="0">
                  <a:pos x="3018" y="1018"/>
                </a:cxn>
                <a:cxn ang="0">
                  <a:pos x="2458" y="863"/>
                </a:cxn>
                <a:cxn ang="0">
                  <a:pos x="1973" y="719"/>
                </a:cxn>
                <a:cxn ang="0">
                  <a:pos x="1562" y="590"/>
                </a:cxn>
                <a:cxn ang="0">
                  <a:pos x="1227" y="485"/>
                </a:cxn>
                <a:cxn ang="0">
                  <a:pos x="1022" y="421"/>
                </a:cxn>
                <a:cxn ang="0">
                  <a:pos x="857" y="366"/>
                </a:cxn>
                <a:cxn ang="0">
                  <a:pos x="728" y="322"/>
                </a:cxn>
                <a:cxn ang="0">
                  <a:pos x="629" y="288"/>
                </a:cxn>
                <a:cxn ang="0">
                  <a:pos x="531" y="255"/>
                </a:cxn>
                <a:cxn ang="0">
                  <a:pos x="390" y="207"/>
                </a:cxn>
                <a:cxn ang="0">
                  <a:pos x="274" y="167"/>
                </a:cxn>
                <a:cxn ang="0">
                  <a:pos x="185" y="136"/>
                </a:cxn>
                <a:cxn ang="0">
                  <a:pos x="114" y="111"/>
                </a:cxn>
                <a:cxn ang="0">
                  <a:pos x="74" y="97"/>
                </a:cxn>
                <a:cxn ang="0">
                  <a:pos x="44" y="86"/>
                </a:cxn>
                <a:cxn ang="0">
                  <a:pos x="7" y="32"/>
                </a:cxn>
              </a:cxnLst>
              <a:rect l="0" t="0" r="r" b="b"/>
              <a:pathLst>
                <a:path w="12024" h="2760">
                  <a:moveTo>
                    <a:pt x="57" y="7"/>
                  </a:moveTo>
                  <a:lnTo>
                    <a:pt x="69" y="11"/>
                  </a:lnTo>
                  <a:lnTo>
                    <a:pt x="89" y="18"/>
                  </a:lnTo>
                  <a:lnTo>
                    <a:pt x="99" y="22"/>
                  </a:lnTo>
                  <a:lnTo>
                    <a:pt x="117" y="28"/>
                  </a:lnTo>
                  <a:lnTo>
                    <a:pt x="141" y="36"/>
                  </a:lnTo>
                  <a:lnTo>
                    <a:pt x="178" y="49"/>
                  </a:lnTo>
                  <a:lnTo>
                    <a:pt x="212" y="61"/>
                  </a:lnTo>
                  <a:lnTo>
                    <a:pt x="252" y="75"/>
                  </a:lnTo>
                  <a:lnTo>
                    <a:pt x="301" y="92"/>
                  </a:lnTo>
                  <a:lnTo>
                    <a:pt x="357" y="112"/>
                  </a:lnTo>
                  <a:lnTo>
                    <a:pt x="415" y="132"/>
                  </a:lnTo>
                  <a:lnTo>
                    <a:pt x="479" y="154"/>
                  </a:lnTo>
                  <a:lnTo>
                    <a:pt x="556" y="180"/>
                  </a:lnTo>
                  <a:lnTo>
                    <a:pt x="603" y="196"/>
                  </a:lnTo>
                  <a:lnTo>
                    <a:pt x="654" y="212"/>
                  </a:lnTo>
                  <a:lnTo>
                    <a:pt x="701" y="229"/>
                  </a:lnTo>
                  <a:lnTo>
                    <a:pt x="753" y="247"/>
                  </a:lnTo>
                  <a:lnTo>
                    <a:pt x="814" y="268"/>
                  </a:lnTo>
                  <a:lnTo>
                    <a:pt x="882" y="291"/>
                  </a:lnTo>
                  <a:lnTo>
                    <a:pt x="960" y="317"/>
                  </a:lnTo>
                  <a:lnTo>
                    <a:pt x="1047" y="344"/>
                  </a:lnTo>
                  <a:lnTo>
                    <a:pt x="1144" y="375"/>
                  </a:lnTo>
                  <a:lnTo>
                    <a:pt x="1250" y="408"/>
                  </a:lnTo>
                  <a:lnTo>
                    <a:pt x="1409" y="457"/>
                  </a:lnTo>
                  <a:lnTo>
                    <a:pt x="1587" y="513"/>
                  </a:lnTo>
                  <a:lnTo>
                    <a:pt x="1783" y="575"/>
                  </a:lnTo>
                  <a:lnTo>
                    <a:pt x="1996" y="642"/>
                  </a:lnTo>
                  <a:lnTo>
                    <a:pt x="2229" y="712"/>
                  </a:lnTo>
                  <a:lnTo>
                    <a:pt x="2481" y="786"/>
                  </a:lnTo>
                  <a:lnTo>
                    <a:pt x="2750" y="863"/>
                  </a:lnTo>
                  <a:lnTo>
                    <a:pt x="3039" y="941"/>
                  </a:lnTo>
                  <a:lnTo>
                    <a:pt x="3335" y="1021"/>
                  </a:lnTo>
                  <a:lnTo>
                    <a:pt x="3631" y="1103"/>
                  </a:lnTo>
                  <a:lnTo>
                    <a:pt x="3940" y="1187"/>
                  </a:lnTo>
                  <a:lnTo>
                    <a:pt x="4101" y="1231"/>
                  </a:lnTo>
                  <a:lnTo>
                    <a:pt x="4270" y="1276"/>
                  </a:lnTo>
                  <a:lnTo>
                    <a:pt x="4446" y="1321"/>
                  </a:lnTo>
                  <a:lnTo>
                    <a:pt x="4632" y="1367"/>
                  </a:lnTo>
                  <a:lnTo>
                    <a:pt x="4829" y="1415"/>
                  </a:lnTo>
                  <a:lnTo>
                    <a:pt x="5037" y="1462"/>
                  </a:lnTo>
                  <a:lnTo>
                    <a:pt x="5260" y="1512"/>
                  </a:lnTo>
                  <a:lnTo>
                    <a:pt x="5497" y="1563"/>
                  </a:lnTo>
                  <a:lnTo>
                    <a:pt x="5750" y="1615"/>
                  </a:lnTo>
                  <a:lnTo>
                    <a:pt x="6020" y="1669"/>
                  </a:lnTo>
                  <a:lnTo>
                    <a:pt x="6311" y="1724"/>
                  </a:lnTo>
                  <a:lnTo>
                    <a:pt x="6623" y="1782"/>
                  </a:lnTo>
                  <a:lnTo>
                    <a:pt x="6953" y="1841"/>
                  </a:lnTo>
                  <a:lnTo>
                    <a:pt x="7301" y="1901"/>
                  </a:lnTo>
                  <a:lnTo>
                    <a:pt x="7664" y="1963"/>
                  </a:lnTo>
                  <a:lnTo>
                    <a:pt x="8039" y="2026"/>
                  </a:lnTo>
                  <a:lnTo>
                    <a:pt x="8424" y="2090"/>
                  </a:lnTo>
                  <a:lnTo>
                    <a:pt x="8817" y="2155"/>
                  </a:lnTo>
                  <a:lnTo>
                    <a:pt x="9618" y="2287"/>
                  </a:lnTo>
                  <a:lnTo>
                    <a:pt x="10425" y="2418"/>
                  </a:lnTo>
                  <a:lnTo>
                    <a:pt x="10826" y="2484"/>
                  </a:lnTo>
                  <a:lnTo>
                    <a:pt x="11221" y="2549"/>
                  </a:lnTo>
                  <a:lnTo>
                    <a:pt x="11609" y="2613"/>
                  </a:lnTo>
                  <a:lnTo>
                    <a:pt x="11987" y="2677"/>
                  </a:lnTo>
                  <a:cubicBezTo>
                    <a:pt x="12009" y="2681"/>
                    <a:pt x="12024" y="2701"/>
                    <a:pt x="12020" y="2723"/>
                  </a:cubicBezTo>
                  <a:cubicBezTo>
                    <a:pt x="12016" y="2745"/>
                    <a:pt x="11996" y="2760"/>
                    <a:pt x="11974" y="2756"/>
                  </a:cubicBezTo>
                  <a:lnTo>
                    <a:pt x="11596" y="2692"/>
                  </a:lnTo>
                  <a:lnTo>
                    <a:pt x="11208" y="2628"/>
                  </a:lnTo>
                  <a:lnTo>
                    <a:pt x="10813" y="2563"/>
                  </a:lnTo>
                  <a:lnTo>
                    <a:pt x="10412" y="2497"/>
                  </a:lnTo>
                  <a:lnTo>
                    <a:pt x="9605" y="2366"/>
                  </a:lnTo>
                  <a:lnTo>
                    <a:pt x="8804" y="2234"/>
                  </a:lnTo>
                  <a:lnTo>
                    <a:pt x="8411" y="2169"/>
                  </a:lnTo>
                  <a:lnTo>
                    <a:pt x="8026" y="2105"/>
                  </a:lnTo>
                  <a:lnTo>
                    <a:pt x="7651" y="2042"/>
                  </a:lnTo>
                  <a:lnTo>
                    <a:pt x="7288" y="1980"/>
                  </a:lnTo>
                  <a:lnTo>
                    <a:pt x="6939" y="1920"/>
                  </a:lnTo>
                  <a:lnTo>
                    <a:pt x="6608" y="1861"/>
                  </a:lnTo>
                  <a:lnTo>
                    <a:pt x="6296" y="1803"/>
                  </a:lnTo>
                  <a:lnTo>
                    <a:pt x="6005" y="1748"/>
                  </a:lnTo>
                  <a:lnTo>
                    <a:pt x="5733" y="1694"/>
                  </a:lnTo>
                  <a:lnTo>
                    <a:pt x="5480" y="1642"/>
                  </a:lnTo>
                  <a:lnTo>
                    <a:pt x="5243" y="1590"/>
                  </a:lnTo>
                  <a:lnTo>
                    <a:pt x="5020" y="1540"/>
                  </a:lnTo>
                  <a:lnTo>
                    <a:pt x="4810" y="1492"/>
                  </a:lnTo>
                  <a:lnTo>
                    <a:pt x="4613" y="1444"/>
                  </a:lnTo>
                  <a:lnTo>
                    <a:pt x="4427" y="1398"/>
                  </a:lnTo>
                  <a:lnTo>
                    <a:pt x="4249" y="1353"/>
                  </a:lnTo>
                  <a:lnTo>
                    <a:pt x="4080" y="1308"/>
                  </a:lnTo>
                  <a:lnTo>
                    <a:pt x="3919" y="1264"/>
                  </a:lnTo>
                  <a:lnTo>
                    <a:pt x="3610" y="1180"/>
                  </a:lnTo>
                  <a:lnTo>
                    <a:pt x="3314" y="1098"/>
                  </a:lnTo>
                  <a:lnTo>
                    <a:pt x="3018" y="1018"/>
                  </a:lnTo>
                  <a:lnTo>
                    <a:pt x="2728" y="940"/>
                  </a:lnTo>
                  <a:lnTo>
                    <a:pt x="2458" y="863"/>
                  </a:lnTo>
                  <a:lnTo>
                    <a:pt x="2206" y="789"/>
                  </a:lnTo>
                  <a:lnTo>
                    <a:pt x="1973" y="719"/>
                  </a:lnTo>
                  <a:lnTo>
                    <a:pt x="1758" y="652"/>
                  </a:lnTo>
                  <a:lnTo>
                    <a:pt x="1562" y="590"/>
                  </a:lnTo>
                  <a:lnTo>
                    <a:pt x="1386" y="534"/>
                  </a:lnTo>
                  <a:lnTo>
                    <a:pt x="1227" y="485"/>
                  </a:lnTo>
                  <a:lnTo>
                    <a:pt x="1119" y="452"/>
                  </a:lnTo>
                  <a:lnTo>
                    <a:pt x="1022" y="421"/>
                  </a:lnTo>
                  <a:lnTo>
                    <a:pt x="935" y="392"/>
                  </a:lnTo>
                  <a:lnTo>
                    <a:pt x="857" y="366"/>
                  </a:lnTo>
                  <a:lnTo>
                    <a:pt x="787" y="343"/>
                  </a:lnTo>
                  <a:lnTo>
                    <a:pt x="728" y="322"/>
                  </a:lnTo>
                  <a:lnTo>
                    <a:pt x="674" y="304"/>
                  </a:lnTo>
                  <a:lnTo>
                    <a:pt x="629" y="288"/>
                  </a:lnTo>
                  <a:lnTo>
                    <a:pt x="576" y="271"/>
                  </a:lnTo>
                  <a:lnTo>
                    <a:pt x="531" y="255"/>
                  </a:lnTo>
                  <a:lnTo>
                    <a:pt x="453" y="229"/>
                  </a:lnTo>
                  <a:lnTo>
                    <a:pt x="390" y="207"/>
                  </a:lnTo>
                  <a:lnTo>
                    <a:pt x="330" y="187"/>
                  </a:lnTo>
                  <a:lnTo>
                    <a:pt x="274" y="167"/>
                  </a:lnTo>
                  <a:lnTo>
                    <a:pt x="227" y="150"/>
                  </a:lnTo>
                  <a:lnTo>
                    <a:pt x="185" y="136"/>
                  </a:lnTo>
                  <a:lnTo>
                    <a:pt x="151" y="124"/>
                  </a:lnTo>
                  <a:lnTo>
                    <a:pt x="114" y="111"/>
                  </a:lnTo>
                  <a:lnTo>
                    <a:pt x="92" y="103"/>
                  </a:lnTo>
                  <a:lnTo>
                    <a:pt x="74" y="97"/>
                  </a:lnTo>
                  <a:lnTo>
                    <a:pt x="60" y="93"/>
                  </a:lnTo>
                  <a:lnTo>
                    <a:pt x="44" y="86"/>
                  </a:lnTo>
                  <a:lnTo>
                    <a:pt x="32" y="82"/>
                  </a:lnTo>
                  <a:cubicBezTo>
                    <a:pt x="11" y="75"/>
                    <a:pt x="0" y="53"/>
                    <a:pt x="7" y="32"/>
                  </a:cubicBezTo>
                  <a:cubicBezTo>
                    <a:pt x="14" y="11"/>
                    <a:pt x="36" y="0"/>
                    <a:pt x="57" y="7"/>
                  </a:cubicBezTo>
                  <a:close/>
                </a:path>
              </a:pathLst>
            </a:custGeom>
            <a:solidFill>
              <a:schemeClr val="tx2"/>
            </a:solidFill>
            <a:ln w="7938" cap="flat">
              <a:solidFill>
                <a:schemeClr val="tx2"/>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p:nvSpPr>
          <p:spPr bwMode="auto">
            <a:xfrm>
              <a:off x="2834659" y="4343390"/>
              <a:ext cx="5669280" cy="1463024"/>
            </a:xfrm>
            <a:custGeom>
              <a:avLst/>
              <a:gdLst/>
              <a:ahLst/>
              <a:cxnLst>
                <a:cxn ang="0">
                  <a:pos x="86" y="232"/>
                </a:cxn>
                <a:cxn ang="0">
                  <a:pos x="96" y="561"/>
                </a:cxn>
                <a:cxn ang="0">
                  <a:pos x="110" y="974"/>
                </a:cxn>
                <a:cxn ang="0">
                  <a:pos x="130" y="1496"/>
                </a:cxn>
                <a:cxn ang="0">
                  <a:pos x="161" y="2176"/>
                </a:cxn>
                <a:cxn ang="0">
                  <a:pos x="216" y="2855"/>
                </a:cxn>
                <a:cxn ang="0">
                  <a:pos x="275" y="3353"/>
                </a:cxn>
                <a:cxn ang="0">
                  <a:pos x="336" y="3738"/>
                </a:cxn>
                <a:cxn ang="0">
                  <a:pos x="378" y="3908"/>
                </a:cxn>
                <a:cxn ang="0">
                  <a:pos x="463" y="4077"/>
                </a:cxn>
                <a:cxn ang="0">
                  <a:pos x="532" y="4141"/>
                </a:cxn>
                <a:cxn ang="0">
                  <a:pos x="654" y="4201"/>
                </a:cxn>
                <a:cxn ang="0">
                  <a:pos x="742" y="4220"/>
                </a:cxn>
                <a:cxn ang="0">
                  <a:pos x="943" y="4226"/>
                </a:cxn>
                <a:cxn ang="0">
                  <a:pos x="1234" y="4225"/>
                </a:cxn>
                <a:cxn ang="0">
                  <a:pos x="1767" y="4228"/>
                </a:cxn>
                <a:cxn ang="0">
                  <a:pos x="2465" y="4227"/>
                </a:cxn>
                <a:cxn ang="0">
                  <a:pos x="3320" y="4226"/>
                </a:cxn>
                <a:cxn ang="0">
                  <a:pos x="4086" y="4226"/>
                </a:cxn>
                <a:cxn ang="0">
                  <a:pos x="4618" y="4226"/>
                </a:cxn>
                <a:cxn ang="0">
                  <a:pos x="5247" y="4226"/>
                </a:cxn>
                <a:cxn ang="0">
                  <a:pos x="6008" y="4226"/>
                </a:cxn>
                <a:cxn ang="0">
                  <a:pos x="6942" y="4226"/>
                </a:cxn>
                <a:cxn ang="0">
                  <a:pos x="8028" y="4226"/>
                </a:cxn>
                <a:cxn ang="0">
                  <a:pos x="9607" y="4226"/>
                </a:cxn>
                <a:cxn ang="0">
                  <a:pos x="11210" y="4226"/>
                </a:cxn>
                <a:cxn ang="0">
                  <a:pos x="12016" y="4266"/>
                </a:cxn>
                <a:cxn ang="0">
                  <a:pos x="11210" y="4306"/>
                </a:cxn>
                <a:cxn ang="0">
                  <a:pos x="9607" y="4306"/>
                </a:cxn>
                <a:cxn ang="0">
                  <a:pos x="8028" y="4306"/>
                </a:cxn>
                <a:cxn ang="0">
                  <a:pos x="6942" y="4306"/>
                </a:cxn>
                <a:cxn ang="0">
                  <a:pos x="6008" y="4306"/>
                </a:cxn>
                <a:cxn ang="0">
                  <a:pos x="5247" y="4306"/>
                </a:cxn>
                <a:cxn ang="0">
                  <a:pos x="4618" y="4306"/>
                </a:cxn>
                <a:cxn ang="0">
                  <a:pos x="4086" y="4306"/>
                </a:cxn>
                <a:cxn ang="0">
                  <a:pos x="3320" y="4306"/>
                </a:cxn>
                <a:cxn ang="0">
                  <a:pos x="2465" y="4307"/>
                </a:cxn>
                <a:cxn ang="0">
                  <a:pos x="1766" y="4308"/>
                </a:cxn>
                <a:cxn ang="0">
                  <a:pos x="1234" y="4305"/>
                </a:cxn>
                <a:cxn ang="0">
                  <a:pos x="943" y="4306"/>
                </a:cxn>
                <a:cxn ang="0">
                  <a:pos x="729" y="4299"/>
                </a:cxn>
                <a:cxn ang="0">
                  <a:pos x="621" y="4274"/>
                </a:cxn>
                <a:cxn ang="0">
                  <a:pos x="481" y="4202"/>
                </a:cxn>
                <a:cxn ang="0">
                  <a:pos x="398" y="4122"/>
                </a:cxn>
                <a:cxn ang="0">
                  <a:pos x="301" y="3931"/>
                </a:cxn>
                <a:cxn ang="0">
                  <a:pos x="257" y="3753"/>
                </a:cxn>
                <a:cxn ang="0">
                  <a:pos x="196" y="3364"/>
                </a:cxn>
                <a:cxn ang="0">
                  <a:pos x="137" y="2864"/>
                </a:cxn>
                <a:cxn ang="0">
                  <a:pos x="82" y="2179"/>
                </a:cxn>
                <a:cxn ang="0">
                  <a:pos x="51" y="1499"/>
                </a:cxn>
                <a:cxn ang="0">
                  <a:pos x="30" y="977"/>
                </a:cxn>
                <a:cxn ang="0">
                  <a:pos x="16" y="564"/>
                </a:cxn>
                <a:cxn ang="0">
                  <a:pos x="6" y="235"/>
                </a:cxn>
                <a:cxn ang="0">
                  <a:pos x="39" y="0"/>
                </a:cxn>
              </a:cxnLst>
              <a:rect l="0" t="0" r="r" b="b"/>
              <a:pathLst>
                <a:path w="12016" h="4308">
                  <a:moveTo>
                    <a:pt x="80" y="39"/>
                  </a:moveTo>
                  <a:lnTo>
                    <a:pt x="83" y="137"/>
                  </a:lnTo>
                  <a:lnTo>
                    <a:pt x="86" y="232"/>
                  </a:lnTo>
                  <a:lnTo>
                    <a:pt x="89" y="332"/>
                  </a:lnTo>
                  <a:lnTo>
                    <a:pt x="92" y="442"/>
                  </a:lnTo>
                  <a:lnTo>
                    <a:pt x="96" y="561"/>
                  </a:lnTo>
                  <a:lnTo>
                    <a:pt x="100" y="687"/>
                  </a:lnTo>
                  <a:lnTo>
                    <a:pt x="105" y="824"/>
                  </a:lnTo>
                  <a:lnTo>
                    <a:pt x="110" y="974"/>
                  </a:lnTo>
                  <a:lnTo>
                    <a:pt x="116" y="1136"/>
                  </a:lnTo>
                  <a:lnTo>
                    <a:pt x="122" y="1308"/>
                  </a:lnTo>
                  <a:lnTo>
                    <a:pt x="130" y="1496"/>
                  </a:lnTo>
                  <a:lnTo>
                    <a:pt x="140" y="1702"/>
                  </a:lnTo>
                  <a:lnTo>
                    <a:pt x="150" y="1930"/>
                  </a:lnTo>
                  <a:lnTo>
                    <a:pt x="161" y="2176"/>
                  </a:lnTo>
                  <a:lnTo>
                    <a:pt x="176" y="2436"/>
                  </a:lnTo>
                  <a:lnTo>
                    <a:pt x="200" y="2708"/>
                  </a:lnTo>
                  <a:lnTo>
                    <a:pt x="216" y="2855"/>
                  </a:lnTo>
                  <a:lnTo>
                    <a:pt x="234" y="3016"/>
                  </a:lnTo>
                  <a:lnTo>
                    <a:pt x="253" y="3185"/>
                  </a:lnTo>
                  <a:lnTo>
                    <a:pt x="275" y="3353"/>
                  </a:lnTo>
                  <a:lnTo>
                    <a:pt x="298" y="3517"/>
                  </a:lnTo>
                  <a:lnTo>
                    <a:pt x="323" y="3669"/>
                  </a:lnTo>
                  <a:lnTo>
                    <a:pt x="336" y="3738"/>
                  </a:lnTo>
                  <a:lnTo>
                    <a:pt x="350" y="3801"/>
                  </a:lnTo>
                  <a:lnTo>
                    <a:pt x="363" y="3858"/>
                  </a:lnTo>
                  <a:lnTo>
                    <a:pt x="378" y="3908"/>
                  </a:lnTo>
                  <a:lnTo>
                    <a:pt x="403" y="3977"/>
                  </a:lnTo>
                  <a:lnTo>
                    <a:pt x="432" y="4032"/>
                  </a:lnTo>
                  <a:lnTo>
                    <a:pt x="463" y="4077"/>
                  </a:lnTo>
                  <a:lnTo>
                    <a:pt x="459" y="4072"/>
                  </a:lnTo>
                  <a:lnTo>
                    <a:pt x="496" y="4111"/>
                  </a:lnTo>
                  <a:lnTo>
                    <a:pt x="532" y="4141"/>
                  </a:lnTo>
                  <a:lnTo>
                    <a:pt x="528" y="4137"/>
                  </a:lnTo>
                  <a:lnTo>
                    <a:pt x="570" y="4163"/>
                  </a:lnTo>
                  <a:lnTo>
                    <a:pt x="654" y="4201"/>
                  </a:lnTo>
                  <a:lnTo>
                    <a:pt x="648" y="4199"/>
                  </a:lnTo>
                  <a:lnTo>
                    <a:pt x="694" y="4212"/>
                  </a:lnTo>
                  <a:lnTo>
                    <a:pt x="742" y="4220"/>
                  </a:lnTo>
                  <a:lnTo>
                    <a:pt x="800" y="4225"/>
                  </a:lnTo>
                  <a:lnTo>
                    <a:pt x="867" y="4226"/>
                  </a:lnTo>
                  <a:lnTo>
                    <a:pt x="943" y="4226"/>
                  </a:lnTo>
                  <a:lnTo>
                    <a:pt x="1030" y="4225"/>
                  </a:lnTo>
                  <a:lnTo>
                    <a:pt x="1127" y="4225"/>
                  </a:lnTo>
                  <a:lnTo>
                    <a:pt x="1234" y="4225"/>
                  </a:lnTo>
                  <a:lnTo>
                    <a:pt x="1394" y="4226"/>
                  </a:lnTo>
                  <a:lnTo>
                    <a:pt x="1571" y="4227"/>
                  </a:lnTo>
                  <a:lnTo>
                    <a:pt x="1767" y="4228"/>
                  </a:lnTo>
                  <a:lnTo>
                    <a:pt x="1980" y="4227"/>
                  </a:lnTo>
                  <a:lnTo>
                    <a:pt x="2213" y="4227"/>
                  </a:lnTo>
                  <a:lnTo>
                    <a:pt x="2465" y="4227"/>
                  </a:lnTo>
                  <a:lnTo>
                    <a:pt x="2735" y="4226"/>
                  </a:lnTo>
                  <a:lnTo>
                    <a:pt x="3024" y="4226"/>
                  </a:lnTo>
                  <a:lnTo>
                    <a:pt x="3320" y="4226"/>
                  </a:lnTo>
                  <a:lnTo>
                    <a:pt x="3616" y="4226"/>
                  </a:lnTo>
                  <a:lnTo>
                    <a:pt x="3925" y="4226"/>
                  </a:lnTo>
                  <a:lnTo>
                    <a:pt x="4086" y="4226"/>
                  </a:lnTo>
                  <a:lnTo>
                    <a:pt x="4255" y="4226"/>
                  </a:lnTo>
                  <a:lnTo>
                    <a:pt x="4432" y="4226"/>
                  </a:lnTo>
                  <a:lnTo>
                    <a:pt x="4618" y="4226"/>
                  </a:lnTo>
                  <a:lnTo>
                    <a:pt x="4815" y="4226"/>
                  </a:lnTo>
                  <a:lnTo>
                    <a:pt x="5024" y="4226"/>
                  </a:lnTo>
                  <a:lnTo>
                    <a:pt x="5247" y="4226"/>
                  </a:lnTo>
                  <a:lnTo>
                    <a:pt x="5484" y="4226"/>
                  </a:lnTo>
                  <a:lnTo>
                    <a:pt x="5737" y="4226"/>
                  </a:lnTo>
                  <a:lnTo>
                    <a:pt x="6008" y="4226"/>
                  </a:lnTo>
                  <a:lnTo>
                    <a:pt x="6299" y="4226"/>
                  </a:lnTo>
                  <a:lnTo>
                    <a:pt x="6611" y="4226"/>
                  </a:lnTo>
                  <a:lnTo>
                    <a:pt x="6942" y="4226"/>
                  </a:lnTo>
                  <a:lnTo>
                    <a:pt x="7290" y="4226"/>
                  </a:lnTo>
                  <a:lnTo>
                    <a:pt x="7653" y="4226"/>
                  </a:lnTo>
                  <a:lnTo>
                    <a:pt x="8028" y="4226"/>
                  </a:lnTo>
                  <a:lnTo>
                    <a:pt x="8413" y="4226"/>
                  </a:lnTo>
                  <a:lnTo>
                    <a:pt x="8806" y="4226"/>
                  </a:lnTo>
                  <a:lnTo>
                    <a:pt x="9607" y="4226"/>
                  </a:lnTo>
                  <a:lnTo>
                    <a:pt x="10414" y="4226"/>
                  </a:lnTo>
                  <a:lnTo>
                    <a:pt x="10815" y="4226"/>
                  </a:lnTo>
                  <a:lnTo>
                    <a:pt x="11210" y="4226"/>
                  </a:lnTo>
                  <a:lnTo>
                    <a:pt x="11598" y="4226"/>
                  </a:lnTo>
                  <a:lnTo>
                    <a:pt x="11976" y="4226"/>
                  </a:lnTo>
                  <a:cubicBezTo>
                    <a:pt x="11999" y="4226"/>
                    <a:pt x="12016" y="4244"/>
                    <a:pt x="12016" y="4266"/>
                  </a:cubicBezTo>
                  <a:cubicBezTo>
                    <a:pt x="12016" y="4289"/>
                    <a:pt x="11999" y="4306"/>
                    <a:pt x="11976" y="4306"/>
                  </a:cubicBezTo>
                  <a:lnTo>
                    <a:pt x="11598" y="4306"/>
                  </a:lnTo>
                  <a:lnTo>
                    <a:pt x="11210" y="4306"/>
                  </a:lnTo>
                  <a:lnTo>
                    <a:pt x="10815" y="4306"/>
                  </a:lnTo>
                  <a:lnTo>
                    <a:pt x="10414" y="4306"/>
                  </a:lnTo>
                  <a:lnTo>
                    <a:pt x="9607" y="4306"/>
                  </a:lnTo>
                  <a:lnTo>
                    <a:pt x="8806" y="4306"/>
                  </a:lnTo>
                  <a:lnTo>
                    <a:pt x="8413" y="4306"/>
                  </a:lnTo>
                  <a:lnTo>
                    <a:pt x="8028" y="4306"/>
                  </a:lnTo>
                  <a:lnTo>
                    <a:pt x="7653" y="4306"/>
                  </a:lnTo>
                  <a:lnTo>
                    <a:pt x="7290" y="4306"/>
                  </a:lnTo>
                  <a:lnTo>
                    <a:pt x="6942" y="4306"/>
                  </a:lnTo>
                  <a:lnTo>
                    <a:pt x="6611" y="4306"/>
                  </a:lnTo>
                  <a:lnTo>
                    <a:pt x="6299" y="4306"/>
                  </a:lnTo>
                  <a:lnTo>
                    <a:pt x="6008" y="4306"/>
                  </a:lnTo>
                  <a:lnTo>
                    <a:pt x="5737" y="4306"/>
                  </a:lnTo>
                  <a:lnTo>
                    <a:pt x="5484" y="4306"/>
                  </a:lnTo>
                  <a:lnTo>
                    <a:pt x="5247" y="4306"/>
                  </a:lnTo>
                  <a:lnTo>
                    <a:pt x="5024" y="4306"/>
                  </a:lnTo>
                  <a:lnTo>
                    <a:pt x="4815" y="4306"/>
                  </a:lnTo>
                  <a:lnTo>
                    <a:pt x="4618" y="4306"/>
                  </a:lnTo>
                  <a:lnTo>
                    <a:pt x="4432" y="4306"/>
                  </a:lnTo>
                  <a:lnTo>
                    <a:pt x="4255" y="4306"/>
                  </a:lnTo>
                  <a:lnTo>
                    <a:pt x="4086" y="4306"/>
                  </a:lnTo>
                  <a:lnTo>
                    <a:pt x="3925" y="4306"/>
                  </a:lnTo>
                  <a:lnTo>
                    <a:pt x="3616" y="4306"/>
                  </a:lnTo>
                  <a:lnTo>
                    <a:pt x="3320" y="4306"/>
                  </a:lnTo>
                  <a:lnTo>
                    <a:pt x="3024" y="4306"/>
                  </a:lnTo>
                  <a:lnTo>
                    <a:pt x="2736" y="4306"/>
                  </a:lnTo>
                  <a:lnTo>
                    <a:pt x="2465" y="4307"/>
                  </a:lnTo>
                  <a:lnTo>
                    <a:pt x="2213" y="4307"/>
                  </a:lnTo>
                  <a:lnTo>
                    <a:pt x="1981" y="4307"/>
                  </a:lnTo>
                  <a:lnTo>
                    <a:pt x="1766" y="4308"/>
                  </a:lnTo>
                  <a:lnTo>
                    <a:pt x="1570" y="4307"/>
                  </a:lnTo>
                  <a:lnTo>
                    <a:pt x="1393" y="4306"/>
                  </a:lnTo>
                  <a:lnTo>
                    <a:pt x="1234" y="4305"/>
                  </a:lnTo>
                  <a:lnTo>
                    <a:pt x="1127" y="4305"/>
                  </a:lnTo>
                  <a:lnTo>
                    <a:pt x="1031" y="4305"/>
                  </a:lnTo>
                  <a:lnTo>
                    <a:pt x="943" y="4306"/>
                  </a:lnTo>
                  <a:lnTo>
                    <a:pt x="864" y="4306"/>
                  </a:lnTo>
                  <a:lnTo>
                    <a:pt x="793" y="4304"/>
                  </a:lnTo>
                  <a:lnTo>
                    <a:pt x="729" y="4299"/>
                  </a:lnTo>
                  <a:lnTo>
                    <a:pt x="673" y="4289"/>
                  </a:lnTo>
                  <a:lnTo>
                    <a:pt x="627" y="4276"/>
                  </a:lnTo>
                  <a:cubicBezTo>
                    <a:pt x="625" y="4275"/>
                    <a:pt x="623" y="4275"/>
                    <a:pt x="621" y="4274"/>
                  </a:cubicBezTo>
                  <a:lnTo>
                    <a:pt x="527" y="4231"/>
                  </a:lnTo>
                  <a:lnTo>
                    <a:pt x="485" y="4205"/>
                  </a:lnTo>
                  <a:cubicBezTo>
                    <a:pt x="484" y="4204"/>
                    <a:pt x="482" y="4203"/>
                    <a:pt x="481" y="4202"/>
                  </a:cubicBezTo>
                  <a:lnTo>
                    <a:pt x="438" y="4166"/>
                  </a:lnTo>
                  <a:lnTo>
                    <a:pt x="401" y="4127"/>
                  </a:lnTo>
                  <a:cubicBezTo>
                    <a:pt x="400" y="4126"/>
                    <a:pt x="399" y="4124"/>
                    <a:pt x="398" y="4122"/>
                  </a:cubicBezTo>
                  <a:lnTo>
                    <a:pt x="361" y="4069"/>
                  </a:lnTo>
                  <a:lnTo>
                    <a:pt x="328" y="4004"/>
                  </a:lnTo>
                  <a:lnTo>
                    <a:pt x="301" y="3931"/>
                  </a:lnTo>
                  <a:lnTo>
                    <a:pt x="286" y="3877"/>
                  </a:lnTo>
                  <a:lnTo>
                    <a:pt x="271" y="3818"/>
                  </a:lnTo>
                  <a:lnTo>
                    <a:pt x="257" y="3753"/>
                  </a:lnTo>
                  <a:lnTo>
                    <a:pt x="244" y="3682"/>
                  </a:lnTo>
                  <a:lnTo>
                    <a:pt x="219" y="3528"/>
                  </a:lnTo>
                  <a:lnTo>
                    <a:pt x="196" y="3364"/>
                  </a:lnTo>
                  <a:lnTo>
                    <a:pt x="174" y="3194"/>
                  </a:lnTo>
                  <a:lnTo>
                    <a:pt x="155" y="3025"/>
                  </a:lnTo>
                  <a:lnTo>
                    <a:pt x="137" y="2864"/>
                  </a:lnTo>
                  <a:lnTo>
                    <a:pt x="121" y="2715"/>
                  </a:lnTo>
                  <a:lnTo>
                    <a:pt x="97" y="2441"/>
                  </a:lnTo>
                  <a:lnTo>
                    <a:pt x="82" y="2179"/>
                  </a:lnTo>
                  <a:lnTo>
                    <a:pt x="71" y="1933"/>
                  </a:lnTo>
                  <a:lnTo>
                    <a:pt x="61" y="1705"/>
                  </a:lnTo>
                  <a:lnTo>
                    <a:pt x="51" y="1499"/>
                  </a:lnTo>
                  <a:lnTo>
                    <a:pt x="42" y="1311"/>
                  </a:lnTo>
                  <a:lnTo>
                    <a:pt x="36" y="1139"/>
                  </a:lnTo>
                  <a:lnTo>
                    <a:pt x="30" y="977"/>
                  </a:lnTo>
                  <a:lnTo>
                    <a:pt x="25" y="827"/>
                  </a:lnTo>
                  <a:lnTo>
                    <a:pt x="20" y="690"/>
                  </a:lnTo>
                  <a:lnTo>
                    <a:pt x="16" y="564"/>
                  </a:lnTo>
                  <a:lnTo>
                    <a:pt x="12" y="445"/>
                  </a:lnTo>
                  <a:lnTo>
                    <a:pt x="9" y="335"/>
                  </a:lnTo>
                  <a:lnTo>
                    <a:pt x="6" y="235"/>
                  </a:lnTo>
                  <a:lnTo>
                    <a:pt x="3" y="140"/>
                  </a:lnTo>
                  <a:lnTo>
                    <a:pt x="0" y="42"/>
                  </a:lnTo>
                  <a:cubicBezTo>
                    <a:pt x="0" y="20"/>
                    <a:pt x="17" y="1"/>
                    <a:pt x="39" y="0"/>
                  </a:cubicBezTo>
                  <a:cubicBezTo>
                    <a:pt x="61" y="0"/>
                    <a:pt x="80" y="17"/>
                    <a:pt x="80" y="39"/>
                  </a:cubicBezTo>
                  <a:close/>
                </a:path>
              </a:pathLst>
            </a:custGeom>
            <a:solidFill>
              <a:srgbClr val="92D050"/>
            </a:solidFill>
            <a:ln w="7938" cap="flat">
              <a:solidFill>
                <a:schemeClr val="accent3"/>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77"/>
          <p:cNvGrpSpPr/>
          <p:nvPr/>
        </p:nvGrpSpPr>
        <p:grpSpPr>
          <a:xfrm>
            <a:off x="365806" y="2756528"/>
            <a:ext cx="8321040" cy="2284075"/>
            <a:chOff x="548684" y="3344863"/>
            <a:chExt cx="8321040" cy="3045433"/>
          </a:xfrm>
        </p:grpSpPr>
        <p:grpSp>
          <p:nvGrpSpPr>
            <p:cNvPr id="5" name="Group 57"/>
            <p:cNvGrpSpPr/>
            <p:nvPr/>
          </p:nvGrpSpPr>
          <p:grpSpPr>
            <a:xfrm>
              <a:off x="548684" y="3344863"/>
              <a:ext cx="8321040" cy="2451099"/>
              <a:chOff x="-457145" y="3344863"/>
              <a:chExt cx="8321040" cy="2451099"/>
            </a:xfrm>
          </p:grpSpPr>
          <p:sp>
            <p:nvSpPr>
              <p:cNvPr id="1030" name="Rectangle 6"/>
              <p:cNvSpPr>
                <a:spLocks noChangeArrowheads="1"/>
              </p:cNvSpPr>
              <p:nvPr/>
            </p:nvSpPr>
            <p:spPr bwMode="auto">
              <a:xfrm>
                <a:off x="1833563" y="3344863"/>
                <a:ext cx="6350" cy="2447925"/>
              </a:xfrm>
              <a:prstGeom prst="rect">
                <a:avLst/>
              </a:prstGeom>
              <a:solidFill>
                <a:srgbClr val="868686"/>
              </a:solidFill>
              <a:ln w="793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sp>
            <p:nvSpPr>
              <p:cNvPr id="1032" name="Rectangle 8"/>
              <p:cNvSpPr>
                <a:spLocks noChangeArrowheads="1"/>
              </p:cNvSpPr>
              <p:nvPr/>
            </p:nvSpPr>
            <p:spPr bwMode="auto">
              <a:xfrm>
                <a:off x="-457145" y="5788025"/>
                <a:ext cx="8321040" cy="7937"/>
              </a:xfrm>
              <a:prstGeom prst="rect">
                <a:avLst/>
              </a:prstGeom>
              <a:solidFill>
                <a:srgbClr val="868686"/>
              </a:solidFill>
              <a:ln w="793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TextBox 61"/>
            <p:cNvSpPr txBox="1"/>
            <p:nvPr/>
          </p:nvSpPr>
          <p:spPr>
            <a:xfrm>
              <a:off x="1005879" y="5897853"/>
              <a:ext cx="1646605" cy="492443"/>
            </a:xfrm>
            <a:prstGeom prst="rect">
              <a:avLst/>
            </a:prstGeom>
            <a:noFill/>
          </p:spPr>
          <p:txBody>
            <a:bodyPr wrap="none" rtlCol="0">
              <a:spAutoFit/>
            </a:bodyPr>
            <a:lstStyle/>
            <a:p>
              <a:r>
                <a:rPr lang="en-US" dirty="0" smtClean="0"/>
                <a:t>Pre-Charging</a:t>
              </a:r>
              <a:endParaRPr lang="en-US" dirty="0"/>
            </a:p>
          </p:txBody>
        </p:sp>
        <p:sp>
          <p:nvSpPr>
            <p:cNvPr id="63" name="TextBox 62"/>
            <p:cNvSpPr txBox="1"/>
            <p:nvPr/>
          </p:nvSpPr>
          <p:spPr>
            <a:xfrm>
              <a:off x="4846317" y="5894277"/>
              <a:ext cx="1338828" cy="492443"/>
            </a:xfrm>
            <a:prstGeom prst="rect">
              <a:avLst/>
            </a:prstGeom>
            <a:noFill/>
          </p:spPr>
          <p:txBody>
            <a:bodyPr wrap="none" rtlCol="0">
              <a:spAutoFit/>
            </a:bodyPr>
            <a:lstStyle/>
            <a:p>
              <a:r>
                <a:rPr lang="en-US" dirty="0" smtClean="0"/>
                <a:t>Inspection</a:t>
              </a:r>
              <a:endParaRPr lang="en-US" dirty="0"/>
            </a:p>
          </p:txBody>
        </p:sp>
      </p:grpSp>
      <p:sp>
        <p:nvSpPr>
          <p:cNvPr id="80" name="Rectangle 79"/>
          <p:cNvSpPr/>
          <p:nvPr/>
        </p:nvSpPr>
        <p:spPr bwMode="auto">
          <a:xfrm>
            <a:off x="2651781" y="3779741"/>
            <a:ext cx="2377414" cy="822960"/>
          </a:xfrm>
          <a:prstGeom prst="rect">
            <a:avLst/>
          </a:prstGeom>
          <a:solidFill>
            <a:srgbClr val="FFFF00">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grpSp>
        <p:nvGrpSpPr>
          <p:cNvPr id="7" name="Group 81"/>
          <p:cNvGrpSpPr/>
          <p:nvPr/>
        </p:nvGrpSpPr>
        <p:grpSpPr>
          <a:xfrm>
            <a:off x="2651781" y="3093948"/>
            <a:ext cx="5669280" cy="1508744"/>
            <a:chOff x="2834659" y="4343390"/>
            <a:chExt cx="5669280" cy="1463024"/>
          </a:xfrm>
        </p:grpSpPr>
        <p:sp>
          <p:nvSpPr>
            <p:cNvPr id="83" name="Freeform 12"/>
            <p:cNvSpPr>
              <a:spLocks/>
            </p:cNvSpPr>
            <p:nvPr/>
          </p:nvSpPr>
          <p:spPr bwMode="auto">
            <a:xfrm>
              <a:off x="2834659" y="4343390"/>
              <a:ext cx="5669280" cy="677216"/>
            </a:xfrm>
            <a:custGeom>
              <a:avLst/>
              <a:gdLst/>
              <a:ahLst/>
              <a:cxnLst>
                <a:cxn ang="0">
                  <a:pos x="69" y="11"/>
                </a:cxn>
                <a:cxn ang="0">
                  <a:pos x="99" y="22"/>
                </a:cxn>
                <a:cxn ang="0">
                  <a:pos x="141" y="36"/>
                </a:cxn>
                <a:cxn ang="0">
                  <a:pos x="212" y="61"/>
                </a:cxn>
                <a:cxn ang="0">
                  <a:pos x="301" y="92"/>
                </a:cxn>
                <a:cxn ang="0">
                  <a:pos x="415" y="132"/>
                </a:cxn>
                <a:cxn ang="0">
                  <a:pos x="556" y="180"/>
                </a:cxn>
                <a:cxn ang="0">
                  <a:pos x="654" y="212"/>
                </a:cxn>
                <a:cxn ang="0">
                  <a:pos x="753" y="247"/>
                </a:cxn>
                <a:cxn ang="0">
                  <a:pos x="882" y="291"/>
                </a:cxn>
                <a:cxn ang="0">
                  <a:pos x="1047" y="344"/>
                </a:cxn>
                <a:cxn ang="0">
                  <a:pos x="1250" y="408"/>
                </a:cxn>
                <a:cxn ang="0">
                  <a:pos x="1587" y="513"/>
                </a:cxn>
                <a:cxn ang="0">
                  <a:pos x="1996" y="642"/>
                </a:cxn>
                <a:cxn ang="0">
                  <a:pos x="2481" y="786"/>
                </a:cxn>
                <a:cxn ang="0">
                  <a:pos x="3039" y="941"/>
                </a:cxn>
                <a:cxn ang="0">
                  <a:pos x="3631" y="1103"/>
                </a:cxn>
                <a:cxn ang="0">
                  <a:pos x="4101" y="1231"/>
                </a:cxn>
                <a:cxn ang="0">
                  <a:pos x="4446" y="1321"/>
                </a:cxn>
                <a:cxn ang="0">
                  <a:pos x="4829" y="1415"/>
                </a:cxn>
                <a:cxn ang="0">
                  <a:pos x="5260" y="1512"/>
                </a:cxn>
                <a:cxn ang="0">
                  <a:pos x="5750" y="1615"/>
                </a:cxn>
                <a:cxn ang="0">
                  <a:pos x="6311" y="1724"/>
                </a:cxn>
                <a:cxn ang="0">
                  <a:pos x="6953" y="1841"/>
                </a:cxn>
                <a:cxn ang="0">
                  <a:pos x="7664" y="1963"/>
                </a:cxn>
                <a:cxn ang="0">
                  <a:pos x="8424" y="2090"/>
                </a:cxn>
                <a:cxn ang="0">
                  <a:pos x="9618" y="2287"/>
                </a:cxn>
                <a:cxn ang="0">
                  <a:pos x="10826" y="2484"/>
                </a:cxn>
                <a:cxn ang="0">
                  <a:pos x="11609" y="2613"/>
                </a:cxn>
                <a:cxn ang="0">
                  <a:pos x="12020" y="2723"/>
                </a:cxn>
                <a:cxn ang="0">
                  <a:pos x="11596" y="2692"/>
                </a:cxn>
                <a:cxn ang="0">
                  <a:pos x="10813" y="2563"/>
                </a:cxn>
                <a:cxn ang="0">
                  <a:pos x="9605" y="2366"/>
                </a:cxn>
                <a:cxn ang="0">
                  <a:pos x="8411" y="2169"/>
                </a:cxn>
                <a:cxn ang="0">
                  <a:pos x="7651" y="2042"/>
                </a:cxn>
                <a:cxn ang="0">
                  <a:pos x="6939" y="1920"/>
                </a:cxn>
                <a:cxn ang="0">
                  <a:pos x="6296" y="1803"/>
                </a:cxn>
                <a:cxn ang="0">
                  <a:pos x="5733" y="1694"/>
                </a:cxn>
                <a:cxn ang="0">
                  <a:pos x="5243" y="1590"/>
                </a:cxn>
                <a:cxn ang="0">
                  <a:pos x="4810" y="1492"/>
                </a:cxn>
                <a:cxn ang="0">
                  <a:pos x="4427" y="1398"/>
                </a:cxn>
                <a:cxn ang="0">
                  <a:pos x="4080" y="1308"/>
                </a:cxn>
                <a:cxn ang="0">
                  <a:pos x="3610" y="1180"/>
                </a:cxn>
                <a:cxn ang="0">
                  <a:pos x="3018" y="1018"/>
                </a:cxn>
                <a:cxn ang="0">
                  <a:pos x="2458" y="863"/>
                </a:cxn>
                <a:cxn ang="0">
                  <a:pos x="1973" y="719"/>
                </a:cxn>
                <a:cxn ang="0">
                  <a:pos x="1562" y="590"/>
                </a:cxn>
                <a:cxn ang="0">
                  <a:pos x="1227" y="485"/>
                </a:cxn>
                <a:cxn ang="0">
                  <a:pos x="1022" y="421"/>
                </a:cxn>
                <a:cxn ang="0">
                  <a:pos x="857" y="366"/>
                </a:cxn>
                <a:cxn ang="0">
                  <a:pos x="728" y="322"/>
                </a:cxn>
                <a:cxn ang="0">
                  <a:pos x="629" y="288"/>
                </a:cxn>
                <a:cxn ang="0">
                  <a:pos x="531" y="255"/>
                </a:cxn>
                <a:cxn ang="0">
                  <a:pos x="390" y="207"/>
                </a:cxn>
                <a:cxn ang="0">
                  <a:pos x="274" y="167"/>
                </a:cxn>
                <a:cxn ang="0">
                  <a:pos x="185" y="136"/>
                </a:cxn>
                <a:cxn ang="0">
                  <a:pos x="114" y="111"/>
                </a:cxn>
                <a:cxn ang="0">
                  <a:pos x="74" y="97"/>
                </a:cxn>
                <a:cxn ang="0">
                  <a:pos x="44" y="86"/>
                </a:cxn>
                <a:cxn ang="0">
                  <a:pos x="7" y="32"/>
                </a:cxn>
              </a:cxnLst>
              <a:rect l="0" t="0" r="r" b="b"/>
              <a:pathLst>
                <a:path w="12024" h="2760">
                  <a:moveTo>
                    <a:pt x="57" y="7"/>
                  </a:moveTo>
                  <a:lnTo>
                    <a:pt x="69" y="11"/>
                  </a:lnTo>
                  <a:lnTo>
                    <a:pt x="89" y="18"/>
                  </a:lnTo>
                  <a:lnTo>
                    <a:pt x="99" y="22"/>
                  </a:lnTo>
                  <a:lnTo>
                    <a:pt x="117" y="28"/>
                  </a:lnTo>
                  <a:lnTo>
                    <a:pt x="141" y="36"/>
                  </a:lnTo>
                  <a:lnTo>
                    <a:pt x="178" y="49"/>
                  </a:lnTo>
                  <a:lnTo>
                    <a:pt x="212" y="61"/>
                  </a:lnTo>
                  <a:lnTo>
                    <a:pt x="252" y="75"/>
                  </a:lnTo>
                  <a:lnTo>
                    <a:pt x="301" y="92"/>
                  </a:lnTo>
                  <a:lnTo>
                    <a:pt x="357" y="112"/>
                  </a:lnTo>
                  <a:lnTo>
                    <a:pt x="415" y="132"/>
                  </a:lnTo>
                  <a:lnTo>
                    <a:pt x="479" y="154"/>
                  </a:lnTo>
                  <a:lnTo>
                    <a:pt x="556" y="180"/>
                  </a:lnTo>
                  <a:lnTo>
                    <a:pt x="603" y="196"/>
                  </a:lnTo>
                  <a:lnTo>
                    <a:pt x="654" y="212"/>
                  </a:lnTo>
                  <a:lnTo>
                    <a:pt x="701" y="229"/>
                  </a:lnTo>
                  <a:lnTo>
                    <a:pt x="753" y="247"/>
                  </a:lnTo>
                  <a:lnTo>
                    <a:pt x="814" y="268"/>
                  </a:lnTo>
                  <a:lnTo>
                    <a:pt x="882" y="291"/>
                  </a:lnTo>
                  <a:lnTo>
                    <a:pt x="960" y="317"/>
                  </a:lnTo>
                  <a:lnTo>
                    <a:pt x="1047" y="344"/>
                  </a:lnTo>
                  <a:lnTo>
                    <a:pt x="1144" y="375"/>
                  </a:lnTo>
                  <a:lnTo>
                    <a:pt x="1250" y="408"/>
                  </a:lnTo>
                  <a:lnTo>
                    <a:pt x="1409" y="457"/>
                  </a:lnTo>
                  <a:lnTo>
                    <a:pt x="1587" y="513"/>
                  </a:lnTo>
                  <a:lnTo>
                    <a:pt x="1783" y="575"/>
                  </a:lnTo>
                  <a:lnTo>
                    <a:pt x="1996" y="642"/>
                  </a:lnTo>
                  <a:lnTo>
                    <a:pt x="2229" y="712"/>
                  </a:lnTo>
                  <a:lnTo>
                    <a:pt x="2481" y="786"/>
                  </a:lnTo>
                  <a:lnTo>
                    <a:pt x="2750" y="863"/>
                  </a:lnTo>
                  <a:lnTo>
                    <a:pt x="3039" y="941"/>
                  </a:lnTo>
                  <a:lnTo>
                    <a:pt x="3335" y="1021"/>
                  </a:lnTo>
                  <a:lnTo>
                    <a:pt x="3631" y="1103"/>
                  </a:lnTo>
                  <a:lnTo>
                    <a:pt x="3940" y="1187"/>
                  </a:lnTo>
                  <a:lnTo>
                    <a:pt x="4101" y="1231"/>
                  </a:lnTo>
                  <a:lnTo>
                    <a:pt x="4270" y="1276"/>
                  </a:lnTo>
                  <a:lnTo>
                    <a:pt x="4446" y="1321"/>
                  </a:lnTo>
                  <a:lnTo>
                    <a:pt x="4632" y="1367"/>
                  </a:lnTo>
                  <a:lnTo>
                    <a:pt x="4829" y="1415"/>
                  </a:lnTo>
                  <a:lnTo>
                    <a:pt x="5037" y="1462"/>
                  </a:lnTo>
                  <a:lnTo>
                    <a:pt x="5260" y="1512"/>
                  </a:lnTo>
                  <a:lnTo>
                    <a:pt x="5497" y="1563"/>
                  </a:lnTo>
                  <a:lnTo>
                    <a:pt x="5750" y="1615"/>
                  </a:lnTo>
                  <a:lnTo>
                    <a:pt x="6020" y="1669"/>
                  </a:lnTo>
                  <a:lnTo>
                    <a:pt x="6311" y="1724"/>
                  </a:lnTo>
                  <a:lnTo>
                    <a:pt x="6623" y="1782"/>
                  </a:lnTo>
                  <a:lnTo>
                    <a:pt x="6953" y="1841"/>
                  </a:lnTo>
                  <a:lnTo>
                    <a:pt x="7301" y="1901"/>
                  </a:lnTo>
                  <a:lnTo>
                    <a:pt x="7664" y="1963"/>
                  </a:lnTo>
                  <a:lnTo>
                    <a:pt x="8039" y="2026"/>
                  </a:lnTo>
                  <a:lnTo>
                    <a:pt x="8424" y="2090"/>
                  </a:lnTo>
                  <a:lnTo>
                    <a:pt x="8817" y="2155"/>
                  </a:lnTo>
                  <a:lnTo>
                    <a:pt x="9618" y="2287"/>
                  </a:lnTo>
                  <a:lnTo>
                    <a:pt x="10425" y="2418"/>
                  </a:lnTo>
                  <a:lnTo>
                    <a:pt x="10826" y="2484"/>
                  </a:lnTo>
                  <a:lnTo>
                    <a:pt x="11221" y="2549"/>
                  </a:lnTo>
                  <a:lnTo>
                    <a:pt x="11609" y="2613"/>
                  </a:lnTo>
                  <a:lnTo>
                    <a:pt x="11987" y="2677"/>
                  </a:lnTo>
                  <a:cubicBezTo>
                    <a:pt x="12009" y="2681"/>
                    <a:pt x="12024" y="2701"/>
                    <a:pt x="12020" y="2723"/>
                  </a:cubicBezTo>
                  <a:cubicBezTo>
                    <a:pt x="12016" y="2745"/>
                    <a:pt x="11996" y="2760"/>
                    <a:pt x="11974" y="2756"/>
                  </a:cubicBezTo>
                  <a:lnTo>
                    <a:pt x="11596" y="2692"/>
                  </a:lnTo>
                  <a:lnTo>
                    <a:pt x="11208" y="2628"/>
                  </a:lnTo>
                  <a:lnTo>
                    <a:pt x="10813" y="2563"/>
                  </a:lnTo>
                  <a:lnTo>
                    <a:pt x="10412" y="2497"/>
                  </a:lnTo>
                  <a:lnTo>
                    <a:pt x="9605" y="2366"/>
                  </a:lnTo>
                  <a:lnTo>
                    <a:pt x="8804" y="2234"/>
                  </a:lnTo>
                  <a:lnTo>
                    <a:pt x="8411" y="2169"/>
                  </a:lnTo>
                  <a:lnTo>
                    <a:pt x="8026" y="2105"/>
                  </a:lnTo>
                  <a:lnTo>
                    <a:pt x="7651" y="2042"/>
                  </a:lnTo>
                  <a:lnTo>
                    <a:pt x="7288" y="1980"/>
                  </a:lnTo>
                  <a:lnTo>
                    <a:pt x="6939" y="1920"/>
                  </a:lnTo>
                  <a:lnTo>
                    <a:pt x="6608" y="1861"/>
                  </a:lnTo>
                  <a:lnTo>
                    <a:pt x="6296" y="1803"/>
                  </a:lnTo>
                  <a:lnTo>
                    <a:pt x="6005" y="1748"/>
                  </a:lnTo>
                  <a:lnTo>
                    <a:pt x="5733" y="1694"/>
                  </a:lnTo>
                  <a:lnTo>
                    <a:pt x="5480" y="1642"/>
                  </a:lnTo>
                  <a:lnTo>
                    <a:pt x="5243" y="1590"/>
                  </a:lnTo>
                  <a:lnTo>
                    <a:pt x="5020" y="1540"/>
                  </a:lnTo>
                  <a:lnTo>
                    <a:pt x="4810" y="1492"/>
                  </a:lnTo>
                  <a:lnTo>
                    <a:pt x="4613" y="1444"/>
                  </a:lnTo>
                  <a:lnTo>
                    <a:pt x="4427" y="1398"/>
                  </a:lnTo>
                  <a:lnTo>
                    <a:pt x="4249" y="1353"/>
                  </a:lnTo>
                  <a:lnTo>
                    <a:pt x="4080" y="1308"/>
                  </a:lnTo>
                  <a:lnTo>
                    <a:pt x="3919" y="1264"/>
                  </a:lnTo>
                  <a:lnTo>
                    <a:pt x="3610" y="1180"/>
                  </a:lnTo>
                  <a:lnTo>
                    <a:pt x="3314" y="1098"/>
                  </a:lnTo>
                  <a:lnTo>
                    <a:pt x="3018" y="1018"/>
                  </a:lnTo>
                  <a:lnTo>
                    <a:pt x="2728" y="940"/>
                  </a:lnTo>
                  <a:lnTo>
                    <a:pt x="2458" y="863"/>
                  </a:lnTo>
                  <a:lnTo>
                    <a:pt x="2206" y="789"/>
                  </a:lnTo>
                  <a:lnTo>
                    <a:pt x="1973" y="719"/>
                  </a:lnTo>
                  <a:lnTo>
                    <a:pt x="1758" y="652"/>
                  </a:lnTo>
                  <a:lnTo>
                    <a:pt x="1562" y="590"/>
                  </a:lnTo>
                  <a:lnTo>
                    <a:pt x="1386" y="534"/>
                  </a:lnTo>
                  <a:lnTo>
                    <a:pt x="1227" y="485"/>
                  </a:lnTo>
                  <a:lnTo>
                    <a:pt x="1119" y="452"/>
                  </a:lnTo>
                  <a:lnTo>
                    <a:pt x="1022" y="421"/>
                  </a:lnTo>
                  <a:lnTo>
                    <a:pt x="935" y="392"/>
                  </a:lnTo>
                  <a:lnTo>
                    <a:pt x="857" y="366"/>
                  </a:lnTo>
                  <a:lnTo>
                    <a:pt x="787" y="343"/>
                  </a:lnTo>
                  <a:lnTo>
                    <a:pt x="728" y="322"/>
                  </a:lnTo>
                  <a:lnTo>
                    <a:pt x="674" y="304"/>
                  </a:lnTo>
                  <a:lnTo>
                    <a:pt x="629" y="288"/>
                  </a:lnTo>
                  <a:lnTo>
                    <a:pt x="576" y="271"/>
                  </a:lnTo>
                  <a:lnTo>
                    <a:pt x="531" y="255"/>
                  </a:lnTo>
                  <a:lnTo>
                    <a:pt x="453" y="229"/>
                  </a:lnTo>
                  <a:lnTo>
                    <a:pt x="390" y="207"/>
                  </a:lnTo>
                  <a:lnTo>
                    <a:pt x="330" y="187"/>
                  </a:lnTo>
                  <a:lnTo>
                    <a:pt x="274" y="167"/>
                  </a:lnTo>
                  <a:lnTo>
                    <a:pt x="227" y="150"/>
                  </a:lnTo>
                  <a:lnTo>
                    <a:pt x="185" y="136"/>
                  </a:lnTo>
                  <a:lnTo>
                    <a:pt x="151" y="124"/>
                  </a:lnTo>
                  <a:lnTo>
                    <a:pt x="114" y="111"/>
                  </a:lnTo>
                  <a:lnTo>
                    <a:pt x="92" y="103"/>
                  </a:lnTo>
                  <a:lnTo>
                    <a:pt x="74" y="97"/>
                  </a:lnTo>
                  <a:lnTo>
                    <a:pt x="60" y="93"/>
                  </a:lnTo>
                  <a:lnTo>
                    <a:pt x="44" y="86"/>
                  </a:lnTo>
                  <a:lnTo>
                    <a:pt x="32" y="82"/>
                  </a:lnTo>
                  <a:cubicBezTo>
                    <a:pt x="11" y="75"/>
                    <a:pt x="0" y="53"/>
                    <a:pt x="7" y="32"/>
                  </a:cubicBezTo>
                  <a:cubicBezTo>
                    <a:pt x="14" y="11"/>
                    <a:pt x="36" y="0"/>
                    <a:pt x="57" y="7"/>
                  </a:cubicBezTo>
                  <a:close/>
                </a:path>
              </a:pathLst>
            </a:custGeom>
            <a:solidFill>
              <a:schemeClr val="tx2"/>
            </a:solidFill>
            <a:ln w="7938" cap="flat">
              <a:solidFill>
                <a:schemeClr val="tx2"/>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
            <p:cNvSpPr>
              <a:spLocks/>
            </p:cNvSpPr>
            <p:nvPr/>
          </p:nvSpPr>
          <p:spPr bwMode="auto">
            <a:xfrm>
              <a:off x="2834659" y="4343390"/>
              <a:ext cx="5669280" cy="1463024"/>
            </a:xfrm>
            <a:custGeom>
              <a:avLst/>
              <a:gdLst/>
              <a:ahLst/>
              <a:cxnLst>
                <a:cxn ang="0">
                  <a:pos x="86" y="232"/>
                </a:cxn>
                <a:cxn ang="0">
                  <a:pos x="96" y="561"/>
                </a:cxn>
                <a:cxn ang="0">
                  <a:pos x="110" y="974"/>
                </a:cxn>
                <a:cxn ang="0">
                  <a:pos x="130" y="1496"/>
                </a:cxn>
                <a:cxn ang="0">
                  <a:pos x="161" y="2176"/>
                </a:cxn>
                <a:cxn ang="0">
                  <a:pos x="216" y="2855"/>
                </a:cxn>
                <a:cxn ang="0">
                  <a:pos x="275" y="3353"/>
                </a:cxn>
                <a:cxn ang="0">
                  <a:pos x="336" y="3738"/>
                </a:cxn>
                <a:cxn ang="0">
                  <a:pos x="378" y="3908"/>
                </a:cxn>
                <a:cxn ang="0">
                  <a:pos x="463" y="4077"/>
                </a:cxn>
                <a:cxn ang="0">
                  <a:pos x="532" y="4141"/>
                </a:cxn>
                <a:cxn ang="0">
                  <a:pos x="654" y="4201"/>
                </a:cxn>
                <a:cxn ang="0">
                  <a:pos x="742" y="4220"/>
                </a:cxn>
                <a:cxn ang="0">
                  <a:pos x="943" y="4226"/>
                </a:cxn>
                <a:cxn ang="0">
                  <a:pos x="1234" y="4225"/>
                </a:cxn>
                <a:cxn ang="0">
                  <a:pos x="1767" y="4228"/>
                </a:cxn>
                <a:cxn ang="0">
                  <a:pos x="2465" y="4227"/>
                </a:cxn>
                <a:cxn ang="0">
                  <a:pos x="3320" y="4226"/>
                </a:cxn>
                <a:cxn ang="0">
                  <a:pos x="4086" y="4226"/>
                </a:cxn>
                <a:cxn ang="0">
                  <a:pos x="4618" y="4226"/>
                </a:cxn>
                <a:cxn ang="0">
                  <a:pos x="5247" y="4226"/>
                </a:cxn>
                <a:cxn ang="0">
                  <a:pos x="6008" y="4226"/>
                </a:cxn>
                <a:cxn ang="0">
                  <a:pos x="6942" y="4226"/>
                </a:cxn>
                <a:cxn ang="0">
                  <a:pos x="8028" y="4226"/>
                </a:cxn>
                <a:cxn ang="0">
                  <a:pos x="9607" y="4226"/>
                </a:cxn>
                <a:cxn ang="0">
                  <a:pos x="11210" y="4226"/>
                </a:cxn>
                <a:cxn ang="0">
                  <a:pos x="12016" y="4266"/>
                </a:cxn>
                <a:cxn ang="0">
                  <a:pos x="11210" y="4306"/>
                </a:cxn>
                <a:cxn ang="0">
                  <a:pos x="9607" y="4306"/>
                </a:cxn>
                <a:cxn ang="0">
                  <a:pos x="8028" y="4306"/>
                </a:cxn>
                <a:cxn ang="0">
                  <a:pos x="6942" y="4306"/>
                </a:cxn>
                <a:cxn ang="0">
                  <a:pos x="6008" y="4306"/>
                </a:cxn>
                <a:cxn ang="0">
                  <a:pos x="5247" y="4306"/>
                </a:cxn>
                <a:cxn ang="0">
                  <a:pos x="4618" y="4306"/>
                </a:cxn>
                <a:cxn ang="0">
                  <a:pos x="4086" y="4306"/>
                </a:cxn>
                <a:cxn ang="0">
                  <a:pos x="3320" y="4306"/>
                </a:cxn>
                <a:cxn ang="0">
                  <a:pos x="2465" y="4307"/>
                </a:cxn>
                <a:cxn ang="0">
                  <a:pos x="1766" y="4308"/>
                </a:cxn>
                <a:cxn ang="0">
                  <a:pos x="1234" y="4305"/>
                </a:cxn>
                <a:cxn ang="0">
                  <a:pos x="943" y="4306"/>
                </a:cxn>
                <a:cxn ang="0">
                  <a:pos x="729" y="4299"/>
                </a:cxn>
                <a:cxn ang="0">
                  <a:pos x="621" y="4274"/>
                </a:cxn>
                <a:cxn ang="0">
                  <a:pos x="481" y="4202"/>
                </a:cxn>
                <a:cxn ang="0">
                  <a:pos x="398" y="4122"/>
                </a:cxn>
                <a:cxn ang="0">
                  <a:pos x="301" y="3931"/>
                </a:cxn>
                <a:cxn ang="0">
                  <a:pos x="257" y="3753"/>
                </a:cxn>
                <a:cxn ang="0">
                  <a:pos x="196" y="3364"/>
                </a:cxn>
                <a:cxn ang="0">
                  <a:pos x="137" y="2864"/>
                </a:cxn>
                <a:cxn ang="0">
                  <a:pos x="82" y="2179"/>
                </a:cxn>
                <a:cxn ang="0">
                  <a:pos x="51" y="1499"/>
                </a:cxn>
                <a:cxn ang="0">
                  <a:pos x="30" y="977"/>
                </a:cxn>
                <a:cxn ang="0">
                  <a:pos x="16" y="564"/>
                </a:cxn>
                <a:cxn ang="0">
                  <a:pos x="6" y="235"/>
                </a:cxn>
                <a:cxn ang="0">
                  <a:pos x="39" y="0"/>
                </a:cxn>
              </a:cxnLst>
              <a:rect l="0" t="0" r="r" b="b"/>
              <a:pathLst>
                <a:path w="12016" h="4308">
                  <a:moveTo>
                    <a:pt x="80" y="39"/>
                  </a:moveTo>
                  <a:lnTo>
                    <a:pt x="83" y="137"/>
                  </a:lnTo>
                  <a:lnTo>
                    <a:pt x="86" y="232"/>
                  </a:lnTo>
                  <a:lnTo>
                    <a:pt x="89" y="332"/>
                  </a:lnTo>
                  <a:lnTo>
                    <a:pt x="92" y="442"/>
                  </a:lnTo>
                  <a:lnTo>
                    <a:pt x="96" y="561"/>
                  </a:lnTo>
                  <a:lnTo>
                    <a:pt x="100" y="687"/>
                  </a:lnTo>
                  <a:lnTo>
                    <a:pt x="105" y="824"/>
                  </a:lnTo>
                  <a:lnTo>
                    <a:pt x="110" y="974"/>
                  </a:lnTo>
                  <a:lnTo>
                    <a:pt x="116" y="1136"/>
                  </a:lnTo>
                  <a:lnTo>
                    <a:pt x="122" y="1308"/>
                  </a:lnTo>
                  <a:lnTo>
                    <a:pt x="130" y="1496"/>
                  </a:lnTo>
                  <a:lnTo>
                    <a:pt x="140" y="1702"/>
                  </a:lnTo>
                  <a:lnTo>
                    <a:pt x="150" y="1930"/>
                  </a:lnTo>
                  <a:lnTo>
                    <a:pt x="161" y="2176"/>
                  </a:lnTo>
                  <a:lnTo>
                    <a:pt x="176" y="2436"/>
                  </a:lnTo>
                  <a:lnTo>
                    <a:pt x="200" y="2708"/>
                  </a:lnTo>
                  <a:lnTo>
                    <a:pt x="216" y="2855"/>
                  </a:lnTo>
                  <a:lnTo>
                    <a:pt x="234" y="3016"/>
                  </a:lnTo>
                  <a:lnTo>
                    <a:pt x="253" y="3185"/>
                  </a:lnTo>
                  <a:lnTo>
                    <a:pt x="275" y="3353"/>
                  </a:lnTo>
                  <a:lnTo>
                    <a:pt x="298" y="3517"/>
                  </a:lnTo>
                  <a:lnTo>
                    <a:pt x="323" y="3669"/>
                  </a:lnTo>
                  <a:lnTo>
                    <a:pt x="336" y="3738"/>
                  </a:lnTo>
                  <a:lnTo>
                    <a:pt x="350" y="3801"/>
                  </a:lnTo>
                  <a:lnTo>
                    <a:pt x="363" y="3858"/>
                  </a:lnTo>
                  <a:lnTo>
                    <a:pt x="378" y="3908"/>
                  </a:lnTo>
                  <a:lnTo>
                    <a:pt x="403" y="3977"/>
                  </a:lnTo>
                  <a:lnTo>
                    <a:pt x="432" y="4032"/>
                  </a:lnTo>
                  <a:lnTo>
                    <a:pt x="463" y="4077"/>
                  </a:lnTo>
                  <a:lnTo>
                    <a:pt x="459" y="4072"/>
                  </a:lnTo>
                  <a:lnTo>
                    <a:pt x="496" y="4111"/>
                  </a:lnTo>
                  <a:lnTo>
                    <a:pt x="532" y="4141"/>
                  </a:lnTo>
                  <a:lnTo>
                    <a:pt x="528" y="4137"/>
                  </a:lnTo>
                  <a:lnTo>
                    <a:pt x="570" y="4163"/>
                  </a:lnTo>
                  <a:lnTo>
                    <a:pt x="654" y="4201"/>
                  </a:lnTo>
                  <a:lnTo>
                    <a:pt x="648" y="4199"/>
                  </a:lnTo>
                  <a:lnTo>
                    <a:pt x="694" y="4212"/>
                  </a:lnTo>
                  <a:lnTo>
                    <a:pt x="742" y="4220"/>
                  </a:lnTo>
                  <a:lnTo>
                    <a:pt x="800" y="4225"/>
                  </a:lnTo>
                  <a:lnTo>
                    <a:pt x="867" y="4226"/>
                  </a:lnTo>
                  <a:lnTo>
                    <a:pt x="943" y="4226"/>
                  </a:lnTo>
                  <a:lnTo>
                    <a:pt x="1030" y="4225"/>
                  </a:lnTo>
                  <a:lnTo>
                    <a:pt x="1127" y="4225"/>
                  </a:lnTo>
                  <a:lnTo>
                    <a:pt x="1234" y="4225"/>
                  </a:lnTo>
                  <a:lnTo>
                    <a:pt x="1394" y="4226"/>
                  </a:lnTo>
                  <a:lnTo>
                    <a:pt x="1571" y="4227"/>
                  </a:lnTo>
                  <a:lnTo>
                    <a:pt x="1767" y="4228"/>
                  </a:lnTo>
                  <a:lnTo>
                    <a:pt x="1980" y="4227"/>
                  </a:lnTo>
                  <a:lnTo>
                    <a:pt x="2213" y="4227"/>
                  </a:lnTo>
                  <a:lnTo>
                    <a:pt x="2465" y="4227"/>
                  </a:lnTo>
                  <a:lnTo>
                    <a:pt x="2735" y="4226"/>
                  </a:lnTo>
                  <a:lnTo>
                    <a:pt x="3024" y="4226"/>
                  </a:lnTo>
                  <a:lnTo>
                    <a:pt x="3320" y="4226"/>
                  </a:lnTo>
                  <a:lnTo>
                    <a:pt x="3616" y="4226"/>
                  </a:lnTo>
                  <a:lnTo>
                    <a:pt x="3925" y="4226"/>
                  </a:lnTo>
                  <a:lnTo>
                    <a:pt x="4086" y="4226"/>
                  </a:lnTo>
                  <a:lnTo>
                    <a:pt x="4255" y="4226"/>
                  </a:lnTo>
                  <a:lnTo>
                    <a:pt x="4432" y="4226"/>
                  </a:lnTo>
                  <a:lnTo>
                    <a:pt x="4618" y="4226"/>
                  </a:lnTo>
                  <a:lnTo>
                    <a:pt x="4815" y="4226"/>
                  </a:lnTo>
                  <a:lnTo>
                    <a:pt x="5024" y="4226"/>
                  </a:lnTo>
                  <a:lnTo>
                    <a:pt x="5247" y="4226"/>
                  </a:lnTo>
                  <a:lnTo>
                    <a:pt x="5484" y="4226"/>
                  </a:lnTo>
                  <a:lnTo>
                    <a:pt x="5737" y="4226"/>
                  </a:lnTo>
                  <a:lnTo>
                    <a:pt x="6008" y="4226"/>
                  </a:lnTo>
                  <a:lnTo>
                    <a:pt x="6299" y="4226"/>
                  </a:lnTo>
                  <a:lnTo>
                    <a:pt x="6611" y="4226"/>
                  </a:lnTo>
                  <a:lnTo>
                    <a:pt x="6942" y="4226"/>
                  </a:lnTo>
                  <a:lnTo>
                    <a:pt x="7290" y="4226"/>
                  </a:lnTo>
                  <a:lnTo>
                    <a:pt x="7653" y="4226"/>
                  </a:lnTo>
                  <a:lnTo>
                    <a:pt x="8028" y="4226"/>
                  </a:lnTo>
                  <a:lnTo>
                    <a:pt x="8413" y="4226"/>
                  </a:lnTo>
                  <a:lnTo>
                    <a:pt x="8806" y="4226"/>
                  </a:lnTo>
                  <a:lnTo>
                    <a:pt x="9607" y="4226"/>
                  </a:lnTo>
                  <a:lnTo>
                    <a:pt x="10414" y="4226"/>
                  </a:lnTo>
                  <a:lnTo>
                    <a:pt x="10815" y="4226"/>
                  </a:lnTo>
                  <a:lnTo>
                    <a:pt x="11210" y="4226"/>
                  </a:lnTo>
                  <a:lnTo>
                    <a:pt x="11598" y="4226"/>
                  </a:lnTo>
                  <a:lnTo>
                    <a:pt x="11976" y="4226"/>
                  </a:lnTo>
                  <a:cubicBezTo>
                    <a:pt x="11999" y="4226"/>
                    <a:pt x="12016" y="4244"/>
                    <a:pt x="12016" y="4266"/>
                  </a:cubicBezTo>
                  <a:cubicBezTo>
                    <a:pt x="12016" y="4289"/>
                    <a:pt x="11999" y="4306"/>
                    <a:pt x="11976" y="4306"/>
                  </a:cubicBezTo>
                  <a:lnTo>
                    <a:pt x="11598" y="4306"/>
                  </a:lnTo>
                  <a:lnTo>
                    <a:pt x="11210" y="4306"/>
                  </a:lnTo>
                  <a:lnTo>
                    <a:pt x="10815" y="4306"/>
                  </a:lnTo>
                  <a:lnTo>
                    <a:pt x="10414" y="4306"/>
                  </a:lnTo>
                  <a:lnTo>
                    <a:pt x="9607" y="4306"/>
                  </a:lnTo>
                  <a:lnTo>
                    <a:pt x="8806" y="4306"/>
                  </a:lnTo>
                  <a:lnTo>
                    <a:pt x="8413" y="4306"/>
                  </a:lnTo>
                  <a:lnTo>
                    <a:pt x="8028" y="4306"/>
                  </a:lnTo>
                  <a:lnTo>
                    <a:pt x="7653" y="4306"/>
                  </a:lnTo>
                  <a:lnTo>
                    <a:pt x="7290" y="4306"/>
                  </a:lnTo>
                  <a:lnTo>
                    <a:pt x="6942" y="4306"/>
                  </a:lnTo>
                  <a:lnTo>
                    <a:pt x="6611" y="4306"/>
                  </a:lnTo>
                  <a:lnTo>
                    <a:pt x="6299" y="4306"/>
                  </a:lnTo>
                  <a:lnTo>
                    <a:pt x="6008" y="4306"/>
                  </a:lnTo>
                  <a:lnTo>
                    <a:pt x="5737" y="4306"/>
                  </a:lnTo>
                  <a:lnTo>
                    <a:pt x="5484" y="4306"/>
                  </a:lnTo>
                  <a:lnTo>
                    <a:pt x="5247" y="4306"/>
                  </a:lnTo>
                  <a:lnTo>
                    <a:pt x="5024" y="4306"/>
                  </a:lnTo>
                  <a:lnTo>
                    <a:pt x="4815" y="4306"/>
                  </a:lnTo>
                  <a:lnTo>
                    <a:pt x="4618" y="4306"/>
                  </a:lnTo>
                  <a:lnTo>
                    <a:pt x="4432" y="4306"/>
                  </a:lnTo>
                  <a:lnTo>
                    <a:pt x="4255" y="4306"/>
                  </a:lnTo>
                  <a:lnTo>
                    <a:pt x="4086" y="4306"/>
                  </a:lnTo>
                  <a:lnTo>
                    <a:pt x="3925" y="4306"/>
                  </a:lnTo>
                  <a:lnTo>
                    <a:pt x="3616" y="4306"/>
                  </a:lnTo>
                  <a:lnTo>
                    <a:pt x="3320" y="4306"/>
                  </a:lnTo>
                  <a:lnTo>
                    <a:pt x="3024" y="4306"/>
                  </a:lnTo>
                  <a:lnTo>
                    <a:pt x="2736" y="4306"/>
                  </a:lnTo>
                  <a:lnTo>
                    <a:pt x="2465" y="4307"/>
                  </a:lnTo>
                  <a:lnTo>
                    <a:pt x="2213" y="4307"/>
                  </a:lnTo>
                  <a:lnTo>
                    <a:pt x="1981" y="4307"/>
                  </a:lnTo>
                  <a:lnTo>
                    <a:pt x="1766" y="4308"/>
                  </a:lnTo>
                  <a:lnTo>
                    <a:pt x="1570" y="4307"/>
                  </a:lnTo>
                  <a:lnTo>
                    <a:pt x="1393" y="4306"/>
                  </a:lnTo>
                  <a:lnTo>
                    <a:pt x="1234" y="4305"/>
                  </a:lnTo>
                  <a:lnTo>
                    <a:pt x="1127" y="4305"/>
                  </a:lnTo>
                  <a:lnTo>
                    <a:pt x="1031" y="4305"/>
                  </a:lnTo>
                  <a:lnTo>
                    <a:pt x="943" y="4306"/>
                  </a:lnTo>
                  <a:lnTo>
                    <a:pt x="864" y="4306"/>
                  </a:lnTo>
                  <a:lnTo>
                    <a:pt x="793" y="4304"/>
                  </a:lnTo>
                  <a:lnTo>
                    <a:pt x="729" y="4299"/>
                  </a:lnTo>
                  <a:lnTo>
                    <a:pt x="673" y="4289"/>
                  </a:lnTo>
                  <a:lnTo>
                    <a:pt x="627" y="4276"/>
                  </a:lnTo>
                  <a:cubicBezTo>
                    <a:pt x="625" y="4275"/>
                    <a:pt x="623" y="4275"/>
                    <a:pt x="621" y="4274"/>
                  </a:cubicBezTo>
                  <a:lnTo>
                    <a:pt x="527" y="4231"/>
                  </a:lnTo>
                  <a:lnTo>
                    <a:pt x="485" y="4205"/>
                  </a:lnTo>
                  <a:cubicBezTo>
                    <a:pt x="484" y="4204"/>
                    <a:pt x="482" y="4203"/>
                    <a:pt x="481" y="4202"/>
                  </a:cubicBezTo>
                  <a:lnTo>
                    <a:pt x="438" y="4166"/>
                  </a:lnTo>
                  <a:lnTo>
                    <a:pt x="401" y="4127"/>
                  </a:lnTo>
                  <a:cubicBezTo>
                    <a:pt x="400" y="4126"/>
                    <a:pt x="399" y="4124"/>
                    <a:pt x="398" y="4122"/>
                  </a:cubicBezTo>
                  <a:lnTo>
                    <a:pt x="361" y="4069"/>
                  </a:lnTo>
                  <a:lnTo>
                    <a:pt x="328" y="4004"/>
                  </a:lnTo>
                  <a:lnTo>
                    <a:pt x="301" y="3931"/>
                  </a:lnTo>
                  <a:lnTo>
                    <a:pt x="286" y="3877"/>
                  </a:lnTo>
                  <a:lnTo>
                    <a:pt x="271" y="3818"/>
                  </a:lnTo>
                  <a:lnTo>
                    <a:pt x="257" y="3753"/>
                  </a:lnTo>
                  <a:lnTo>
                    <a:pt x="244" y="3682"/>
                  </a:lnTo>
                  <a:lnTo>
                    <a:pt x="219" y="3528"/>
                  </a:lnTo>
                  <a:lnTo>
                    <a:pt x="196" y="3364"/>
                  </a:lnTo>
                  <a:lnTo>
                    <a:pt x="174" y="3194"/>
                  </a:lnTo>
                  <a:lnTo>
                    <a:pt x="155" y="3025"/>
                  </a:lnTo>
                  <a:lnTo>
                    <a:pt x="137" y="2864"/>
                  </a:lnTo>
                  <a:lnTo>
                    <a:pt x="121" y="2715"/>
                  </a:lnTo>
                  <a:lnTo>
                    <a:pt x="97" y="2441"/>
                  </a:lnTo>
                  <a:lnTo>
                    <a:pt x="82" y="2179"/>
                  </a:lnTo>
                  <a:lnTo>
                    <a:pt x="71" y="1933"/>
                  </a:lnTo>
                  <a:lnTo>
                    <a:pt x="61" y="1705"/>
                  </a:lnTo>
                  <a:lnTo>
                    <a:pt x="51" y="1499"/>
                  </a:lnTo>
                  <a:lnTo>
                    <a:pt x="42" y="1311"/>
                  </a:lnTo>
                  <a:lnTo>
                    <a:pt x="36" y="1139"/>
                  </a:lnTo>
                  <a:lnTo>
                    <a:pt x="30" y="977"/>
                  </a:lnTo>
                  <a:lnTo>
                    <a:pt x="25" y="827"/>
                  </a:lnTo>
                  <a:lnTo>
                    <a:pt x="20" y="690"/>
                  </a:lnTo>
                  <a:lnTo>
                    <a:pt x="16" y="564"/>
                  </a:lnTo>
                  <a:lnTo>
                    <a:pt x="12" y="445"/>
                  </a:lnTo>
                  <a:lnTo>
                    <a:pt x="9" y="335"/>
                  </a:lnTo>
                  <a:lnTo>
                    <a:pt x="6" y="235"/>
                  </a:lnTo>
                  <a:lnTo>
                    <a:pt x="3" y="140"/>
                  </a:lnTo>
                  <a:lnTo>
                    <a:pt x="0" y="42"/>
                  </a:lnTo>
                  <a:cubicBezTo>
                    <a:pt x="0" y="20"/>
                    <a:pt x="17" y="1"/>
                    <a:pt x="39" y="0"/>
                  </a:cubicBezTo>
                  <a:cubicBezTo>
                    <a:pt x="61" y="0"/>
                    <a:pt x="80" y="17"/>
                    <a:pt x="80" y="39"/>
                  </a:cubicBezTo>
                  <a:close/>
                </a:path>
              </a:pathLst>
            </a:custGeom>
            <a:solidFill>
              <a:srgbClr val="92D050"/>
            </a:solidFill>
            <a:ln w="7938" cap="flat">
              <a:solidFill>
                <a:schemeClr val="accent3"/>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grpSp>
      <p:sp>
        <p:nvSpPr>
          <p:cNvPr id="86" name="Rectangle 85"/>
          <p:cNvSpPr/>
          <p:nvPr/>
        </p:nvSpPr>
        <p:spPr bwMode="auto">
          <a:xfrm>
            <a:off x="5029195" y="3779741"/>
            <a:ext cx="2926048" cy="822960"/>
          </a:xfrm>
          <a:prstGeom prst="rect">
            <a:avLst/>
          </a:prstGeom>
          <a:solidFill>
            <a:srgbClr val="FFFF00">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smtClean="0"/>
              <a:t>Inspection window enlarged</a:t>
            </a:r>
            <a:endParaRPr kumimoji="0" lang="en-US" sz="1800" b="1" i="0" u="none" strike="noStrike" cap="none" normalizeH="0" baseline="0" dirty="0" smtClean="0">
              <a:ln>
                <a:noFill/>
              </a:ln>
              <a:solidFill>
                <a:schemeClr val="tx1"/>
              </a:solidFill>
              <a:effectLst/>
              <a:latin typeface="Arial" charset="0"/>
            </a:endParaRPr>
          </a:p>
        </p:txBody>
      </p:sp>
      <p:grpSp>
        <p:nvGrpSpPr>
          <p:cNvPr id="8" name="Group 88"/>
          <p:cNvGrpSpPr/>
          <p:nvPr/>
        </p:nvGrpSpPr>
        <p:grpSpPr>
          <a:xfrm>
            <a:off x="1554514" y="3093948"/>
            <a:ext cx="1097273" cy="1508760"/>
            <a:chOff x="1737391" y="3794756"/>
            <a:chExt cx="1097273" cy="2011680"/>
          </a:xfrm>
        </p:grpSpPr>
        <p:cxnSp>
          <p:nvCxnSpPr>
            <p:cNvPr id="70" name="Straight Connector 69"/>
            <p:cNvCxnSpPr/>
            <p:nvPr/>
          </p:nvCxnSpPr>
          <p:spPr bwMode="auto">
            <a:xfrm flipV="1">
              <a:off x="2377464" y="3794756"/>
              <a:ext cx="457200" cy="201168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87" name="Right Arrow 86"/>
            <p:cNvSpPr/>
            <p:nvPr/>
          </p:nvSpPr>
          <p:spPr bwMode="auto">
            <a:xfrm>
              <a:off x="1737391" y="5257780"/>
              <a:ext cx="640073" cy="365756"/>
            </a:xfrm>
            <a:prstGeom prst="rightArrow">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88" name="Down Arrow 87"/>
            <p:cNvSpPr/>
            <p:nvPr/>
          </p:nvSpPr>
          <p:spPr bwMode="auto">
            <a:xfrm flipV="1">
              <a:off x="2286025" y="3794756"/>
              <a:ext cx="365756" cy="548634"/>
            </a:xfrm>
            <a:prstGeom prst="downArrow">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grpSp>
      <p:cxnSp>
        <p:nvCxnSpPr>
          <p:cNvPr id="27" name="Straight Connector 26"/>
          <p:cNvCxnSpPr/>
          <p:nvPr/>
        </p:nvCxnSpPr>
        <p:spPr bwMode="auto">
          <a:xfrm>
            <a:off x="7315170" y="2571750"/>
            <a:ext cx="274317" cy="0"/>
          </a:xfrm>
          <a:prstGeom prst="line">
            <a:avLst/>
          </a:prstGeom>
          <a:solidFill>
            <a:schemeClr val="accent1"/>
          </a:solidFill>
          <a:ln w="38100" cap="flat" cmpd="sng" algn="ctr">
            <a:solidFill>
              <a:srgbClr val="000000"/>
            </a:solidFill>
            <a:prstDash val="solid"/>
            <a:round/>
            <a:headEnd type="none" w="med" len="med"/>
            <a:tailEnd type="none" w="med" len="med"/>
          </a:ln>
          <a:effectLst/>
        </p:spPr>
      </p:cxnSp>
      <p:sp>
        <p:nvSpPr>
          <p:cNvPr id="29" name="TextBox 28"/>
          <p:cNvSpPr txBox="1"/>
          <p:nvPr/>
        </p:nvSpPr>
        <p:spPr>
          <a:xfrm>
            <a:off x="7680925" y="2480311"/>
            <a:ext cx="1188708" cy="261610"/>
          </a:xfrm>
          <a:prstGeom prst="rect">
            <a:avLst/>
          </a:prstGeom>
          <a:noFill/>
        </p:spPr>
        <p:txBody>
          <a:bodyPr wrap="square" rtlCol="0">
            <a:spAutoFit/>
          </a:bodyPr>
          <a:lstStyle/>
          <a:p>
            <a:r>
              <a:rPr lang="en-US" sz="1100" dirty="0" smtClean="0"/>
              <a:t>Pre-Charging</a:t>
            </a:r>
            <a:endParaRPr lang="en-US" sz="1100" dirty="0"/>
          </a:p>
        </p:txBody>
      </p:sp>
      <p:cxnSp>
        <p:nvCxnSpPr>
          <p:cNvPr id="30" name="Straight Connector 29"/>
          <p:cNvCxnSpPr/>
          <p:nvPr/>
        </p:nvCxnSpPr>
        <p:spPr bwMode="auto">
          <a:xfrm>
            <a:off x="7315170" y="2858774"/>
            <a:ext cx="274317" cy="0"/>
          </a:xfrm>
          <a:prstGeom prst="line">
            <a:avLst/>
          </a:prstGeom>
          <a:solidFill>
            <a:schemeClr val="accent1"/>
          </a:solidFill>
          <a:ln w="38100" cap="flat" cmpd="sng" algn="ctr">
            <a:solidFill>
              <a:srgbClr val="92D050"/>
            </a:solidFill>
            <a:prstDash val="solid"/>
            <a:round/>
            <a:headEnd type="none" w="med" len="med"/>
            <a:tailEnd type="none" w="med" len="med"/>
          </a:ln>
          <a:effectLst/>
        </p:spPr>
      </p:cxnSp>
      <p:sp>
        <p:nvSpPr>
          <p:cNvPr id="32" name="TextBox 31"/>
          <p:cNvSpPr txBox="1"/>
          <p:nvPr/>
        </p:nvSpPr>
        <p:spPr>
          <a:xfrm>
            <a:off x="7680925" y="2767335"/>
            <a:ext cx="1463075" cy="430887"/>
          </a:xfrm>
          <a:prstGeom prst="rect">
            <a:avLst/>
          </a:prstGeom>
          <a:noFill/>
        </p:spPr>
        <p:txBody>
          <a:bodyPr wrap="square" rtlCol="0">
            <a:spAutoFit/>
          </a:bodyPr>
          <a:lstStyle/>
          <a:p>
            <a:r>
              <a:rPr lang="en-US" sz="1100" dirty="0" smtClean="0"/>
              <a:t>Discharging on normal CT</a:t>
            </a:r>
            <a:endParaRPr lang="en-US" sz="1100" dirty="0"/>
          </a:p>
        </p:txBody>
      </p:sp>
      <p:cxnSp>
        <p:nvCxnSpPr>
          <p:cNvPr id="34" name="Straight Connector 33"/>
          <p:cNvCxnSpPr/>
          <p:nvPr/>
        </p:nvCxnSpPr>
        <p:spPr bwMode="auto">
          <a:xfrm>
            <a:off x="7315170" y="3238131"/>
            <a:ext cx="274317" cy="0"/>
          </a:xfrm>
          <a:prstGeom prst="line">
            <a:avLst/>
          </a:prstGeom>
          <a:solidFill>
            <a:schemeClr val="accent1"/>
          </a:solidFill>
          <a:ln w="38100" cap="flat" cmpd="sng" algn="ctr">
            <a:solidFill>
              <a:srgbClr val="3333FF"/>
            </a:solidFill>
            <a:prstDash val="solid"/>
            <a:round/>
            <a:headEnd type="none" w="med" len="med"/>
            <a:tailEnd type="none" w="med" len="med"/>
          </a:ln>
          <a:effectLst/>
        </p:spPr>
      </p:cxnSp>
      <p:sp>
        <p:nvSpPr>
          <p:cNvPr id="35" name="TextBox 34"/>
          <p:cNvSpPr txBox="1"/>
          <p:nvPr/>
        </p:nvSpPr>
        <p:spPr>
          <a:xfrm>
            <a:off x="7680925" y="3146692"/>
            <a:ext cx="1463075" cy="430887"/>
          </a:xfrm>
          <a:prstGeom prst="rect">
            <a:avLst/>
          </a:prstGeom>
          <a:noFill/>
        </p:spPr>
        <p:txBody>
          <a:bodyPr wrap="square" rtlCol="0">
            <a:spAutoFit/>
          </a:bodyPr>
          <a:lstStyle/>
          <a:p>
            <a:r>
              <a:rPr lang="en-US" sz="1100" dirty="0" smtClean="0"/>
              <a:t>Discharging on under etched CT</a:t>
            </a:r>
            <a:endParaRPr 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blinds(horizontal)">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blinds(vertical)">
                                      <p:cBhvr>
                                        <p:cTn id="3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Feature -- VC Booster™ Case Study</a:t>
            </a:r>
            <a:endParaRPr lang="en-US" dirty="0">
              <a:latin typeface="+mj-lt"/>
            </a:endParaRPr>
          </a:p>
        </p:txBody>
      </p:sp>
      <p:sp>
        <p:nvSpPr>
          <p:cNvPr id="3" name="Content Placeholder 2"/>
          <p:cNvSpPr>
            <a:spLocks noGrp="1"/>
          </p:cNvSpPr>
          <p:nvPr>
            <p:ph idx="1"/>
          </p:nvPr>
        </p:nvSpPr>
        <p:spPr/>
        <p:txBody>
          <a:bodyPr/>
          <a:lstStyle/>
          <a:p>
            <a:r>
              <a:rPr lang="en-US" dirty="0" smtClean="0"/>
              <a:t>VC Booster™ reveal killer NOP defect non-visible by normal pre-scan </a:t>
            </a:r>
            <a:endParaRPr lang="en-US" dirty="0"/>
          </a:p>
        </p:txBody>
      </p:sp>
      <p:sp>
        <p:nvSpPr>
          <p:cNvPr id="10" name="矩形 8"/>
          <p:cNvSpPr>
            <a:spLocks noChangeArrowheads="1"/>
          </p:cNvSpPr>
          <p:nvPr/>
        </p:nvSpPr>
        <p:spPr bwMode="auto">
          <a:xfrm>
            <a:off x="457245" y="4423390"/>
            <a:ext cx="3657600" cy="274320"/>
          </a:xfrm>
          <a:prstGeom prst="rect">
            <a:avLst/>
          </a:prstGeom>
          <a:noFill/>
          <a:ln w="9525">
            <a:noFill/>
            <a:miter lim="800000"/>
            <a:headEnd/>
            <a:tailEnd/>
          </a:ln>
        </p:spPr>
        <p:txBody>
          <a:bodyPr wrap="square" anchor="ctr" anchorCtr="1">
            <a:noAutofit/>
          </a:bodyPr>
          <a:lstStyle/>
          <a:p>
            <a:r>
              <a:rPr lang="en-US" altLang="zh-TW" sz="1600" dirty="0" smtClean="0">
                <a:latin typeface="Trebuchet MS" pitchFamily="34" charset="0"/>
                <a:ea typeface="新細明體" pitchFamily="18" charset="-120"/>
                <a:cs typeface="Tahoma" pitchFamily="34" charset="0"/>
              </a:rPr>
              <a:t>Non-visible/low in SNR with normal pre-scan</a:t>
            </a:r>
            <a:endParaRPr lang="zh-TW" altLang="en-US" sz="1600" dirty="0">
              <a:latin typeface="Trebuchet MS" pitchFamily="34" charset="0"/>
              <a:ea typeface="新細明體" pitchFamily="18" charset="-120"/>
              <a:cs typeface="Tahoma" pitchFamily="34" charset="0"/>
            </a:endParaRPr>
          </a:p>
        </p:txBody>
      </p:sp>
      <p:pic>
        <p:nvPicPr>
          <p:cNvPr id="11" name="Picture 3"/>
          <p:cNvPicPr>
            <a:picLocks noChangeAspect="1"/>
          </p:cNvPicPr>
          <p:nvPr/>
        </p:nvPicPr>
        <p:blipFill>
          <a:blip r:embed="rId2" cstate="print"/>
          <a:srcRect/>
          <a:stretch>
            <a:fillRect/>
          </a:stretch>
        </p:blipFill>
        <p:spPr bwMode="auto">
          <a:xfrm>
            <a:off x="274367" y="1200131"/>
            <a:ext cx="4114800" cy="3086100"/>
          </a:xfrm>
          <a:prstGeom prst="rect">
            <a:avLst/>
          </a:prstGeom>
          <a:noFill/>
          <a:ln w="9525">
            <a:noFill/>
            <a:miter lim="800000"/>
            <a:headEnd/>
            <a:tailEnd/>
          </a:ln>
        </p:spPr>
      </p:pic>
      <p:grpSp>
        <p:nvGrpSpPr>
          <p:cNvPr id="4" name="Group 26"/>
          <p:cNvGrpSpPr/>
          <p:nvPr/>
        </p:nvGrpSpPr>
        <p:grpSpPr>
          <a:xfrm>
            <a:off x="4754878" y="994427"/>
            <a:ext cx="4114800" cy="3703277"/>
            <a:chOff x="4754878" y="1325903"/>
            <a:chExt cx="4114800" cy="4937702"/>
          </a:xfrm>
        </p:grpSpPr>
        <p:sp>
          <p:nvSpPr>
            <p:cNvPr id="12" name="矩形 8"/>
            <p:cNvSpPr>
              <a:spLocks noChangeArrowheads="1"/>
            </p:cNvSpPr>
            <p:nvPr/>
          </p:nvSpPr>
          <p:spPr bwMode="auto">
            <a:xfrm>
              <a:off x="5303478" y="5897845"/>
              <a:ext cx="3108960" cy="365760"/>
            </a:xfrm>
            <a:prstGeom prst="rect">
              <a:avLst/>
            </a:prstGeom>
            <a:solidFill>
              <a:schemeClr val="accent1"/>
            </a:solidFill>
            <a:ln w="9525">
              <a:noFill/>
              <a:miter lim="800000"/>
              <a:headEnd/>
              <a:tailEnd/>
            </a:ln>
          </p:spPr>
          <p:txBody>
            <a:bodyPr wrap="square" anchor="ctr" anchorCtr="1">
              <a:noAutofit/>
            </a:bodyPr>
            <a:lstStyle/>
            <a:p>
              <a:r>
                <a:rPr lang="en-US" altLang="zh-TW" sz="1600" dirty="0" smtClean="0">
                  <a:solidFill>
                    <a:schemeClr val="bg1"/>
                  </a:solidFill>
                  <a:latin typeface="Trebuchet MS" pitchFamily="34" charset="0"/>
                  <a:ea typeface="新細明體" pitchFamily="18" charset="-120"/>
                  <a:cs typeface="Tahoma" pitchFamily="34" charset="0"/>
                </a:rPr>
                <a:t>High SNR with VC Booster Scan</a:t>
              </a:r>
              <a:endParaRPr lang="zh-TW" altLang="en-US" sz="1600" dirty="0">
                <a:solidFill>
                  <a:schemeClr val="bg1"/>
                </a:solidFill>
                <a:latin typeface="Trebuchet MS" pitchFamily="34" charset="0"/>
                <a:ea typeface="新細明體" pitchFamily="18" charset="-120"/>
                <a:cs typeface="Tahoma" pitchFamily="34" charset="0"/>
              </a:endParaRPr>
            </a:p>
          </p:txBody>
        </p:sp>
        <p:pic>
          <p:nvPicPr>
            <p:cNvPr id="13" name="Picture 4"/>
            <p:cNvPicPr>
              <a:picLocks/>
            </p:cNvPicPr>
            <p:nvPr/>
          </p:nvPicPr>
          <p:blipFill>
            <a:blip r:embed="rId3" cstate="print"/>
            <a:srcRect/>
            <a:stretch>
              <a:fillRect/>
            </a:stretch>
          </p:blipFill>
          <p:spPr bwMode="auto">
            <a:xfrm>
              <a:off x="4754878" y="1600219"/>
              <a:ext cx="4114800" cy="4114800"/>
            </a:xfrm>
            <a:prstGeom prst="rect">
              <a:avLst/>
            </a:prstGeom>
            <a:noFill/>
            <a:ln w="38100">
              <a:noFill/>
              <a:miter lim="800000"/>
              <a:headEnd/>
              <a:tailEnd/>
            </a:ln>
          </p:spPr>
        </p:pic>
        <p:grpSp>
          <p:nvGrpSpPr>
            <p:cNvPr id="5" name="Group 25"/>
            <p:cNvGrpSpPr/>
            <p:nvPr/>
          </p:nvGrpSpPr>
          <p:grpSpPr>
            <a:xfrm>
              <a:off x="4937756" y="1325903"/>
              <a:ext cx="3840438" cy="4023318"/>
              <a:chOff x="4937756" y="1325903"/>
              <a:chExt cx="3840438" cy="4023318"/>
            </a:xfrm>
          </p:grpSpPr>
          <p:cxnSp>
            <p:nvCxnSpPr>
              <p:cNvPr id="9" name="Straight Arrow Connector 8"/>
              <p:cNvCxnSpPr/>
              <p:nvPr/>
            </p:nvCxnSpPr>
            <p:spPr bwMode="auto">
              <a:xfrm flipH="1">
                <a:off x="5486390" y="2971803"/>
                <a:ext cx="182880" cy="182880"/>
              </a:xfrm>
              <a:prstGeom prst="straightConnector1">
                <a:avLst/>
              </a:prstGeom>
              <a:solidFill>
                <a:schemeClr val="accent1"/>
              </a:solidFill>
              <a:ln w="28575" cap="flat" cmpd="sng" algn="ctr">
                <a:solidFill>
                  <a:srgbClr val="FF0000"/>
                </a:solidFill>
                <a:prstDash val="solid"/>
                <a:round/>
                <a:headEnd type="none" w="med" len="med"/>
                <a:tailEnd type="triangle" w="med" len="med"/>
              </a:ln>
              <a:effectLst/>
            </p:spPr>
          </p:cxnSp>
          <p:cxnSp>
            <p:nvCxnSpPr>
              <p:cNvPr id="14" name="Straight Arrow Connector 13"/>
              <p:cNvCxnSpPr/>
              <p:nvPr/>
            </p:nvCxnSpPr>
            <p:spPr bwMode="auto">
              <a:xfrm flipH="1">
                <a:off x="7680926" y="1874535"/>
                <a:ext cx="182880" cy="182880"/>
              </a:xfrm>
              <a:prstGeom prst="straightConnector1">
                <a:avLst/>
              </a:prstGeom>
              <a:solidFill>
                <a:schemeClr val="accent1"/>
              </a:solidFill>
              <a:ln w="28575" cap="flat" cmpd="sng" algn="ctr">
                <a:solidFill>
                  <a:srgbClr val="FF0000"/>
                </a:solidFill>
                <a:prstDash val="solid"/>
                <a:round/>
                <a:headEnd type="none" w="med" len="med"/>
                <a:tailEnd type="triangle" w="med" len="med"/>
              </a:ln>
              <a:effectLst/>
            </p:spPr>
          </p:cxnSp>
          <p:cxnSp>
            <p:nvCxnSpPr>
              <p:cNvPr id="15" name="Straight Arrow Connector 14"/>
              <p:cNvCxnSpPr/>
              <p:nvPr/>
            </p:nvCxnSpPr>
            <p:spPr bwMode="auto">
              <a:xfrm flipH="1">
                <a:off x="8046682" y="3703315"/>
                <a:ext cx="182880" cy="182880"/>
              </a:xfrm>
              <a:prstGeom prst="straightConnector1">
                <a:avLst/>
              </a:prstGeom>
              <a:solidFill>
                <a:schemeClr val="accent1"/>
              </a:solidFill>
              <a:ln w="28575" cap="flat" cmpd="sng" algn="ctr">
                <a:solidFill>
                  <a:srgbClr val="FF0000"/>
                </a:solidFill>
                <a:prstDash val="solid"/>
                <a:round/>
                <a:headEnd type="none" w="med" len="med"/>
                <a:tailEnd type="triangle" w="med" len="med"/>
              </a:ln>
              <a:effectLst/>
            </p:spPr>
          </p:cxnSp>
          <p:cxnSp>
            <p:nvCxnSpPr>
              <p:cNvPr id="16" name="Straight Arrow Connector 15"/>
              <p:cNvCxnSpPr/>
              <p:nvPr/>
            </p:nvCxnSpPr>
            <p:spPr bwMode="auto">
              <a:xfrm flipH="1">
                <a:off x="7955243" y="4251949"/>
                <a:ext cx="182880" cy="182880"/>
              </a:xfrm>
              <a:prstGeom prst="straightConnector1">
                <a:avLst/>
              </a:prstGeom>
              <a:solidFill>
                <a:schemeClr val="accent1"/>
              </a:solidFill>
              <a:ln w="28575" cap="flat" cmpd="sng" algn="ctr">
                <a:solidFill>
                  <a:srgbClr val="FF0000"/>
                </a:solidFill>
                <a:prstDash val="solid"/>
                <a:round/>
                <a:headEnd type="none" w="med" len="med"/>
                <a:tailEnd type="triangle" w="med" len="med"/>
              </a:ln>
              <a:effectLst/>
            </p:spPr>
          </p:cxnSp>
          <p:cxnSp>
            <p:nvCxnSpPr>
              <p:cNvPr id="17" name="Straight Arrow Connector 16"/>
              <p:cNvCxnSpPr/>
              <p:nvPr/>
            </p:nvCxnSpPr>
            <p:spPr bwMode="auto">
              <a:xfrm flipH="1">
                <a:off x="6400780" y="4526266"/>
                <a:ext cx="182880" cy="182880"/>
              </a:xfrm>
              <a:prstGeom prst="straightConnector1">
                <a:avLst/>
              </a:prstGeom>
              <a:solidFill>
                <a:schemeClr val="accent1"/>
              </a:solidFill>
              <a:ln w="28575" cap="flat" cmpd="sng" algn="ctr">
                <a:solidFill>
                  <a:srgbClr val="FF0000"/>
                </a:solidFill>
                <a:prstDash val="solid"/>
                <a:round/>
                <a:headEnd type="none" w="med" len="med"/>
                <a:tailEnd type="triangle" w="med" len="med"/>
              </a:ln>
              <a:effectLst/>
            </p:spPr>
          </p:cxnSp>
          <p:cxnSp>
            <p:nvCxnSpPr>
              <p:cNvPr id="18" name="Straight Arrow Connector 17"/>
              <p:cNvCxnSpPr/>
              <p:nvPr/>
            </p:nvCxnSpPr>
            <p:spPr bwMode="auto">
              <a:xfrm flipH="1">
                <a:off x="4937756" y="5166339"/>
                <a:ext cx="182880" cy="182880"/>
              </a:xfrm>
              <a:prstGeom prst="straightConnector1">
                <a:avLst/>
              </a:prstGeom>
              <a:solidFill>
                <a:schemeClr val="accent1"/>
              </a:solidFill>
              <a:ln w="28575" cap="flat" cmpd="sng" algn="ctr">
                <a:solidFill>
                  <a:srgbClr val="FF0000"/>
                </a:solidFill>
                <a:prstDash val="solid"/>
                <a:round/>
                <a:headEnd type="none" w="med" len="med"/>
                <a:tailEnd type="triangle" w="med" len="med"/>
              </a:ln>
              <a:effectLst/>
            </p:spPr>
          </p:cxnSp>
          <p:cxnSp>
            <p:nvCxnSpPr>
              <p:cNvPr id="19" name="Straight Arrow Connector 18"/>
              <p:cNvCxnSpPr/>
              <p:nvPr/>
            </p:nvCxnSpPr>
            <p:spPr bwMode="auto">
              <a:xfrm flipH="1">
                <a:off x="7132292" y="4526266"/>
                <a:ext cx="182880" cy="182880"/>
              </a:xfrm>
              <a:prstGeom prst="straightConnector1">
                <a:avLst/>
              </a:prstGeom>
              <a:solidFill>
                <a:schemeClr val="accent1"/>
              </a:solidFill>
              <a:ln w="28575" cap="flat" cmpd="sng" algn="ctr">
                <a:solidFill>
                  <a:srgbClr val="FF0000"/>
                </a:solidFill>
                <a:prstDash val="solid"/>
                <a:round/>
                <a:headEnd type="none" w="med" len="med"/>
                <a:tailEnd type="triangle" w="med" len="med"/>
              </a:ln>
              <a:effectLst/>
            </p:spPr>
          </p:cxnSp>
          <p:cxnSp>
            <p:nvCxnSpPr>
              <p:cNvPr id="20" name="Straight Arrow Connector 19"/>
              <p:cNvCxnSpPr/>
              <p:nvPr/>
            </p:nvCxnSpPr>
            <p:spPr bwMode="auto">
              <a:xfrm flipH="1">
                <a:off x="7772365" y="5074900"/>
                <a:ext cx="182880" cy="182880"/>
              </a:xfrm>
              <a:prstGeom prst="straightConnector1">
                <a:avLst/>
              </a:prstGeom>
              <a:solidFill>
                <a:schemeClr val="accent1"/>
              </a:solidFill>
              <a:ln w="28575" cap="flat" cmpd="sng" algn="ctr">
                <a:solidFill>
                  <a:srgbClr val="FF0000"/>
                </a:solidFill>
                <a:prstDash val="solid"/>
                <a:round/>
                <a:headEnd type="none" w="med" len="med"/>
                <a:tailEnd type="triangle" w="med" len="med"/>
              </a:ln>
              <a:effectLst/>
            </p:spPr>
          </p:cxnSp>
          <p:cxnSp>
            <p:nvCxnSpPr>
              <p:cNvPr id="21" name="Straight Arrow Connector 20"/>
              <p:cNvCxnSpPr/>
              <p:nvPr/>
            </p:nvCxnSpPr>
            <p:spPr bwMode="auto">
              <a:xfrm flipH="1">
                <a:off x="8320999" y="5166341"/>
                <a:ext cx="182880" cy="182880"/>
              </a:xfrm>
              <a:prstGeom prst="straightConnector1">
                <a:avLst/>
              </a:prstGeom>
              <a:solidFill>
                <a:schemeClr val="accent1"/>
              </a:solidFill>
              <a:ln w="28575" cap="flat" cmpd="sng" algn="ctr">
                <a:solidFill>
                  <a:srgbClr val="FF0000"/>
                </a:solidFill>
                <a:prstDash val="solid"/>
                <a:round/>
                <a:headEnd type="none" w="med" len="med"/>
                <a:tailEnd type="triangle" w="med" len="med"/>
              </a:ln>
              <a:effectLst/>
            </p:spPr>
          </p:cxnSp>
          <p:cxnSp>
            <p:nvCxnSpPr>
              <p:cNvPr id="22" name="Straight Arrow Connector 21"/>
              <p:cNvCxnSpPr/>
              <p:nvPr/>
            </p:nvCxnSpPr>
            <p:spPr bwMode="auto">
              <a:xfrm flipH="1" flipV="1">
                <a:off x="4937756" y="1691659"/>
                <a:ext cx="182880" cy="182880"/>
              </a:xfrm>
              <a:prstGeom prst="straightConnector1">
                <a:avLst/>
              </a:prstGeom>
              <a:solidFill>
                <a:schemeClr val="accent1"/>
              </a:solidFill>
              <a:ln w="28575" cap="flat" cmpd="sng" algn="ctr">
                <a:solidFill>
                  <a:srgbClr val="FF0000"/>
                </a:solidFill>
                <a:prstDash val="solid"/>
                <a:round/>
                <a:headEnd type="none" w="med" len="med"/>
                <a:tailEnd type="triangle" w="med" len="med"/>
              </a:ln>
              <a:effectLst/>
            </p:spPr>
          </p:cxnSp>
          <p:cxnSp>
            <p:nvCxnSpPr>
              <p:cNvPr id="23" name="Straight Arrow Connector 22"/>
              <p:cNvCxnSpPr/>
              <p:nvPr/>
            </p:nvCxnSpPr>
            <p:spPr bwMode="auto">
              <a:xfrm flipV="1">
                <a:off x="8595314" y="1783098"/>
                <a:ext cx="182880" cy="182880"/>
              </a:xfrm>
              <a:prstGeom prst="straightConnector1">
                <a:avLst/>
              </a:prstGeom>
              <a:solidFill>
                <a:schemeClr val="accent1"/>
              </a:solidFill>
              <a:ln w="28575" cap="flat" cmpd="sng" algn="ctr">
                <a:solidFill>
                  <a:srgbClr val="FF0000"/>
                </a:solidFill>
                <a:prstDash val="solid"/>
                <a:round/>
                <a:headEnd type="none" w="med" len="med"/>
                <a:tailEnd type="triangle" w="med" len="med"/>
              </a:ln>
              <a:effectLst/>
            </p:spPr>
          </p:cxnSp>
          <p:cxnSp>
            <p:nvCxnSpPr>
              <p:cNvPr id="24" name="Straight Arrow Connector 23"/>
              <p:cNvCxnSpPr/>
              <p:nvPr/>
            </p:nvCxnSpPr>
            <p:spPr bwMode="auto">
              <a:xfrm flipH="1">
                <a:off x="5120634" y="1325903"/>
                <a:ext cx="0" cy="182880"/>
              </a:xfrm>
              <a:prstGeom prst="straightConnector1">
                <a:avLst/>
              </a:prstGeom>
              <a:solidFill>
                <a:schemeClr val="accent1"/>
              </a:solidFill>
              <a:ln w="28575" cap="flat" cmpd="sng" algn="ctr">
                <a:solidFill>
                  <a:srgbClr val="FF0000"/>
                </a:solidFill>
                <a:prstDash val="solid"/>
                <a:round/>
                <a:headEnd type="none" w="med" len="med"/>
                <a:tailEnd type="triangle" w="med" len="med"/>
              </a:ln>
              <a:effectLst/>
            </p:spPr>
          </p:cxnSp>
        </p:grpSp>
      </p:grpSp>
      <p:grpSp>
        <p:nvGrpSpPr>
          <p:cNvPr id="6" name="Group 31"/>
          <p:cNvGrpSpPr/>
          <p:nvPr/>
        </p:nvGrpSpPr>
        <p:grpSpPr>
          <a:xfrm>
            <a:off x="823001" y="1226344"/>
            <a:ext cx="2348859" cy="2278856"/>
            <a:chOff x="823001" y="1635125"/>
            <a:chExt cx="2348859" cy="3038475"/>
          </a:xfrm>
        </p:grpSpPr>
        <p:sp>
          <p:nvSpPr>
            <p:cNvPr id="28" name="Oval 27"/>
            <p:cNvSpPr/>
            <p:nvPr/>
          </p:nvSpPr>
          <p:spPr bwMode="auto">
            <a:xfrm>
              <a:off x="823001" y="2971483"/>
              <a:ext cx="365760" cy="365760"/>
            </a:xfrm>
            <a:prstGeom prst="ellipse">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pic>
          <p:nvPicPr>
            <p:cNvPr id="25" name="Picture 2"/>
            <p:cNvPicPr>
              <a:picLocks noChangeAspect="1" noChangeArrowheads="1"/>
            </p:cNvPicPr>
            <p:nvPr/>
          </p:nvPicPr>
          <p:blipFill>
            <a:blip r:embed="rId4" cstate="print"/>
            <a:srcRect/>
            <a:stretch>
              <a:fillRect/>
            </a:stretch>
          </p:blipFill>
          <p:spPr bwMode="auto">
            <a:xfrm rot="16200000">
              <a:off x="752510" y="2254250"/>
              <a:ext cx="3038475" cy="1800225"/>
            </a:xfrm>
            <a:prstGeom prst="rect">
              <a:avLst/>
            </a:prstGeom>
            <a:noFill/>
            <a:ln w="9525">
              <a:noFill/>
              <a:miter lim="800000"/>
              <a:headEnd/>
              <a:tailEnd/>
            </a:ln>
          </p:spPr>
        </p:pic>
      </p:grpSp>
      <p:grpSp>
        <p:nvGrpSpPr>
          <p:cNvPr id="7" name="Group 32"/>
          <p:cNvGrpSpPr/>
          <p:nvPr/>
        </p:nvGrpSpPr>
        <p:grpSpPr>
          <a:xfrm>
            <a:off x="5303513" y="1240632"/>
            <a:ext cx="2482209" cy="2250281"/>
            <a:chOff x="5303512" y="1654175"/>
            <a:chExt cx="2482209" cy="3000375"/>
          </a:xfrm>
        </p:grpSpPr>
        <p:pic>
          <p:nvPicPr>
            <p:cNvPr id="1027" name="Picture 3"/>
            <p:cNvPicPr>
              <a:picLocks noChangeAspect="1" noChangeArrowheads="1"/>
            </p:cNvPicPr>
            <p:nvPr/>
          </p:nvPicPr>
          <p:blipFill>
            <a:blip r:embed="rId5" cstate="print"/>
            <a:srcRect/>
            <a:stretch>
              <a:fillRect/>
            </a:stretch>
          </p:blipFill>
          <p:spPr bwMode="auto">
            <a:xfrm rot="16200000">
              <a:off x="5318746" y="2187575"/>
              <a:ext cx="3000375" cy="1933575"/>
            </a:xfrm>
            <a:prstGeom prst="rect">
              <a:avLst/>
            </a:prstGeom>
            <a:noFill/>
            <a:ln w="9525">
              <a:noFill/>
              <a:miter lim="800000"/>
              <a:headEnd/>
              <a:tailEnd/>
            </a:ln>
          </p:spPr>
        </p:pic>
        <p:sp>
          <p:nvSpPr>
            <p:cNvPr id="30" name="Oval 29"/>
            <p:cNvSpPr/>
            <p:nvPr/>
          </p:nvSpPr>
          <p:spPr bwMode="auto">
            <a:xfrm>
              <a:off x="5303512" y="2971483"/>
              <a:ext cx="365760" cy="36576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p:cNvSpPr>
            <a:spLocks noGrp="1"/>
          </p:cNvSpPr>
          <p:nvPr>
            <p:ph idx="1"/>
          </p:nvPr>
        </p:nvSpPr>
        <p:spPr bwMode="auto">
          <a:xfrm>
            <a:off x="457200" y="2311005"/>
            <a:ext cx="8229600" cy="2106215"/>
          </a:xfrm>
          <a:noFill/>
          <a:ln>
            <a:miter lim="800000"/>
            <a:headEnd/>
            <a:tailEnd/>
          </a:ln>
        </p:spPr>
        <p:txBody>
          <a:bodyPr vert="horz" wrap="square" lIns="77925" tIns="38963" rIns="77925" bIns="38963" numCol="1" anchor="t" anchorCtr="0" compatLnSpc="1">
            <a:prstTxWarp prst="textNoShape">
              <a:avLst/>
            </a:prstTxWarp>
          </a:bodyPr>
          <a:lstStyle/>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a:p>
            <a:endParaRPr lang="en-US" altLang="zh-TW" smtClean="0">
              <a:ea typeface="新細明體" charset="-120"/>
            </a:endParaRPr>
          </a:p>
        </p:txBody>
      </p:sp>
      <p:grpSp>
        <p:nvGrpSpPr>
          <p:cNvPr id="2" name="Group 1236"/>
          <p:cNvGrpSpPr>
            <a:grpSpLocks/>
          </p:cNvGrpSpPr>
          <p:nvPr/>
        </p:nvGrpSpPr>
        <p:grpSpPr bwMode="auto">
          <a:xfrm>
            <a:off x="1381858" y="735807"/>
            <a:ext cx="2560026" cy="1443038"/>
            <a:chOff x="914440" y="1505205"/>
            <a:chExt cx="2560292" cy="1923795"/>
          </a:xfrm>
        </p:grpSpPr>
        <p:sp>
          <p:nvSpPr>
            <p:cNvPr id="12" name="Rectangle 11"/>
            <p:cNvSpPr/>
            <p:nvPr/>
          </p:nvSpPr>
          <p:spPr bwMode="auto">
            <a:xfrm>
              <a:off x="914440" y="1600200"/>
              <a:ext cx="1828800" cy="1828800"/>
            </a:xfrm>
            <a:prstGeom prst="rect">
              <a:avLst/>
            </a:prstGeom>
            <a:solidFill>
              <a:schemeClr val="tx1">
                <a:lumMod val="50000"/>
                <a:lumOff val="50000"/>
              </a:schemeClr>
            </a:solidFill>
            <a:ln w="9525" cap="flat" cmpd="sng" algn="ctr">
              <a:solidFill>
                <a:srgbClr val="000000"/>
              </a:solidFill>
              <a:prstDash val="solid"/>
              <a:round/>
              <a:headEnd type="none" w="med" len="med"/>
              <a:tailEnd type="none" w="med" len="med"/>
            </a:ln>
            <a:effectLst/>
            <a:scene3d>
              <a:camera prst="isometricOffAxis2Top"/>
              <a:lightRig rig="threePt" dir="t"/>
            </a:scene3d>
          </p:spPr>
          <p:txBody>
            <a:bodyPr/>
            <a:lstStyle/>
            <a:p>
              <a:pPr>
                <a:defRPr/>
              </a:pPr>
              <a:endParaRPr lang="en-US" b="1"/>
            </a:p>
          </p:txBody>
        </p:sp>
        <p:cxnSp>
          <p:nvCxnSpPr>
            <p:cNvPr id="16398" name="Straight Arrow Connector 12"/>
            <p:cNvCxnSpPr>
              <a:cxnSpLocks noChangeShapeType="1"/>
            </p:cNvCxnSpPr>
            <p:nvPr/>
          </p:nvCxnSpPr>
          <p:spPr bwMode="auto">
            <a:xfrm>
              <a:off x="1828830" y="1508751"/>
              <a:ext cx="0" cy="914400"/>
            </a:xfrm>
            <a:prstGeom prst="straightConnector1">
              <a:avLst/>
            </a:prstGeom>
            <a:noFill/>
            <a:ln w="28575" algn="ctr">
              <a:solidFill>
                <a:srgbClr val="FF0000"/>
              </a:solidFill>
              <a:round/>
              <a:headEnd/>
              <a:tailEnd type="arrow" w="med" len="med"/>
            </a:ln>
          </p:spPr>
        </p:cxnSp>
        <p:cxnSp>
          <p:nvCxnSpPr>
            <p:cNvPr id="16399" name="Straight Arrow Connector 13"/>
            <p:cNvCxnSpPr>
              <a:cxnSpLocks noChangeShapeType="1"/>
            </p:cNvCxnSpPr>
            <p:nvPr/>
          </p:nvCxnSpPr>
          <p:spPr bwMode="auto">
            <a:xfrm flipH="1">
              <a:off x="1828830" y="1600200"/>
              <a:ext cx="1645902" cy="822951"/>
            </a:xfrm>
            <a:prstGeom prst="straightConnector1">
              <a:avLst/>
            </a:prstGeom>
            <a:noFill/>
            <a:ln w="76200" algn="ctr">
              <a:solidFill>
                <a:schemeClr val="accent2"/>
              </a:solidFill>
              <a:round/>
              <a:headEnd/>
              <a:tailEnd type="triangle" w="med" len="med"/>
            </a:ln>
          </p:spPr>
        </p:cxnSp>
        <p:sp>
          <p:nvSpPr>
            <p:cNvPr id="16400" name="TextBox 14"/>
            <p:cNvSpPr txBox="1">
              <a:spLocks noChangeArrowheads="1"/>
            </p:cNvSpPr>
            <p:nvPr/>
          </p:nvSpPr>
          <p:spPr bwMode="auto">
            <a:xfrm>
              <a:off x="939576" y="1508781"/>
              <a:ext cx="1018333" cy="492377"/>
            </a:xfrm>
            <a:prstGeom prst="rect">
              <a:avLst/>
            </a:prstGeom>
            <a:noFill/>
            <a:ln w="9525">
              <a:noFill/>
              <a:miter lim="800000"/>
              <a:headEnd/>
              <a:tailEnd/>
            </a:ln>
          </p:spPr>
          <p:txBody>
            <a:bodyPr wrap="none">
              <a:spAutoFit/>
            </a:bodyPr>
            <a:lstStyle/>
            <a:p>
              <a:r>
                <a:rPr lang="en-US" altLang="zh-TW" b="1">
                  <a:ea typeface="新細明體" charset="-120"/>
                </a:rPr>
                <a:t>E-beam</a:t>
              </a:r>
            </a:p>
          </p:txBody>
        </p:sp>
        <p:sp>
          <p:nvSpPr>
            <p:cNvPr id="16401" name="TextBox 15"/>
            <p:cNvSpPr txBox="1">
              <a:spLocks noChangeArrowheads="1"/>
            </p:cNvSpPr>
            <p:nvPr/>
          </p:nvSpPr>
          <p:spPr bwMode="auto">
            <a:xfrm>
              <a:off x="2241295" y="1505205"/>
              <a:ext cx="684874" cy="492377"/>
            </a:xfrm>
            <a:prstGeom prst="rect">
              <a:avLst/>
            </a:prstGeom>
            <a:noFill/>
            <a:ln w="9525">
              <a:noFill/>
              <a:miter lim="800000"/>
              <a:headEnd/>
              <a:tailEnd/>
            </a:ln>
          </p:spPr>
          <p:txBody>
            <a:bodyPr wrap="none">
              <a:spAutoFit/>
            </a:bodyPr>
            <a:lstStyle/>
            <a:p>
              <a:r>
                <a:rPr lang="en-US" altLang="zh-TW" b="1">
                  <a:ea typeface="新細明體" charset="-120"/>
                </a:rPr>
                <a:t>ACC</a:t>
              </a:r>
            </a:p>
          </p:txBody>
        </p:sp>
      </p:grpSp>
      <p:pic>
        <p:nvPicPr>
          <p:cNvPr id="16388" name="Picture 3"/>
          <p:cNvPicPr>
            <a:picLocks noChangeAspect="1" noChangeArrowheads="1"/>
          </p:cNvPicPr>
          <p:nvPr/>
        </p:nvPicPr>
        <p:blipFill>
          <a:blip r:embed="rId2" cstate="print"/>
          <a:srcRect l="37852" b="42143"/>
          <a:stretch>
            <a:fillRect/>
          </a:stretch>
        </p:blipFill>
        <p:spPr bwMode="auto">
          <a:xfrm>
            <a:off x="1447800" y="2518173"/>
            <a:ext cx="2552700" cy="1851422"/>
          </a:xfrm>
          <a:prstGeom prst="rect">
            <a:avLst/>
          </a:prstGeom>
          <a:noFill/>
          <a:ln w="9525">
            <a:noFill/>
            <a:miter lim="800000"/>
            <a:headEnd/>
            <a:tailEnd/>
          </a:ln>
        </p:spPr>
      </p:pic>
      <p:sp>
        <p:nvSpPr>
          <p:cNvPr id="16389" name="文字方塊 6"/>
          <p:cNvSpPr txBox="1">
            <a:spLocks noChangeArrowheads="1"/>
          </p:cNvSpPr>
          <p:nvPr/>
        </p:nvSpPr>
        <p:spPr bwMode="auto">
          <a:xfrm>
            <a:off x="199292" y="4539854"/>
            <a:ext cx="8891954" cy="340297"/>
          </a:xfrm>
          <a:prstGeom prst="rect">
            <a:avLst/>
          </a:prstGeom>
          <a:solidFill>
            <a:schemeClr val="accent1"/>
          </a:solidFill>
          <a:ln w="9525">
            <a:noFill/>
            <a:miter lim="800000"/>
            <a:headEnd/>
            <a:tailEnd/>
          </a:ln>
        </p:spPr>
        <p:txBody>
          <a:bodyPr lIns="77925" tIns="38963" rIns="77925" bIns="38963">
            <a:spAutoFit/>
          </a:bodyPr>
          <a:lstStyle/>
          <a:p>
            <a:r>
              <a:rPr lang="en-US" altLang="zh-TW" sz="1700" dirty="0">
                <a:ea typeface="新細明體" charset="-120"/>
              </a:rPr>
              <a:t>ACC-on makes BVC(nuisance) almost all disappear and can see some DVC </a:t>
            </a:r>
            <a:endParaRPr lang="zh-TW" altLang="en-US" sz="1700" dirty="0">
              <a:ea typeface="新細明體" charset="-120"/>
            </a:endParaRPr>
          </a:p>
        </p:txBody>
      </p:sp>
      <p:sp>
        <p:nvSpPr>
          <p:cNvPr id="16390" name="Text Box 6"/>
          <p:cNvSpPr txBox="1">
            <a:spLocks noChangeArrowheads="1"/>
          </p:cNvSpPr>
          <p:nvPr/>
        </p:nvSpPr>
        <p:spPr bwMode="auto">
          <a:xfrm>
            <a:off x="1" y="3219450"/>
            <a:ext cx="1280746" cy="771184"/>
          </a:xfrm>
          <a:prstGeom prst="rect">
            <a:avLst/>
          </a:prstGeom>
          <a:noFill/>
          <a:ln w="9525">
            <a:noFill/>
            <a:miter lim="800000"/>
            <a:headEnd/>
            <a:tailEnd/>
          </a:ln>
        </p:spPr>
        <p:txBody>
          <a:bodyPr lIns="77925" tIns="38963" rIns="77925" bIns="38963">
            <a:spAutoFit/>
          </a:bodyPr>
          <a:lstStyle/>
          <a:p>
            <a:pPr algn="ctr">
              <a:spcBef>
                <a:spcPct val="50000"/>
              </a:spcBef>
            </a:pPr>
            <a:r>
              <a:rPr lang="en-US" altLang="ja-JP" b="1">
                <a:ea typeface="ＭＳ Ｐゴシック" pitchFamily="34" charset="-128"/>
              </a:rPr>
              <a:t>ACC off</a:t>
            </a:r>
          </a:p>
          <a:p>
            <a:pPr algn="ctr">
              <a:spcBef>
                <a:spcPct val="50000"/>
              </a:spcBef>
            </a:pPr>
            <a:r>
              <a:rPr lang="en-US" altLang="ja-JP" b="1">
                <a:ea typeface="ＭＳ Ｐゴシック" pitchFamily="34" charset="-128"/>
              </a:rPr>
              <a:t>Nuisance</a:t>
            </a:r>
          </a:p>
        </p:txBody>
      </p:sp>
      <p:sp>
        <p:nvSpPr>
          <p:cNvPr id="16391" name="Text Box 8"/>
          <p:cNvSpPr txBox="1">
            <a:spLocks noChangeArrowheads="1"/>
          </p:cNvSpPr>
          <p:nvPr/>
        </p:nvSpPr>
        <p:spPr bwMode="auto">
          <a:xfrm>
            <a:off x="7766538" y="3165873"/>
            <a:ext cx="1377462" cy="771184"/>
          </a:xfrm>
          <a:prstGeom prst="rect">
            <a:avLst/>
          </a:prstGeom>
          <a:noFill/>
          <a:ln w="9525">
            <a:noFill/>
            <a:miter lim="800000"/>
            <a:headEnd/>
            <a:tailEnd/>
          </a:ln>
        </p:spPr>
        <p:txBody>
          <a:bodyPr lIns="77925" tIns="38963" rIns="77925" bIns="38963">
            <a:spAutoFit/>
          </a:bodyPr>
          <a:lstStyle/>
          <a:p>
            <a:pPr algn="ctr">
              <a:spcBef>
                <a:spcPct val="50000"/>
              </a:spcBef>
            </a:pPr>
            <a:r>
              <a:rPr lang="en-US" altLang="ja-JP" b="1">
                <a:ea typeface="ＭＳ Ｐゴシック" pitchFamily="34" charset="-128"/>
              </a:rPr>
              <a:t>ACC on</a:t>
            </a:r>
          </a:p>
          <a:p>
            <a:pPr algn="ctr">
              <a:spcBef>
                <a:spcPct val="50000"/>
              </a:spcBef>
            </a:pPr>
            <a:r>
              <a:rPr lang="en-US" altLang="ja-JP" b="1">
                <a:ea typeface="ＭＳ Ｐゴシック" pitchFamily="34" charset="-128"/>
              </a:rPr>
              <a:t>Found DOI</a:t>
            </a:r>
          </a:p>
        </p:txBody>
      </p:sp>
      <p:sp>
        <p:nvSpPr>
          <p:cNvPr id="16392" name="文字方塊 24"/>
          <p:cNvSpPr txBox="1">
            <a:spLocks noChangeArrowheads="1"/>
          </p:cNvSpPr>
          <p:nvPr/>
        </p:nvSpPr>
        <p:spPr bwMode="auto">
          <a:xfrm>
            <a:off x="0" y="0"/>
            <a:ext cx="9144000" cy="386464"/>
          </a:xfrm>
          <a:prstGeom prst="rect">
            <a:avLst/>
          </a:prstGeom>
          <a:solidFill>
            <a:schemeClr val="bg1"/>
          </a:solidFill>
          <a:ln w="9525">
            <a:noFill/>
            <a:miter lim="800000"/>
            <a:headEnd/>
            <a:tailEnd/>
          </a:ln>
        </p:spPr>
        <p:txBody>
          <a:bodyPr lIns="77925" tIns="38963" rIns="77925" bIns="38963">
            <a:spAutoFit/>
          </a:bodyPr>
          <a:lstStyle/>
          <a:p>
            <a:r>
              <a:rPr lang="en-US" altLang="zh-TW" sz="2000" dirty="0" smtClean="0">
                <a:ea typeface="新細明體" charset="-120"/>
              </a:rPr>
              <a:t>Feature -- ACC(Advanced </a:t>
            </a:r>
            <a:r>
              <a:rPr lang="en-US" altLang="zh-TW" sz="2000" dirty="0">
                <a:ea typeface="新細明體" charset="-120"/>
              </a:rPr>
              <a:t>Charging Control)  can help defect detection</a:t>
            </a:r>
            <a:endParaRPr lang="zh-TW" altLang="en-US" sz="2000" dirty="0">
              <a:ea typeface="新細明體" charset="-120"/>
            </a:endParaRPr>
          </a:p>
        </p:txBody>
      </p:sp>
      <p:pic>
        <p:nvPicPr>
          <p:cNvPr id="16393" name="Picture 3"/>
          <p:cNvPicPr>
            <a:picLocks noChangeAspect="1" noChangeArrowheads="1"/>
          </p:cNvPicPr>
          <p:nvPr/>
        </p:nvPicPr>
        <p:blipFill>
          <a:blip r:embed="rId3" cstate="print"/>
          <a:srcRect/>
          <a:stretch>
            <a:fillRect/>
          </a:stretch>
        </p:blipFill>
        <p:spPr bwMode="auto">
          <a:xfrm>
            <a:off x="4372710" y="463155"/>
            <a:ext cx="2725615" cy="2096690"/>
          </a:xfrm>
          <a:prstGeom prst="rect">
            <a:avLst/>
          </a:prstGeom>
          <a:noFill/>
          <a:ln w="9525">
            <a:noFill/>
            <a:miter lim="800000"/>
            <a:headEnd/>
            <a:tailEnd/>
          </a:ln>
        </p:spPr>
      </p:pic>
      <p:grpSp>
        <p:nvGrpSpPr>
          <p:cNvPr id="3" name="Group 18"/>
          <p:cNvGrpSpPr>
            <a:grpSpLocks/>
          </p:cNvGrpSpPr>
          <p:nvPr/>
        </p:nvGrpSpPr>
        <p:grpSpPr bwMode="auto">
          <a:xfrm>
            <a:off x="5103937" y="2463405"/>
            <a:ext cx="2532185" cy="1891903"/>
            <a:chOff x="6753200" y="3501008"/>
            <a:chExt cx="2743200" cy="2737390"/>
          </a:xfrm>
        </p:grpSpPr>
        <p:pic>
          <p:nvPicPr>
            <p:cNvPr id="16395" name="Picture 9"/>
            <p:cNvPicPr>
              <a:picLocks noChangeAspect="1" noChangeArrowheads="1"/>
            </p:cNvPicPr>
            <p:nvPr/>
          </p:nvPicPr>
          <p:blipFill>
            <a:blip r:embed="rId4" cstate="print"/>
            <a:srcRect/>
            <a:stretch>
              <a:fillRect/>
            </a:stretch>
          </p:blipFill>
          <p:spPr bwMode="auto">
            <a:xfrm rot="10800000">
              <a:off x="6753200" y="3501008"/>
              <a:ext cx="2743200" cy="2737390"/>
            </a:xfrm>
            <a:prstGeom prst="rect">
              <a:avLst/>
            </a:prstGeom>
            <a:noFill/>
            <a:ln w="9525">
              <a:noFill/>
              <a:miter lim="800000"/>
              <a:headEnd/>
              <a:tailEnd/>
            </a:ln>
          </p:spPr>
        </p:pic>
        <p:pic>
          <p:nvPicPr>
            <p:cNvPr id="16396" name="Picture 16"/>
            <p:cNvPicPr>
              <a:picLocks noChangeAspect="1" noChangeArrowheads="1"/>
            </p:cNvPicPr>
            <p:nvPr/>
          </p:nvPicPr>
          <p:blipFill>
            <a:blip r:embed="rId5" cstate="print"/>
            <a:srcRect/>
            <a:stretch>
              <a:fillRect/>
            </a:stretch>
          </p:blipFill>
          <p:spPr bwMode="auto">
            <a:xfrm rot="5400000">
              <a:off x="9002017" y="3772471"/>
              <a:ext cx="752475" cy="20955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p:cNvSpPr>
            <a:spLocks noChangeArrowheads="1"/>
          </p:cNvSpPr>
          <p:nvPr/>
        </p:nvSpPr>
        <p:spPr bwMode="auto">
          <a:xfrm>
            <a:off x="0" y="573883"/>
            <a:ext cx="9144000" cy="4212431"/>
          </a:xfrm>
          <a:prstGeom prst="rect">
            <a:avLst/>
          </a:prstGeom>
          <a:gradFill rotWithShape="1">
            <a:gsLst>
              <a:gs pos="0">
                <a:srgbClr val="FFFFCC"/>
              </a:gs>
              <a:gs pos="100000">
                <a:srgbClr val="C2C29B"/>
              </a:gs>
            </a:gsLst>
            <a:lin ang="2700000" scaled="1"/>
          </a:gradFill>
          <a:ln w="9525">
            <a:noFill/>
            <a:miter lim="800000"/>
            <a:headEnd/>
            <a:tailEnd/>
          </a:ln>
        </p:spPr>
        <p:txBody>
          <a:bodyPr wrap="none" lIns="77925" tIns="38963" rIns="77925" bIns="38963" anchor="ctr"/>
          <a:lstStyle/>
          <a:p>
            <a:endParaRPr lang="zh-TW" altLang="en-US">
              <a:ea typeface="新細明體" charset="-120"/>
            </a:endParaRPr>
          </a:p>
        </p:txBody>
      </p:sp>
      <p:sp>
        <p:nvSpPr>
          <p:cNvPr id="2055" name="Oval 3"/>
          <p:cNvSpPr>
            <a:spLocks noChangeArrowheads="1"/>
          </p:cNvSpPr>
          <p:nvPr/>
        </p:nvSpPr>
        <p:spPr bwMode="auto">
          <a:xfrm>
            <a:off x="6743700" y="2028826"/>
            <a:ext cx="520212" cy="390525"/>
          </a:xfrm>
          <a:prstGeom prst="ellipse">
            <a:avLst/>
          </a:prstGeom>
          <a:solidFill>
            <a:srgbClr val="FF0000">
              <a:alpha val="74117"/>
            </a:srgbClr>
          </a:solidFill>
          <a:ln w="9525">
            <a:solidFill>
              <a:schemeClr val="tx1"/>
            </a:solidFill>
            <a:round/>
            <a:headEnd/>
            <a:tailEnd/>
          </a:ln>
        </p:spPr>
        <p:txBody>
          <a:bodyPr wrap="none" lIns="77925" tIns="38963" rIns="77925" bIns="38963" anchor="ctr"/>
          <a:lstStyle/>
          <a:p>
            <a:endParaRPr lang="zh-TW" altLang="en-US">
              <a:ea typeface="新細明體" charset="-120"/>
            </a:endParaRPr>
          </a:p>
        </p:txBody>
      </p:sp>
      <p:sp>
        <p:nvSpPr>
          <p:cNvPr id="2056" name="Oval 4"/>
          <p:cNvSpPr>
            <a:spLocks noChangeArrowheads="1"/>
          </p:cNvSpPr>
          <p:nvPr/>
        </p:nvSpPr>
        <p:spPr bwMode="auto">
          <a:xfrm>
            <a:off x="6743700" y="2971801"/>
            <a:ext cx="520212" cy="390525"/>
          </a:xfrm>
          <a:prstGeom prst="ellipse">
            <a:avLst/>
          </a:prstGeom>
          <a:solidFill>
            <a:srgbClr val="FF0000">
              <a:alpha val="74117"/>
            </a:srgbClr>
          </a:solidFill>
          <a:ln w="9525">
            <a:solidFill>
              <a:schemeClr val="tx1"/>
            </a:solidFill>
            <a:round/>
            <a:headEnd/>
            <a:tailEnd/>
          </a:ln>
        </p:spPr>
        <p:txBody>
          <a:bodyPr wrap="none" lIns="77925" tIns="38963" rIns="77925" bIns="38963" anchor="ctr"/>
          <a:lstStyle/>
          <a:p>
            <a:endParaRPr lang="zh-TW" altLang="en-US">
              <a:ea typeface="新細明體" charset="-120"/>
            </a:endParaRPr>
          </a:p>
        </p:txBody>
      </p:sp>
      <p:sp>
        <p:nvSpPr>
          <p:cNvPr id="2057" name="Oval 5"/>
          <p:cNvSpPr>
            <a:spLocks noChangeArrowheads="1"/>
          </p:cNvSpPr>
          <p:nvPr/>
        </p:nvSpPr>
        <p:spPr bwMode="auto">
          <a:xfrm>
            <a:off x="7962900" y="2028826"/>
            <a:ext cx="520212" cy="390525"/>
          </a:xfrm>
          <a:prstGeom prst="ellipse">
            <a:avLst/>
          </a:prstGeom>
          <a:solidFill>
            <a:srgbClr val="00FF00">
              <a:alpha val="74117"/>
            </a:srgbClr>
          </a:solidFill>
          <a:ln w="9525">
            <a:solidFill>
              <a:schemeClr val="tx1"/>
            </a:solidFill>
            <a:round/>
            <a:headEnd/>
            <a:tailEnd/>
          </a:ln>
        </p:spPr>
        <p:txBody>
          <a:bodyPr wrap="none" lIns="77925" tIns="38963" rIns="77925" bIns="38963" anchor="ctr"/>
          <a:lstStyle/>
          <a:p>
            <a:endParaRPr lang="zh-TW" altLang="en-US">
              <a:ea typeface="新細明體" charset="-120"/>
            </a:endParaRPr>
          </a:p>
        </p:txBody>
      </p:sp>
      <p:sp>
        <p:nvSpPr>
          <p:cNvPr id="2058" name="Oval 6"/>
          <p:cNvSpPr>
            <a:spLocks noChangeArrowheads="1"/>
          </p:cNvSpPr>
          <p:nvPr/>
        </p:nvSpPr>
        <p:spPr bwMode="auto">
          <a:xfrm>
            <a:off x="7962900" y="2486026"/>
            <a:ext cx="520212" cy="390525"/>
          </a:xfrm>
          <a:prstGeom prst="ellipse">
            <a:avLst/>
          </a:prstGeom>
          <a:solidFill>
            <a:srgbClr val="00FF00">
              <a:alpha val="74117"/>
            </a:srgbClr>
          </a:solidFill>
          <a:ln w="9525">
            <a:solidFill>
              <a:schemeClr val="tx1"/>
            </a:solidFill>
            <a:round/>
            <a:headEnd/>
            <a:tailEnd/>
          </a:ln>
        </p:spPr>
        <p:txBody>
          <a:bodyPr wrap="none" lIns="77925" tIns="38963" rIns="77925" bIns="38963" anchor="ctr"/>
          <a:lstStyle/>
          <a:p>
            <a:endParaRPr lang="zh-TW" altLang="en-US">
              <a:ea typeface="新細明體" charset="-120"/>
            </a:endParaRPr>
          </a:p>
        </p:txBody>
      </p:sp>
      <p:sp>
        <p:nvSpPr>
          <p:cNvPr id="2059" name="Oval 7"/>
          <p:cNvSpPr>
            <a:spLocks noChangeArrowheads="1"/>
          </p:cNvSpPr>
          <p:nvPr/>
        </p:nvSpPr>
        <p:spPr bwMode="auto">
          <a:xfrm>
            <a:off x="7962900" y="2971801"/>
            <a:ext cx="520212" cy="390525"/>
          </a:xfrm>
          <a:prstGeom prst="ellipse">
            <a:avLst/>
          </a:prstGeom>
          <a:solidFill>
            <a:srgbClr val="00FF00">
              <a:alpha val="74117"/>
            </a:srgbClr>
          </a:solidFill>
          <a:ln w="9525">
            <a:solidFill>
              <a:schemeClr val="tx1"/>
            </a:solidFill>
            <a:round/>
            <a:headEnd/>
            <a:tailEnd/>
          </a:ln>
        </p:spPr>
        <p:txBody>
          <a:bodyPr wrap="none" lIns="77925" tIns="38963" rIns="77925" bIns="38963" anchor="ctr"/>
          <a:lstStyle/>
          <a:p>
            <a:endParaRPr lang="zh-TW" altLang="en-US">
              <a:ea typeface="新細明體" charset="-120"/>
            </a:endParaRPr>
          </a:p>
        </p:txBody>
      </p:sp>
      <p:sp>
        <p:nvSpPr>
          <p:cNvPr id="2060" name="Oval 8"/>
          <p:cNvSpPr>
            <a:spLocks noChangeArrowheads="1"/>
          </p:cNvSpPr>
          <p:nvPr/>
        </p:nvSpPr>
        <p:spPr bwMode="auto">
          <a:xfrm>
            <a:off x="6743700" y="2486026"/>
            <a:ext cx="520212" cy="390525"/>
          </a:xfrm>
          <a:prstGeom prst="ellipse">
            <a:avLst/>
          </a:prstGeom>
          <a:solidFill>
            <a:srgbClr val="00FF00">
              <a:alpha val="74117"/>
            </a:srgbClr>
          </a:solidFill>
          <a:ln w="9525">
            <a:solidFill>
              <a:schemeClr val="tx1"/>
            </a:solidFill>
            <a:round/>
            <a:headEnd/>
            <a:tailEnd/>
          </a:ln>
        </p:spPr>
        <p:txBody>
          <a:bodyPr wrap="none" lIns="77925" tIns="38963" rIns="77925" bIns="38963" anchor="ctr"/>
          <a:lstStyle/>
          <a:p>
            <a:endParaRPr lang="zh-TW" altLang="en-US">
              <a:ea typeface="新細明體" charset="-120"/>
            </a:endParaRPr>
          </a:p>
        </p:txBody>
      </p:sp>
      <p:graphicFrame>
        <p:nvGraphicFramePr>
          <p:cNvPr id="2050" name="Object 2"/>
          <p:cNvGraphicFramePr>
            <a:graphicFrameLocks noChangeAspect="1"/>
          </p:cNvGraphicFramePr>
          <p:nvPr/>
        </p:nvGraphicFramePr>
        <p:xfrm>
          <a:off x="394191" y="908448"/>
          <a:ext cx="1916723" cy="1413272"/>
        </p:xfrm>
        <a:graphic>
          <a:graphicData uri="http://schemas.openxmlformats.org/presentationml/2006/ole">
            <p:oleObj spid="_x0000_s1156098" r:id="rId4" imgW="0" imgH="0" progId="">
              <p:embed/>
            </p:oleObj>
          </a:graphicData>
        </a:graphic>
      </p:graphicFrame>
      <p:graphicFrame>
        <p:nvGraphicFramePr>
          <p:cNvPr id="2051" name="Object 3"/>
          <p:cNvGraphicFramePr>
            <a:graphicFrameLocks noChangeAspect="1"/>
          </p:cNvGraphicFramePr>
          <p:nvPr/>
        </p:nvGraphicFramePr>
        <p:xfrm>
          <a:off x="2990851" y="885826"/>
          <a:ext cx="1966546" cy="1437085"/>
        </p:xfrm>
        <a:graphic>
          <a:graphicData uri="http://schemas.openxmlformats.org/presentationml/2006/ole">
            <p:oleObj spid="_x0000_s1156099" r:id="rId5" imgW="0" imgH="0" progId="">
              <p:embed/>
            </p:oleObj>
          </a:graphicData>
        </a:graphic>
      </p:graphicFrame>
      <p:sp>
        <p:nvSpPr>
          <p:cNvPr id="2061" name="AutoShape 11"/>
          <p:cNvSpPr>
            <a:spLocks noChangeArrowheads="1"/>
          </p:cNvSpPr>
          <p:nvPr/>
        </p:nvSpPr>
        <p:spPr bwMode="auto">
          <a:xfrm>
            <a:off x="2406164" y="2263380"/>
            <a:ext cx="341435" cy="297656"/>
          </a:xfrm>
          <a:prstGeom prst="rightArrow">
            <a:avLst>
              <a:gd name="adj1" fmla="val 50000"/>
              <a:gd name="adj2" fmla="val 25000"/>
            </a:avLst>
          </a:prstGeom>
          <a:solidFill>
            <a:srgbClr val="FF0000"/>
          </a:solidFill>
          <a:ln w="12573">
            <a:noFill/>
            <a:miter lim="800000"/>
            <a:headEnd/>
            <a:tailEnd/>
          </a:ln>
        </p:spPr>
        <p:txBody>
          <a:bodyPr wrap="none" lIns="77925" tIns="38963" rIns="77925" bIns="38963" anchor="ctr"/>
          <a:lstStyle/>
          <a:p>
            <a:endParaRPr lang="zh-TW" altLang="en-US">
              <a:ea typeface="新細明體" charset="-120"/>
            </a:endParaRPr>
          </a:p>
        </p:txBody>
      </p:sp>
      <p:sp>
        <p:nvSpPr>
          <p:cNvPr id="2062" name="Text Box 12"/>
          <p:cNvSpPr txBox="1">
            <a:spLocks noChangeArrowheads="1"/>
          </p:cNvSpPr>
          <p:nvPr/>
        </p:nvSpPr>
        <p:spPr bwMode="auto">
          <a:xfrm>
            <a:off x="794154" y="621507"/>
            <a:ext cx="1125586" cy="340297"/>
          </a:xfrm>
          <a:prstGeom prst="rect">
            <a:avLst/>
          </a:prstGeom>
          <a:noFill/>
          <a:ln w="9525" algn="ctr">
            <a:noFill/>
            <a:miter lim="800000"/>
            <a:headEnd/>
            <a:tailEnd/>
          </a:ln>
        </p:spPr>
        <p:txBody>
          <a:bodyPr wrap="none" lIns="77925" tIns="38963" rIns="77925" bIns="38963">
            <a:spAutoFit/>
          </a:bodyPr>
          <a:lstStyle/>
          <a:p>
            <a:pPr algn="ctr"/>
            <a:r>
              <a:rPr lang="en-US" altLang="zh-TW" sz="1700" dirty="0">
                <a:ea typeface="新細明體" charset="-120"/>
              </a:rPr>
              <a:t>ACC OFF</a:t>
            </a:r>
          </a:p>
        </p:txBody>
      </p:sp>
      <p:sp>
        <p:nvSpPr>
          <p:cNvPr id="2063" name="Text Box 13"/>
          <p:cNvSpPr txBox="1">
            <a:spLocks noChangeArrowheads="1"/>
          </p:cNvSpPr>
          <p:nvPr/>
        </p:nvSpPr>
        <p:spPr bwMode="auto">
          <a:xfrm>
            <a:off x="3424802" y="621507"/>
            <a:ext cx="1016582" cy="340297"/>
          </a:xfrm>
          <a:prstGeom prst="rect">
            <a:avLst/>
          </a:prstGeom>
          <a:noFill/>
          <a:ln w="9525" algn="ctr">
            <a:noFill/>
            <a:miter lim="800000"/>
            <a:headEnd/>
            <a:tailEnd/>
          </a:ln>
        </p:spPr>
        <p:txBody>
          <a:bodyPr wrap="none" lIns="77925" tIns="38963" rIns="77925" bIns="38963">
            <a:spAutoFit/>
          </a:bodyPr>
          <a:lstStyle/>
          <a:p>
            <a:pPr algn="ctr"/>
            <a:r>
              <a:rPr lang="en-US" altLang="zh-TW" sz="1700" dirty="0">
                <a:solidFill>
                  <a:srgbClr val="FF0066"/>
                </a:solidFill>
                <a:ea typeface="新細明體" charset="-120"/>
              </a:rPr>
              <a:t>ACC ON</a:t>
            </a:r>
          </a:p>
        </p:txBody>
      </p:sp>
      <p:sp>
        <p:nvSpPr>
          <p:cNvPr id="354318" name="Text Box 14"/>
          <p:cNvSpPr txBox="1">
            <a:spLocks noChangeArrowheads="1"/>
          </p:cNvSpPr>
          <p:nvPr/>
        </p:nvSpPr>
        <p:spPr bwMode="auto">
          <a:xfrm>
            <a:off x="0" y="0"/>
            <a:ext cx="9144000" cy="386464"/>
          </a:xfrm>
          <a:prstGeom prst="rect">
            <a:avLst/>
          </a:prstGeom>
          <a:noFill/>
          <a:ln w="9525">
            <a:noFill/>
            <a:miter lim="800000"/>
            <a:headEnd/>
            <a:tailEnd/>
          </a:ln>
          <a:effectLst/>
        </p:spPr>
        <p:txBody>
          <a:bodyPr lIns="77925" tIns="38963" rIns="77925" bIns="38963">
            <a:spAutoFit/>
          </a:bodyPr>
          <a:lstStyle/>
          <a:p>
            <a:pPr>
              <a:defRPr/>
            </a:pPr>
            <a:r>
              <a:rPr lang="en-US" altLang="zh-TW" sz="2000" dirty="0">
                <a:latin typeface="+mj-lt"/>
                <a:ea typeface="新細明體" charset="-120"/>
              </a:rPr>
              <a:t>ACC (Advanced Charging Control) </a:t>
            </a:r>
          </a:p>
        </p:txBody>
      </p:sp>
      <p:graphicFrame>
        <p:nvGraphicFramePr>
          <p:cNvPr id="2052" name="Object 4"/>
          <p:cNvGraphicFramePr>
            <a:graphicFrameLocks noChangeAspect="1"/>
          </p:cNvGraphicFramePr>
          <p:nvPr/>
        </p:nvGraphicFramePr>
        <p:xfrm>
          <a:off x="405914" y="2491979"/>
          <a:ext cx="1906465" cy="1466850"/>
        </p:xfrm>
        <a:graphic>
          <a:graphicData uri="http://schemas.openxmlformats.org/presentationml/2006/ole">
            <p:oleObj spid="_x0000_s1156100" r:id="rId6" imgW="2438095" imgH="2438095" progId="">
              <p:embed/>
            </p:oleObj>
          </a:graphicData>
        </a:graphic>
      </p:graphicFrame>
      <p:graphicFrame>
        <p:nvGraphicFramePr>
          <p:cNvPr id="2053" name="Object 5"/>
          <p:cNvGraphicFramePr>
            <a:graphicFrameLocks noChangeAspect="1"/>
          </p:cNvGraphicFramePr>
          <p:nvPr/>
        </p:nvGraphicFramePr>
        <p:xfrm>
          <a:off x="2976197" y="2491979"/>
          <a:ext cx="2003180" cy="1466850"/>
        </p:xfrm>
        <a:graphic>
          <a:graphicData uri="http://schemas.openxmlformats.org/presentationml/2006/ole">
            <p:oleObj spid="_x0000_s1156101" r:id="rId7" imgW="2438095" imgH="2438095" progId="">
              <p:embed/>
            </p:oleObj>
          </a:graphicData>
        </a:graphic>
      </p:graphicFrame>
      <p:graphicFrame>
        <p:nvGraphicFramePr>
          <p:cNvPr id="354321" name="Group 17"/>
          <p:cNvGraphicFramePr>
            <a:graphicFrameLocks noGrp="1"/>
          </p:cNvGraphicFramePr>
          <p:nvPr/>
        </p:nvGraphicFramePr>
        <p:xfrm>
          <a:off x="5397014" y="1445419"/>
          <a:ext cx="3471863" cy="1958058"/>
        </p:xfrm>
        <a:graphic>
          <a:graphicData uri="http://schemas.openxmlformats.org/drawingml/2006/table">
            <a:tbl>
              <a:tblPr/>
              <a:tblGrid>
                <a:gridCol w="1025525"/>
                <a:gridCol w="1211263"/>
                <a:gridCol w="1235075"/>
              </a:tblGrid>
              <a:tr h="287370">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400" b="1" i="0" u="none" strike="noStrike" cap="none" normalizeH="0" baseline="0" smtClean="0">
                          <a:ln>
                            <a:noFill/>
                          </a:ln>
                          <a:solidFill>
                            <a:schemeClr val="bg1"/>
                          </a:solidFill>
                          <a:effectLst/>
                          <a:latin typeface="Arial" charset="0"/>
                          <a:ea typeface="新細明體" charset="-120"/>
                        </a:rPr>
                        <a:t>Sensitivity of CT open</a:t>
                      </a:r>
                    </a:p>
                  </a:txBody>
                  <a:tcPr marL="90000" marR="90000" marT="35100" marB="3510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3366CC"/>
                    </a:solidFill>
                  </a:tcPr>
                </a:tc>
                <a:tc hMerge="1">
                  <a:txBody>
                    <a:bodyPr/>
                    <a:lstStyle/>
                    <a:p>
                      <a:endParaRPr lang="zh-TW" altLang="en-US"/>
                    </a:p>
                  </a:txBody>
                  <a:tcPr/>
                </a:tc>
                <a:tc hMerge="1">
                  <a:txBody>
                    <a:bodyPr/>
                    <a:lstStyle/>
                    <a:p>
                      <a:endParaRPr lang="zh-TW" altLang="en-US"/>
                    </a:p>
                  </a:txBody>
                  <a:tcPr/>
                </a:tc>
              </a:tr>
              <a:tr h="2530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200" b="1" i="0" u="none" strike="noStrike" cap="none" normalizeH="0" baseline="0" smtClean="0">
                          <a:ln>
                            <a:noFill/>
                          </a:ln>
                          <a:solidFill>
                            <a:schemeClr val="bg1"/>
                          </a:solidFill>
                          <a:effectLst/>
                          <a:latin typeface="Arial" charset="0"/>
                          <a:ea typeface="新細明體" charset="-120"/>
                        </a:rPr>
                        <a:t>ACC</a:t>
                      </a:r>
                    </a:p>
                  </a:txBody>
                  <a:tcPr marL="90000" marR="90000" marT="35100" marB="35100" anchor="ctr" horzOverflow="overflow">
                    <a:lnL w="28575"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200" b="1" i="0" u="none" strike="noStrike" cap="none" normalizeH="0" baseline="0" smtClean="0">
                          <a:ln>
                            <a:noFill/>
                          </a:ln>
                          <a:solidFill>
                            <a:schemeClr val="bg1"/>
                          </a:solidFill>
                          <a:effectLst/>
                          <a:latin typeface="Arial" charset="0"/>
                          <a:ea typeface="新細明體" charset="-120"/>
                        </a:rPr>
                        <a:t>OFF</a:t>
                      </a:r>
                    </a:p>
                  </a:txBody>
                  <a:tcPr marL="90000" marR="90000" marT="35100" marB="35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3366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200" b="1" i="0" u="none" strike="noStrike" cap="none" normalizeH="0" baseline="0" smtClean="0">
                          <a:ln>
                            <a:noFill/>
                          </a:ln>
                          <a:solidFill>
                            <a:schemeClr val="bg1"/>
                          </a:solidFill>
                          <a:effectLst/>
                          <a:latin typeface="Arial" charset="0"/>
                          <a:ea typeface="新細明體" charset="-120"/>
                        </a:rPr>
                        <a:t>ON</a:t>
                      </a:r>
                    </a:p>
                  </a:txBody>
                  <a:tcPr marL="90000" marR="90000" marT="35100" marB="35100" anchor="ctr" horzOverflow="overflow">
                    <a:lnL w="12700" cap="flat" cmpd="sng" algn="ctr">
                      <a:solidFill>
                        <a:schemeClr val="bg1"/>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3366CC"/>
                    </a:solidFill>
                  </a:tcPr>
                </a:tc>
              </a:tr>
              <a:tr h="47253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200" b="1" i="0" u="none" strike="noStrike" cap="none" normalizeH="0" baseline="0" smtClean="0">
                          <a:ln>
                            <a:noFill/>
                          </a:ln>
                          <a:solidFill>
                            <a:schemeClr val="tx1"/>
                          </a:solidFill>
                          <a:effectLst/>
                          <a:latin typeface="Arial" charset="0"/>
                          <a:ea typeface="新細明體" charset="-120"/>
                        </a:rPr>
                        <a:t>Plug A</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200" b="0" i="0" u="none" strike="noStrike" cap="none" normalizeH="0" baseline="0" smtClean="0">
                          <a:ln>
                            <a:noFill/>
                          </a:ln>
                          <a:solidFill>
                            <a:schemeClr val="tx1"/>
                          </a:solidFill>
                          <a:effectLst/>
                          <a:latin typeface="Arial" charset="0"/>
                          <a:ea typeface="新細明體" charset="-120"/>
                        </a:rPr>
                        <a:t>N+ CT</a:t>
                      </a:r>
                    </a:p>
                  </a:txBody>
                  <a:tcPr marL="90000" marR="90000" marT="35100" marB="35100" anchor="ctr" horzOverflow="overflow">
                    <a:lnL w="2857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200" b="0" i="0" u="none" strike="noStrike" cap="none" normalizeH="0" baseline="0" smtClean="0">
                          <a:ln>
                            <a:noFill/>
                          </a:ln>
                          <a:solidFill>
                            <a:schemeClr val="tx1"/>
                          </a:solidFill>
                          <a:effectLst/>
                          <a:latin typeface="Arial" charset="0"/>
                          <a:ea typeface="新細明體" charset="-120"/>
                        </a:rPr>
                        <a:t>Low</a:t>
                      </a:r>
                    </a:p>
                  </a:txBody>
                  <a:tcPr marL="90000" marR="90000" marT="35100" marB="3510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200" b="0" i="0" u="none" strike="noStrike" cap="none" normalizeH="0" baseline="0" smtClean="0">
                          <a:ln>
                            <a:noFill/>
                          </a:ln>
                          <a:solidFill>
                            <a:schemeClr val="tx1"/>
                          </a:solidFill>
                          <a:effectLst/>
                          <a:latin typeface="Arial" charset="0"/>
                          <a:ea typeface="新細明體" charset="-120"/>
                        </a:rPr>
                        <a:t>High</a:t>
                      </a:r>
                    </a:p>
                  </a:txBody>
                  <a:tcPr marL="90000" marR="90000" marT="35100" marB="35100" anchor="ctr" horzOverflow="overflow">
                    <a:lnL w="1270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47253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200" b="1" i="0" u="none" strike="noStrike" cap="none" normalizeH="0" baseline="0" smtClean="0">
                          <a:ln>
                            <a:noFill/>
                          </a:ln>
                          <a:solidFill>
                            <a:schemeClr val="tx1"/>
                          </a:solidFill>
                          <a:effectLst/>
                          <a:latin typeface="Arial" charset="0"/>
                          <a:ea typeface="新細明體" charset="-120"/>
                        </a:rPr>
                        <a:t>Plug B</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200" b="0" i="0" u="none" strike="noStrike" cap="none" normalizeH="0" baseline="0" smtClean="0">
                          <a:ln>
                            <a:noFill/>
                          </a:ln>
                          <a:solidFill>
                            <a:schemeClr val="tx1"/>
                          </a:solidFill>
                          <a:effectLst/>
                          <a:latin typeface="Arial" charset="0"/>
                          <a:ea typeface="新細明體" charset="-120"/>
                        </a:rPr>
                        <a:t>P+ CT</a:t>
                      </a:r>
                    </a:p>
                  </a:txBody>
                  <a:tcPr marL="90000" marR="90000" marT="35100" marB="35100" anchor="ctr" horzOverflow="overflow">
                    <a:lnL w="2857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200" b="0" i="0" u="none" strike="noStrike" cap="none" normalizeH="0" baseline="0" smtClean="0">
                          <a:ln>
                            <a:noFill/>
                          </a:ln>
                          <a:solidFill>
                            <a:schemeClr val="tx1"/>
                          </a:solidFill>
                          <a:effectLst/>
                          <a:latin typeface="Arial" charset="0"/>
                          <a:ea typeface="新細明體" charset="-120"/>
                        </a:rPr>
                        <a:t>High</a:t>
                      </a:r>
                    </a:p>
                  </a:txBody>
                  <a:tcPr marL="90000" marR="90000" marT="35100" marB="3510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200" b="0" i="0" u="none" strike="noStrike" cap="none" normalizeH="0" baseline="0" smtClean="0">
                          <a:ln>
                            <a:noFill/>
                          </a:ln>
                          <a:solidFill>
                            <a:schemeClr val="tx1"/>
                          </a:solidFill>
                          <a:effectLst/>
                          <a:latin typeface="Arial" charset="0"/>
                          <a:ea typeface="新細明體" charset="-120"/>
                        </a:rPr>
                        <a:t>High</a:t>
                      </a:r>
                      <a:endParaRPr kumimoji="0" lang="zh-TW" altLang="en-US" sz="1200" b="0" i="0" u="none" strike="noStrike" cap="none" normalizeH="0" baseline="0" smtClean="0">
                        <a:ln>
                          <a:noFill/>
                        </a:ln>
                        <a:solidFill>
                          <a:schemeClr val="tx1"/>
                        </a:solidFill>
                        <a:effectLst/>
                        <a:latin typeface="Arial" charset="0"/>
                        <a:ea typeface="新細明體" charset="-120"/>
                      </a:endParaRPr>
                    </a:p>
                  </a:txBody>
                  <a:tcPr marL="90000" marR="90000" marT="35100" marB="35100" anchor="ctr" horzOverflow="overflow">
                    <a:lnL w="1270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47253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200" b="1" i="0" u="none" strike="noStrike" cap="none" normalizeH="0" baseline="0" smtClean="0">
                          <a:ln>
                            <a:noFill/>
                          </a:ln>
                          <a:solidFill>
                            <a:schemeClr val="tx1"/>
                          </a:solidFill>
                          <a:effectLst/>
                          <a:latin typeface="Arial" charset="0"/>
                          <a:ea typeface="新細明體" charset="-120"/>
                        </a:rPr>
                        <a:t>Plug C</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200" b="0" i="0" u="none" strike="noStrike" cap="none" normalizeH="0" baseline="0" smtClean="0">
                          <a:ln>
                            <a:noFill/>
                          </a:ln>
                          <a:solidFill>
                            <a:schemeClr val="tx1"/>
                          </a:solidFill>
                          <a:effectLst/>
                          <a:latin typeface="Arial" charset="0"/>
                          <a:ea typeface="新細明體" charset="-120"/>
                        </a:rPr>
                        <a:t>Gate CT</a:t>
                      </a:r>
                    </a:p>
                  </a:txBody>
                  <a:tcPr marL="90000" marR="90000" marT="35100" marB="35100" anchor="ctr" horzOverflow="overflow">
                    <a:lnL w="2857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200" b="0" i="0" u="none" strike="noStrike" cap="none" normalizeH="0" baseline="0" smtClean="0">
                          <a:ln>
                            <a:noFill/>
                          </a:ln>
                          <a:solidFill>
                            <a:schemeClr val="tx1"/>
                          </a:solidFill>
                          <a:effectLst/>
                          <a:latin typeface="Arial" charset="0"/>
                          <a:ea typeface="新細明體" charset="-120"/>
                        </a:rPr>
                        <a:t>Low</a:t>
                      </a:r>
                    </a:p>
                  </a:txBody>
                  <a:tcPr marL="90000" marR="90000" marT="35100" marB="3510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200" b="0" i="0" u="none" strike="noStrike" cap="none" normalizeH="0" baseline="0" smtClean="0">
                          <a:ln>
                            <a:noFill/>
                          </a:ln>
                          <a:solidFill>
                            <a:schemeClr val="tx1"/>
                          </a:solidFill>
                          <a:effectLst/>
                          <a:latin typeface="Arial" charset="0"/>
                          <a:ea typeface="新細明體" charset="-120"/>
                        </a:rPr>
                        <a:t>High</a:t>
                      </a:r>
                    </a:p>
                  </a:txBody>
                  <a:tcPr marL="90000" marR="90000" marT="35100" marB="35100" anchor="ctr" horzOverflow="overflow">
                    <a:lnL w="1270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r>
            </a:tbl>
          </a:graphicData>
        </a:graphic>
      </p:graphicFrame>
      <p:sp>
        <p:nvSpPr>
          <p:cNvPr id="2091" name="Rectangle 45"/>
          <p:cNvSpPr>
            <a:spLocks noChangeArrowheads="1"/>
          </p:cNvSpPr>
          <p:nvPr/>
        </p:nvSpPr>
        <p:spPr bwMode="auto">
          <a:xfrm>
            <a:off x="0" y="4286250"/>
            <a:ext cx="9144000" cy="551260"/>
          </a:xfrm>
          <a:prstGeom prst="rect">
            <a:avLst/>
          </a:prstGeom>
          <a:gradFill rotWithShape="1">
            <a:gsLst>
              <a:gs pos="0">
                <a:srgbClr val="FF0000">
                  <a:alpha val="79999"/>
                </a:srgbClr>
              </a:gs>
              <a:gs pos="100000">
                <a:srgbClr val="760000"/>
              </a:gs>
            </a:gsLst>
            <a:lin ang="2700000" scaled="1"/>
          </a:gradFill>
          <a:ln w="9525">
            <a:noFill/>
            <a:miter lim="800000"/>
            <a:headEnd/>
            <a:tailEnd/>
          </a:ln>
        </p:spPr>
        <p:txBody>
          <a:bodyPr wrap="none" lIns="77925" tIns="38963" rIns="77925" bIns="38963" anchor="ctr"/>
          <a:lstStyle/>
          <a:p>
            <a:pPr algn="ctr" eaLnBrk="0" hangingPunct="0"/>
            <a:r>
              <a:rPr lang="en-US" altLang="zh-TW" sz="2000" dirty="0">
                <a:solidFill>
                  <a:schemeClr val="bg1"/>
                </a:solidFill>
                <a:ea typeface="ＭＳ Ｐゴシック" pitchFamily="34" charset="-128"/>
              </a:rPr>
              <a:t>ACC obtains better surface charging and enhances </a:t>
            </a:r>
          </a:p>
          <a:p>
            <a:pPr algn="ctr" eaLnBrk="0" hangingPunct="0"/>
            <a:r>
              <a:rPr lang="en-US" altLang="zh-TW" sz="2000" dirty="0">
                <a:solidFill>
                  <a:schemeClr val="bg1"/>
                </a:solidFill>
                <a:ea typeface="ＭＳ Ｐゴシック" pitchFamily="34" charset="-128"/>
              </a:rPr>
              <a:t>CT open defects on N+ / P+ / Gate ! </a:t>
            </a:r>
            <a:endParaRPr lang="en-US" altLang="ko-KR" sz="2000" dirty="0">
              <a:solidFill>
                <a:schemeClr val="bg1"/>
              </a:solidFill>
              <a:ea typeface="ＭＳ Ｐゴシック" pitchFamily="34" charset="-128"/>
            </a:endParaRPr>
          </a:p>
        </p:txBody>
      </p:sp>
      <p:sp>
        <p:nvSpPr>
          <p:cNvPr id="2092" name="Rectangle 46"/>
          <p:cNvSpPr>
            <a:spLocks noChangeArrowheads="1"/>
          </p:cNvSpPr>
          <p:nvPr/>
        </p:nvSpPr>
        <p:spPr bwMode="auto">
          <a:xfrm>
            <a:off x="2813539" y="622699"/>
            <a:ext cx="2324100" cy="3431381"/>
          </a:xfrm>
          <a:prstGeom prst="rect">
            <a:avLst/>
          </a:prstGeom>
          <a:noFill/>
          <a:ln w="50800" cap="rnd">
            <a:solidFill>
              <a:srgbClr val="FF0000"/>
            </a:solidFill>
            <a:prstDash val="sysDot"/>
            <a:miter lim="800000"/>
            <a:headEnd/>
            <a:tailEnd/>
          </a:ln>
        </p:spPr>
        <p:txBody>
          <a:bodyPr wrap="none" lIns="77925" tIns="38963" rIns="77925" bIns="38963" anchor="ctr"/>
          <a:lstStyle/>
          <a:p>
            <a:endParaRPr lang="zh-TW" altLang="en-US">
              <a:ea typeface="新細明體" charset="-120"/>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8229600" cy="857250"/>
          </a:xfrm>
        </p:spPr>
        <p:txBody>
          <a:bodyPr/>
          <a:lstStyle/>
          <a:p>
            <a:pPr algn="l"/>
            <a:r>
              <a:rPr lang="en-US" altLang="zh-TW" sz="2800" b="1" dirty="0" smtClean="0">
                <a:solidFill>
                  <a:schemeClr val="tx1"/>
                </a:solidFill>
                <a:latin typeface="Trebuchet MSTrebuchet MS"/>
              </a:rPr>
              <a:t>HMI Highlights</a:t>
            </a:r>
            <a:endParaRPr lang="zh-TW" altLang="en-US" sz="2800" dirty="0">
              <a:solidFill>
                <a:schemeClr val="tx1"/>
              </a:solidFill>
              <a:latin typeface="Trebuchet MSTrebuchet MS"/>
            </a:endParaRPr>
          </a:p>
        </p:txBody>
      </p:sp>
      <p:pic>
        <p:nvPicPr>
          <p:cNvPr id="1104898" name="Picture 2"/>
          <p:cNvPicPr>
            <a:picLocks noChangeAspect="1" noChangeArrowheads="1"/>
          </p:cNvPicPr>
          <p:nvPr/>
        </p:nvPicPr>
        <p:blipFill>
          <a:blip r:embed="rId2" cstate="print"/>
          <a:srcRect/>
          <a:stretch>
            <a:fillRect/>
          </a:stretch>
        </p:blipFill>
        <p:spPr bwMode="auto">
          <a:xfrm>
            <a:off x="640123" y="560091"/>
            <a:ext cx="7848356" cy="4283371"/>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62" y="1885959"/>
            <a:ext cx="7772400" cy="1021556"/>
          </a:xfrm>
        </p:spPr>
        <p:txBody>
          <a:bodyPr anchor="ctr" anchorCtr="0"/>
          <a:lstStyle/>
          <a:p>
            <a:pPr marL="342900" lvl="0" indent="-342900">
              <a:spcBef>
                <a:spcPts val="300"/>
              </a:spcBef>
              <a:defRPr/>
            </a:pPr>
            <a:r>
              <a:rPr lang="en-US" dirty="0" smtClean="0"/>
              <a:t>WW Experience </a:t>
            </a:r>
            <a:r>
              <a:rPr lang="en-US" smtClean="0"/>
              <a:t>on </a:t>
            </a:r>
            <a:r>
              <a:rPr lang="en-US" smtClean="0"/>
              <a:t>VNAND</a:t>
            </a:r>
            <a:endParaRPr lang="en-US" dirty="0" smtClean="0"/>
          </a:p>
        </p:txBody>
      </p:sp>
    </p:spTree>
    <p:extLst>
      <p:ext uri="{BB962C8B-B14F-4D97-AF65-F5344CB8AC3E}">
        <p14:creationId xmlns="" xmlns:p14="http://schemas.microsoft.com/office/powerpoint/2010/main" val="35349618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16"/>
          <p:cNvSpPr txBox="1">
            <a:spLocks noChangeArrowheads="1"/>
          </p:cNvSpPr>
          <p:nvPr/>
        </p:nvSpPr>
        <p:spPr bwMode="auto">
          <a:xfrm>
            <a:off x="54222" y="-11905"/>
            <a:ext cx="5797924" cy="417241"/>
          </a:xfrm>
          <a:prstGeom prst="rect">
            <a:avLst/>
          </a:prstGeom>
          <a:noFill/>
          <a:ln w="9525">
            <a:noFill/>
            <a:miter lim="800000"/>
            <a:headEnd/>
            <a:tailEnd/>
          </a:ln>
        </p:spPr>
        <p:txBody>
          <a:bodyPr wrap="square" lIns="77925" tIns="38963" rIns="77925" bIns="38963">
            <a:spAutoFit/>
          </a:bodyPr>
          <a:lstStyle/>
          <a:p>
            <a:r>
              <a:rPr kumimoji="1" lang="en-US" altLang="ja-JP" sz="2200" dirty="0" smtClean="0">
                <a:latin typeface="Segoe UI" pitchFamily="34" charset="0"/>
                <a:ea typeface="ＭＳ Ｐゴシック" pitchFamily="34" charset="-128"/>
              </a:rPr>
              <a:t>WW experience – 3D_NAND </a:t>
            </a:r>
            <a:r>
              <a:rPr kumimoji="1" lang="en-US" altLang="ja-JP" sz="2200" dirty="0">
                <a:latin typeface="Segoe UI" pitchFamily="34" charset="0"/>
                <a:ea typeface="ＭＳ Ｐゴシック" pitchFamily="34" charset="-128"/>
              </a:rPr>
              <a:t>structure</a:t>
            </a:r>
            <a:endParaRPr kumimoji="1" lang="ja-JP" altLang="en-US" sz="2200">
              <a:latin typeface="Segoe UI" pitchFamily="34" charset="0"/>
              <a:ea typeface="ＭＳ Ｐゴシック" pitchFamily="34" charset="-128"/>
            </a:endParaRPr>
          </a:p>
        </p:txBody>
      </p:sp>
      <p:pic>
        <p:nvPicPr>
          <p:cNvPr id="14339" name="Picture 4"/>
          <p:cNvPicPr>
            <a:picLocks noChangeAspect="1" noChangeArrowheads="1"/>
          </p:cNvPicPr>
          <p:nvPr/>
        </p:nvPicPr>
        <p:blipFill>
          <a:blip r:embed="rId2" cstate="print"/>
          <a:srcRect/>
          <a:stretch>
            <a:fillRect/>
          </a:stretch>
        </p:blipFill>
        <p:spPr bwMode="auto">
          <a:xfrm>
            <a:off x="0" y="942975"/>
            <a:ext cx="4296508" cy="3257550"/>
          </a:xfrm>
          <a:prstGeom prst="rect">
            <a:avLst/>
          </a:prstGeom>
          <a:noFill/>
          <a:ln w="9525">
            <a:noFill/>
            <a:miter lim="800000"/>
            <a:headEnd/>
            <a:tailEnd/>
          </a:ln>
        </p:spPr>
      </p:pic>
      <p:pic>
        <p:nvPicPr>
          <p:cNvPr id="14340" name="Picture 3"/>
          <p:cNvPicPr>
            <a:picLocks noChangeAspect="1" noChangeArrowheads="1"/>
          </p:cNvPicPr>
          <p:nvPr/>
        </p:nvPicPr>
        <p:blipFill>
          <a:blip r:embed="rId3" cstate="print"/>
          <a:srcRect/>
          <a:stretch>
            <a:fillRect/>
          </a:stretch>
        </p:blipFill>
        <p:spPr bwMode="auto">
          <a:xfrm>
            <a:off x="4001966" y="2981326"/>
            <a:ext cx="4944208" cy="1764506"/>
          </a:xfrm>
          <a:prstGeom prst="rect">
            <a:avLst/>
          </a:prstGeom>
          <a:noFill/>
          <a:ln w="9525">
            <a:noFill/>
            <a:miter lim="800000"/>
            <a:headEnd/>
            <a:tailEnd/>
          </a:ln>
        </p:spPr>
      </p:pic>
      <p:cxnSp>
        <p:nvCxnSpPr>
          <p:cNvPr id="14341" name="Straight Arrow Connector 8"/>
          <p:cNvCxnSpPr>
            <a:cxnSpLocks noChangeShapeType="1"/>
          </p:cNvCxnSpPr>
          <p:nvPr/>
        </p:nvCxnSpPr>
        <p:spPr bwMode="auto">
          <a:xfrm flipH="1" flipV="1">
            <a:off x="3830515" y="1884760"/>
            <a:ext cx="487974" cy="248840"/>
          </a:xfrm>
          <a:prstGeom prst="straightConnector1">
            <a:avLst/>
          </a:prstGeom>
          <a:noFill/>
          <a:ln w="9525" algn="ctr">
            <a:solidFill>
              <a:srgbClr val="000000"/>
            </a:solidFill>
            <a:round/>
            <a:headEnd/>
            <a:tailEnd type="arrow" w="med" len="med"/>
          </a:ln>
        </p:spPr>
      </p:cxnSp>
      <p:cxnSp>
        <p:nvCxnSpPr>
          <p:cNvPr id="14342" name="Straight Arrow Connector 12"/>
          <p:cNvCxnSpPr>
            <a:cxnSpLocks noChangeShapeType="1"/>
          </p:cNvCxnSpPr>
          <p:nvPr/>
        </p:nvCxnSpPr>
        <p:spPr bwMode="auto">
          <a:xfrm flipH="1" flipV="1">
            <a:off x="3785091" y="1793081"/>
            <a:ext cx="1396511" cy="7144"/>
          </a:xfrm>
          <a:prstGeom prst="straightConnector1">
            <a:avLst/>
          </a:prstGeom>
          <a:noFill/>
          <a:ln w="9525" algn="ctr">
            <a:solidFill>
              <a:srgbClr val="000000"/>
            </a:solidFill>
            <a:round/>
            <a:headEnd/>
            <a:tailEnd type="arrow" w="med" len="med"/>
          </a:ln>
        </p:spPr>
      </p:cxnSp>
      <p:cxnSp>
        <p:nvCxnSpPr>
          <p:cNvPr id="14343" name="Straight Arrow Connector 14"/>
          <p:cNvCxnSpPr>
            <a:cxnSpLocks noChangeShapeType="1"/>
          </p:cNvCxnSpPr>
          <p:nvPr/>
        </p:nvCxnSpPr>
        <p:spPr bwMode="auto">
          <a:xfrm flipH="1">
            <a:off x="3776297" y="1495425"/>
            <a:ext cx="2445726" cy="0"/>
          </a:xfrm>
          <a:prstGeom prst="straightConnector1">
            <a:avLst/>
          </a:prstGeom>
          <a:noFill/>
          <a:ln w="9525" algn="ctr">
            <a:solidFill>
              <a:srgbClr val="000000"/>
            </a:solidFill>
            <a:round/>
            <a:headEnd/>
            <a:tailEnd type="arrow" w="med" len="med"/>
          </a:ln>
        </p:spPr>
      </p:cxnSp>
      <p:sp>
        <p:nvSpPr>
          <p:cNvPr id="16" name="TextBox 15"/>
          <p:cNvSpPr txBox="1"/>
          <p:nvPr/>
        </p:nvSpPr>
        <p:spPr>
          <a:xfrm>
            <a:off x="4399087" y="2069306"/>
            <a:ext cx="874835" cy="355686"/>
          </a:xfrm>
          <a:prstGeom prst="rect">
            <a:avLst/>
          </a:prstGeom>
          <a:noFill/>
        </p:spPr>
        <p:txBody>
          <a:bodyPr lIns="77925" tIns="38963" rIns="77925" bIns="38963">
            <a:spAutoFit/>
          </a:bodyPr>
          <a:lstStyle/>
          <a:p>
            <a:pPr>
              <a:defRPr/>
            </a:pPr>
            <a:r>
              <a:rPr lang="en-US" b="1" dirty="0" smtClean="0">
                <a:latin typeface="+mj-lt"/>
                <a:cs typeface="メイリオ" pitchFamily="50" charset="-128"/>
              </a:rPr>
              <a:t>L1</a:t>
            </a:r>
            <a:endParaRPr lang="en-US" b="1" dirty="0">
              <a:latin typeface="+mj-lt"/>
              <a:cs typeface="メイリオ" pitchFamily="50" charset="-128"/>
            </a:endParaRPr>
          </a:p>
        </p:txBody>
      </p:sp>
      <p:sp>
        <p:nvSpPr>
          <p:cNvPr id="17" name="TextBox 16"/>
          <p:cNvSpPr txBox="1"/>
          <p:nvPr/>
        </p:nvSpPr>
        <p:spPr>
          <a:xfrm>
            <a:off x="6394940" y="1312069"/>
            <a:ext cx="874835" cy="355686"/>
          </a:xfrm>
          <a:prstGeom prst="rect">
            <a:avLst/>
          </a:prstGeom>
          <a:noFill/>
        </p:spPr>
        <p:txBody>
          <a:bodyPr lIns="77925" tIns="38963" rIns="77925" bIns="38963">
            <a:spAutoFit/>
          </a:bodyPr>
          <a:lstStyle/>
          <a:p>
            <a:pPr>
              <a:defRPr/>
            </a:pPr>
            <a:r>
              <a:rPr lang="en-US" b="1" dirty="0" smtClean="0">
                <a:latin typeface="+mj-lt"/>
                <a:cs typeface="メイリオ" pitchFamily="50" charset="-128"/>
              </a:rPr>
              <a:t>L3</a:t>
            </a:r>
            <a:endParaRPr lang="en-US" b="1" dirty="0">
              <a:latin typeface="+mj-lt"/>
              <a:cs typeface="メイリオ" pitchFamily="50" charset="-128"/>
            </a:endParaRPr>
          </a:p>
        </p:txBody>
      </p:sp>
      <p:sp>
        <p:nvSpPr>
          <p:cNvPr id="18" name="TextBox 17"/>
          <p:cNvSpPr txBox="1"/>
          <p:nvPr/>
        </p:nvSpPr>
        <p:spPr>
          <a:xfrm>
            <a:off x="5160190" y="1657360"/>
            <a:ext cx="874834" cy="355686"/>
          </a:xfrm>
          <a:prstGeom prst="rect">
            <a:avLst/>
          </a:prstGeom>
          <a:noFill/>
        </p:spPr>
        <p:txBody>
          <a:bodyPr lIns="77925" tIns="38963" rIns="77925" bIns="38963">
            <a:spAutoFit/>
          </a:bodyPr>
          <a:lstStyle/>
          <a:p>
            <a:pPr>
              <a:defRPr/>
            </a:pPr>
            <a:r>
              <a:rPr lang="en-US" b="1" dirty="0" smtClean="0">
                <a:latin typeface="+mj-lt"/>
                <a:cs typeface="メイリオ" pitchFamily="50" charset="-128"/>
              </a:rPr>
              <a:t>L2</a:t>
            </a:r>
            <a:endParaRPr lang="en-US" b="1" dirty="0">
              <a:latin typeface="+mj-lt"/>
              <a:cs typeface="メイリオ" pitchFamily="50" charset="-128"/>
            </a:endParaRPr>
          </a:p>
        </p:txBody>
      </p:sp>
      <p:cxnSp>
        <p:nvCxnSpPr>
          <p:cNvPr id="14347" name="Straight Arrow Connector 18"/>
          <p:cNvCxnSpPr>
            <a:cxnSpLocks noChangeShapeType="1"/>
          </p:cNvCxnSpPr>
          <p:nvPr/>
        </p:nvCxnSpPr>
        <p:spPr bwMode="auto">
          <a:xfrm flipH="1">
            <a:off x="6878516" y="2425304"/>
            <a:ext cx="594946" cy="606028"/>
          </a:xfrm>
          <a:prstGeom prst="straightConnector1">
            <a:avLst/>
          </a:prstGeom>
          <a:noFill/>
          <a:ln w="9525" algn="ctr">
            <a:solidFill>
              <a:srgbClr val="000000"/>
            </a:solidFill>
            <a:round/>
            <a:headEnd/>
            <a:tailEnd type="arrow" w="med" len="med"/>
          </a:ln>
        </p:spPr>
      </p:cxnSp>
      <p:sp>
        <p:nvSpPr>
          <p:cNvPr id="22" name="TextBox 21"/>
          <p:cNvSpPr txBox="1"/>
          <p:nvPr/>
        </p:nvSpPr>
        <p:spPr>
          <a:xfrm>
            <a:off x="7476643" y="2114555"/>
            <a:ext cx="1027234" cy="355686"/>
          </a:xfrm>
          <a:prstGeom prst="rect">
            <a:avLst/>
          </a:prstGeom>
          <a:noFill/>
        </p:spPr>
        <p:txBody>
          <a:bodyPr lIns="77925" tIns="38963" rIns="77925" bIns="38963">
            <a:spAutoFit/>
          </a:bodyPr>
          <a:lstStyle/>
          <a:p>
            <a:pPr>
              <a:defRPr/>
            </a:pPr>
            <a:r>
              <a:rPr lang="en-US" b="1" dirty="0" smtClean="0">
                <a:latin typeface="+mj-lt"/>
                <a:cs typeface="メイリオ" pitchFamily="50" charset="-128"/>
              </a:rPr>
              <a:t>L4</a:t>
            </a:r>
            <a:endParaRPr lang="en-US" b="1" dirty="0">
              <a:latin typeface="+mj-lt"/>
              <a:cs typeface="メイリオ" pitchFamily="50" charset="-128"/>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7264" name="Group 1040"/>
          <p:cNvGraphicFramePr>
            <a:graphicFrameLocks noGrp="1"/>
          </p:cNvGraphicFramePr>
          <p:nvPr/>
        </p:nvGraphicFramePr>
        <p:xfrm>
          <a:off x="64478" y="445294"/>
          <a:ext cx="9025304" cy="4833938"/>
        </p:xfrm>
        <a:graphic>
          <a:graphicData uri="http://schemas.openxmlformats.org/drawingml/2006/table">
            <a:tbl>
              <a:tblPr/>
              <a:tblGrid>
                <a:gridCol w="687266"/>
                <a:gridCol w="1162050"/>
                <a:gridCol w="3257550"/>
                <a:gridCol w="1031631"/>
                <a:gridCol w="1430215"/>
                <a:gridCol w="1456592"/>
              </a:tblGrid>
              <a:tr h="41148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dirty="0" smtClean="0">
                          <a:ln>
                            <a:noFill/>
                          </a:ln>
                          <a:solidFill>
                            <a:srgbClr val="FFFFFF"/>
                          </a:solidFill>
                          <a:effectLst/>
                          <a:latin typeface="Arial" charset="0"/>
                          <a:ea typeface="新細明體" charset="-120"/>
                          <a:cs typeface="Arial" charset="0"/>
                        </a:rPr>
                        <a:t>Stack</a:t>
                      </a:r>
                      <a:endParaRPr kumimoji="0" lang="en-US" altLang="zh-TW" sz="1100" b="0" i="0" u="none" strike="noStrike" cap="none" normalizeH="0" baseline="0" dirty="0" smtClean="0">
                        <a:ln>
                          <a:noFill/>
                        </a:ln>
                        <a:solidFill>
                          <a:schemeClr val="tx1"/>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FFFFFF"/>
                          </a:solidFill>
                          <a:effectLst/>
                          <a:latin typeface="Arial" charset="0"/>
                          <a:ea typeface="新細明體" charset="-120"/>
                          <a:cs typeface="Arial" charset="0"/>
                        </a:rPr>
                        <a:t>Company</a:t>
                      </a:r>
                      <a:endParaRPr kumimoji="0" lang="en-US" altLang="zh-TW" sz="1100" b="0" i="0" u="none" strike="noStrike" cap="none" normalizeH="0" baseline="0" smtClean="0">
                        <a:ln>
                          <a:noFill/>
                        </a:ln>
                        <a:solidFill>
                          <a:schemeClr val="tx1"/>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FFFFFF"/>
                          </a:solidFill>
                          <a:effectLst/>
                          <a:latin typeface="Arial" charset="0"/>
                          <a:ea typeface="新細明體" charset="-120"/>
                          <a:cs typeface="Arial" charset="0"/>
                        </a:rPr>
                        <a:t>Condition</a:t>
                      </a:r>
                      <a:endParaRPr kumimoji="0" lang="en-US" altLang="zh-TW" sz="1100" b="0" i="0" u="none" strike="noStrike" cap="none" normalizeH="0" baseline="0" smtClean="0">
                        <a:ln>
                          <a:noFill/>
                        </a:ln>
                        <a:solidFill>
                          <a:schemeClr val="tx1"/>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FFFFFF"/>
                          </a:solidFill>
                          <a:effectLst/>
                          <a:latin typeface="Arial" charset="0"/>
                          <a:ea typeface="新細明體" charset="-120"/>
                          <a:cs typeface="Arial" charset="0"/>
                        </a:rPr>
                        <a:t>Tool</a:t>
                      </a:r>
                      <a:endParaRPr kumimoji="0" lang="en-US" altLang="zh-TW" sz="1100" b="0" i="0" u="none" strike="noStrike" cap="none" normalizeH="0" baseline="0" smtClean="0">
                        <a:ln>
                          <a:noFill/>
                        </a:ln>
                        <a:solidFill>
                          <a:schemeClr val="tx1"/>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FFFFFF"/>
                          </a:solidFill>
                          <a:effectLst/>
                          <a:latin typeface="Arial" charset="0"/>
                          <a:ea typeface="新細明體" charset="-120"/>
                          <a:cs typeface="Arial" charset="0"/>
                        </a:rPr>
                        <a:t>Patch Image</a:t>
                      </a:r>
                      <a:endParaRPr kumimoji="0" lang="en-US" altLang="zh-TW" sz="1100" b="0" i="0" u="none" strike="noStrike" cap="none" normalizeH="0" baseline="0" smtClean="0">
                        <a:ln>
                          <a:noFill/>
                        </a:ln>
                        <a:solidFill>
                          <a:schemeClr val="tx1"/>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FFFFFF"/>
                          </a:solidFill>
                          <a:effectLst/>
                          <a:latin typeface="Arial" charset="0"/>
                          <a:ea typeface="新細明體" charset="-120"/>
                          <a:cs typeface="Arial" charset="0"/>
                        </a:rPr>
                        <a:t>Remark</a:t>
                      </a:r>
                      <a:endParaRPr kumimoji="0" lang="en-US" altLang="zh-TW" sz="1100" b="0" i="0" u="none" strike="noStrike" cap="none" normalizeH="0" baseline="0" smtClean="0">
                        <a:ln>
                          <a:noFill/>
                        </a:ln>
                        <a:solidFill>
                          <a:schemeClr val="tx1"/>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0000FF"/>
                    </a:solidFill>
                  </a:tcPr>
                </a:tc>
              </a:tr>
              <a:tr h="41148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dirty="0" smtClean="0">
                          <a:ln>
                            <a:noFill/>
                          </a:ln>
                          <a:solidFill>
                            <a:srgbClr val="0000FF"/>
                          </a:solidFill>
                          <a:effectLst/>
                          <a:latin typeface="Arial" charset="0"/>
                          <a:ea typeface="新細明體" charset="-120"/>
                          <a:cs typeface="Arial" charset="0"/>
                        </a:rPr>
                        <a:t>Gen 1</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dirty="0" smtClean="0">
                          <a:ln>
                            <a:noFill/>
                          </a:ln>
                          <a:solidFill>
                            <a:srgbClr val="0000FF"/>
                          </a:solidFill>
                          <a:effectLst/>
                          <a:latin typeface="Arial" charset="0"/>
                          <a:ea typeface="新細明體" charset="-120"/>
                          <a:cs typeface="Arial" charset="0"/>
                        </a:rPr>
                        <a:t>Customer A</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Arial" charset="0"/>
                          <a:ea typeface="新細明體" charset="-120"/>
                        </a:rPr>
                        <a:t>100_3000_6_1_32nm_64F_ACC</a:t>
                      </a:r>
                      <a:endParaRPr kumimoji="0" lang="zh-TW" altLang="en-US" sz="1100" b="1" i="0" u="none" strike="noStrike" cap="none" normalizeH="0" baseline="0" smtClean="0">
                        <a:ln>
                          <a:noFill/>
                        </a:ln>
                        <a:solidFill>
                          <a:schemeClr val="tx1"/>
                        </a:solidFill>
                        <a:effectLst/>
                        <a:latin typeface="Arial" charset="0"/>
                        <a:ea typeface="新細明體" charset="-12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Arial" charset="0"/>
                          <a:ea typeface="新細明體" charset="-120"/>
                          <a:cs typeface="Arial" charset="0"/>
                        </a:rPr>
                        <a:t>eP3</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Arial" charset="0"/>
                          <a:ea typeface="新細明體" charset="-120"/>
                          <a:cs typeface="Arial" charset="0"/>
                        </a:rPr>
                        <a:t>-</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rgbClr val="0000CC"/>
                          </a:solidFill>
                          <a:effectLst/>
                          <a:latin typeface="Arial" charset="0"/>
                          <a:ea typeface="新細明體" charset="-120"/>
                          <a:cs typeface="Arial" charset="0"/>
                        </a:rPr>
                        <a:t>ACC is key</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r>
              <a:tr h="58293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Gen 2</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dirty="0" smtClean="0">
                          <a:ln>
                            <a:noFill/>
                          </a:ln>
                          <a:solidFill>
                            <a:srgbClr val="0000FF"/>
                          </a:solidFill>
                          <a:effectLst/>
                          <a:latin typeface="Arial" charset="0"/>
                          <a:ea typeface="新細明體" charset="-120"/>
                          <a:cs typeface="Arial" charset="0"/>
                        </a:rPr>
                        <a:t>Customer A</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Arial" charset="0"/>
                          <a:ea typeface="新細明體" charset="-120"/>
                        </a:rPr>
                        <a:t>100_3000_6_0.5_40nm_64F_ACC</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Arial" charset="0"/>
                          <a:ea typeface="新細明體" charset="-120"/>
                        </a:rPr>
                        <a:t>100_3000_6_0.5_40nm_4D32F_ACC</a:t>
                      </a:r>
                      <a:endParaRPr kumimoji="0" lang="zh-TW" altLang="en-US" sz="1100" b="1" i="0" u="none" strike="noStrike" cap="none" normalizeH="0" baseline="0" dirty="0" smtClean="0">
                        <a:ln>
                          <a:noFill/>
                        </a:ln>
                        <a:solidFill>
                          <a:schemeClr val="tx1"/>
                        </a:solidFill>
                        <a:effectLst/>
                        <a:latin typeface="Arial" charset="0"/>
                        <a:ea typeface="新細明體" charset="-12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Arial" charset="0"/>
                          <a:ea typeface="新細明體" charset="-120"/>
                          <a:cs typeface="Arial" charset="0"/>
                        </a:rPr>
                        <a:t>eP3</a:t>
                      </a:r>
                    </a:p>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Arial" charset="0"/>
                          <a:ea typeface="新細明體" charset="-120"/>
                          <a:cs typeface="Arial" charset="0"/>
                        </a:rPr>
                        <a:t>eScan40x</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altLang="zh-TW" sz="1100" b="1" i="0" u="none" strike="noStrike" cap="none" normalizeH="0" baseline="0" smtClean="0">
                        <a:ln>
                          <a:noFill/>
                        </a:ln>
                        <a:solidFill>
                          <a:schemeClr val="tx1"/>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rgbClr val="0000CC"/>
                          </a:solidFill>
                          <a:effectLst/>
                          <a:latin typeface="Arial" charset="0"/>
                          <a:ea typeface="新細明體" charset="-120"/>
                          <a:cs typeface="Arial" charset="0"/>
                        </a:rPr>
                        <a:t>ACC is key</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r>
              <a:tr h="531019">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Gen 3</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Customer A</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Arial" charset="0"/>
                          <a:ea typeface="新細明體" charset="-120"/>
                          <a:cs typeface="Arial" charset="0"/>
                        </a:rPr>
                        <a:t>100_3000_7_0.25_35nm_2D64F_ACC</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Arial" charset="0"/>
                          <a:ea typeface="新細明體" charset="-120"/>
                          <a:cs typeface="Arial" charset="0"/>
                        </a:rPr>
                        <a:t>eP3</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Arial" charset="0"/>
                          <a:ea typeface="新細明體" charset="-120"/>
                          <a:cs typeface="Arial" charset="0"/>
                        </a:rPr>
                        <a:t>-</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rgbClr val="0000CC"/>
                          </a:solidFill>
                          <a:effectLst/>
                          <a:latin typeface="Arial" charset="0"/>
                          <a:ea typeface="新細明體" charset="-120"/>
                          <a:cs typeface="Arial" charset="0"/>
                        </a:rPr>
                        <a:t>ACC is key</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r>
              <a:tr h="531019">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Gen 4</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Customer A</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Arial" charset="0"/>
                          <a:ea typeface="新細明體" charset="-120"/>
                          <a:cs typeface="Arial" charset="0"/>
                        </a:rPr>
                        <a:t>100_3000_25_0.4_10nm_2D64F_ACC</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Arial" charset="0"/>
                          <a:ea typeface="新細明體" charset="-120"/>
                          <a:cs typeface="Arial" charset="0"/>
                        </a:rPr>
                        <a:t>eScan500</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Arial" charset="0"/>
                          <a:ea typeface="新細明體" charset="-120"/>
                          <a:cs typeface="Arial" charset="0"/>
                        </a:rPr>
                        <a:t>-</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rgbClr val="0000CC"/>
                          </a:solidFill>
                          <a:effectLst/>
                          <a:latin typeface="Arial" charset="0"/>
                          <a:ea typeface="新細明體" charset="-120"/>
                        </a:rPr>
                        <a:t>ACC is key</a:t>
                      </a:r>
                      <a:endParaRPr kumimoji="0" lang="zh-TW" altLang="en-US" sz="1100" b="1" i="0" u="none" strike="noStrike" cap="none" normalizeH="0" baseline="0" smtClean="0">
                        <a:ln>
                          <a:noFill/>
                        </a:ln>
                        <a:solidFill>
                          <a:srgbClr val="0000CC"/>
                        </a:solidFill>
                        <a:effectLst/>
                        <a:latin typeface="Arial" charset="0"/>
                        <a:ea typeface="新細明體" charset="-12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r>
              <a:tr h="58293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Gen 2</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Customer B</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Arial" charset="0"/>
                          <a:ea typeface="新細明體" charset="-120"/>
                          <a:cs typeface="Arial" charset="0"/>
                        </a:rPr>
                        <a:t>300_2500_5_3_40nm_1D1L1F_ACC</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Arial" charset="0"/>
                          <a:ea typeface="新細明體" charset="-120"/>
                          <a:cs typeface="Arial" charset="0"/>
                        </a:rPr>
                        <a:t>eScan40x</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altLang="zh-TW" sz="1100" b="1" i="0" u="none" strike="noStrike" cap="none" normalizeH="0" baseline="0" dirty="0" smtClean="0">
                        <a:ln>
                          <a:noFill/>
                        </a:ln>
                        <a:solidFill>
                          <a:schemeClr val="tx1"/>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dirty="0" smtClean="0">
                          <a:ln>
                            <a:noFill/>
                          </a:ln>
                          <a:solidFill>
                            <a:srgbClr val="0000CC"/>
                          </a:solidFill>
                          <a:effectLst/>
                          <a:latin typeface="Arial" charset="0"/>
                          <a:ea typeface="新細明體" charset="-120"/>
                          <a:cs typeface="Arial" charset="0"/>
                        </a:rPr>
                        <a:t>Charging control – </a:t>
                      </a:r>
                      <a:r>
                        <a:rPr kumimoji="0" lang="en-US" altLang="zh-TW" sz="1100" b="1" i="0" u="none" strike="noStrike" cap="none" normalizeH="0" baseline="0" dirty="0" err="1" smtClean="0">
                          <a:ln>
                            <a:noFill/>
                          </a:ln>
                          <a:solidFill>
                            <a:srgbClr val="0000CC"/>
                          </a:solidFill>
                          <a:effectLst/>
                          <a:latin typeface="Arial" charset="0"/>
                          <a:ea typeface="新細明體" charset="-120"/>
                          <a:cs typeface="Arial" charset="0"/>
                        </a:rPr>
                        <a:t>PreScan</a:t>
                      </a:r>
                      <a:r>
                        <a:rPr kumimoji="0" lang="en-US" altLang="zh-TW" sz="1100" b="1" i="0" u="none" strike="noStrike" cap="none" normalizeH="0" baseline="0" dirty="0" smtClean="0">
                          <a:ln>
                            <a:noFill/>
                          </a:ln>
                          <a:solidFill>
                            <a:srgbClr val="0000CC"/>
                          </a:solidFill>
                          <a:effectLst/>
                          <a:latin typeface="Arial" charset="0"/>
                          <a:ea typeface="新細明體" charset="-120"/>
                          <a:cs typeface="Arial" charset="0"/>
                        </a:rPr>
                        <a:t> * 2</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r>
              <a:tr h="58293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Gen 1</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Customer C</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900" b="1" i="0" u="none" strike="noStrike" cap="none" normalizeH="0" baseline="0" smtClean="0">
                          <a:ln>
                            <a:noFill/>
                          </a:ln>
                          <a:solidFill>
                            <a:schemeClr val="tx1"/>
                          </a:solidFill>
                          <a:effectLst/>
                          <a:latin typeface="Arial" charset="0"/>
                          <a:ea typeface="新細明體" charset="-120"/>
                        </a:rPr>
                        <a:t>Flood: </a:t>
                      </a:r>
                      <a:r>
                        <a:rPr kumimoji="0" lang="en-US" altLang="zh-TW" sz="900" b="1" i="1" u="none" strike="noStrike" cap="none" normalizeH="0" baseline="0" smtClean="0">
                          <a:ln>
                            <a:noFill/>
                          </a:ln>
                          <a:solidFill>
                            <a:schemeClr val="tx1"/>
                          </a:solidFill>
                          <a:effectLst/>
                          <a:latin typeface="Arial" charset="0"/>
                          <a:ea typeface="新細明體" charset="-120"/>
                        </a:rPr>
                        <a:t>1000_100uA_speed 10mm_ 1mm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Arial" charset="0"/>
                          <a:ea typeface="新細明體" charset="-120"/>
                        </a:rPr>
                        <a:t>300_3000_1nA_1</a:t>
                      </a:r>
                      <a:r>
                        <a:rPr kumimoji="0" lang="en-US" altLang="zh-TW" sz="1100" b="1" i="1" u="none" strike="noStrike" cap="none" normalizeH="0" baseline="0" smtClean="0">
                          <a:ln>
                            <a:noFill/>
                          </a:ln>
                          <a:solidFill>
                            <a:schemeClr val="tx1"/>
                          </a:solidFill>
                          <a:effectLst/>
                          <a:latin typeface="Arial" charset="0"/>
                          <a:ea typeface="新細明體" charset="-120"/>
                        </a:rPr>
                        <a:t>5nm_2D64F_100MHz</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Arial" charset="0"/>
                          <a:ea typeface="新細明體" charset="-120"/>
                          <a:cs typeface="Arial" charset="0"/>
                        </a:rPr>
                        <a:t>eScan500</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altLang="zh-TW" sz="1100" b="1" i="0" u="none" strike="noStrike" cap="none" normalizeH="0" baseline="0" dirty="0" smtClean="0">
                        <a:ln>
                          <a:noFill/>
                        </a:ln>
                        <a:solidFill>
                          <a:schemeClr val="tx1"/>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dirty="0" smtClean="0">
                          <a:ln>
                            <a:noFill/>
                          </a:ln>
                          <a:solidFill>
                            <a:srgbClr val="0000CC"/>
                          </a:solidFill>
                          <a:effectLst/>
                          <a:latin typeface="Arial" charset="0"/>
                          <a:ea typeface="新細明體" charset="-120"/>
                          <a:cs typeface="Arial" charset="0"/>
                        </a:rPr>
                        <a:t>Charging control - Flood</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r>
              <a:tr h="58293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Gen 1</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dirty="0" smtClean="0">
                          <a:ln>
                            <a:noFill/>
                          </a:ln>
                          <a:solidFill>
                            <a:srgbClr val="0000FF"/>
                          </a:solidFill>
                          <a:effectLst/>
                          <a:latin typeface="Arial" charset="0"/>
                          <a:ea typeface="新細明體" charset="-120"/>
                          <a:cs typeface="Arial" charset="0"/>
                        </a:rPr>
                        <a:t>Customer D</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Arial" charset="0"/>
                          <a:ea typeface="新細明體" charset="-120"/>
                        </a:rPr>
                        <a:t>Negative flood: -18V, 100uA</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Arial" charset="0"/>
                          <a:ea typeface="新細明體" charset="-120"/>
                        </a:rPr>
                        <a:t>Inspection: 1000_-1500_5_5_55nm_4D_2048</a:t>
                      </a:r>
                      <a:endParaRPr kumimoji="0" lang="zh-TW" altLang="en-US" sz="1100" b="1" i="0" u="none" strike="noStrike" cap="none" normalizeH="0" baseline="0" smtClean="0">
                        <a:ln>
                          <a:noFill/>
                        </a:ln>
                        <a:solidFill>
                          <a:schemeClr val="tx1"/>
                        </a:solidFill>
                        <a:effectLst/>
                        <a:latin typeface="Arial" charset="0"/>
                        <a:ea typeface="新細明體" charset="-12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chemeClr val="tx1"/>
                          </a:solidFill>
                          <a:effectLst/>
                          <a:latin typeface="Arial" charset="0"/>
                          <a:ea typeface="新細明體" charset="-120"/>
                          <a:cs typeface="Arial" charset="0"/>
                        </a:rPr>
                        <a:t>eScan400XP</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altLang="zh-TW" sz="1100" b="1" i="0" u="none" strike="noStrike" cap="none" normalizeH="0" baseline="0" smtClean="0">
                        <a:ln>
                          <a:noFill/>
                        </a:ln>
                        <a:solidFill>
                          <a:schemeClr val="tx1"/>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dirty="0" smtClean="0">
                          <a:ln>
                            <a:noFill/>
                          </a:ln>
                          <a:solidFill>
                            <a:srgbClr val="0000CC"/>
                          </a:solidFill>
                          <a:effectLst/>
                          <a:latin typeface="Arial" charset="0"/>
                          <a:ea typeface="新細明體" charset="-120"/>
                          <a:cs typeface="Arial" charset="0"/>
                        </a:rPr>
                        <a:t>Charging control - Flood</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r>
              <a:tr h="61722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dirty="0" smtClean="0">
                          <a:ln>
                            <a:noFill/>
                          </a:ln>
                          <a:solidFill>
                            <a:srgbClr val="0000FF"/>
                          </a:solidFill>
                          <a:effectLst/>
                          <a:latin typeface="Arial" charset="0"/>
                          <a:ea typeface="新細明體" charset="-120"/>
                          <a:cs typeface="Arial" charset="0"/>
                        </a:rPr>
                        <a:t>Gen 1</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dirty="0" smtClean="0">
                          <a:ln>
                            <a:noFill/>
                          </a:ln>
                          <a:solidFill>
                            <a:srgbClr val="0000FF"/>
                          </a:solidFill>
                          <a:effectLst/>
                          <a:latin typeface="Arial" charset="0"/>
                          <a:ea typeface="新細明體" charset="-120"/>
                          <a:cs typeface="Arial" charset="0"/>
                        </a:rPr>
                        <a:t>Customer D</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900" b="1" i="0" u="none" strike="noStrike" cap="none" normalizeH="0" baseline="0" dirty="0" smtClean="0">
                          <a:ln>
                            <a:noFill/>
                          </a:ln>
                          <a:solidFill>
                            <a:schemeClr val="tx1"/>
                          </a:solidFill>
                          <a:effectLst/>
                          <a:latin typeface="Arial" charset="0"/>
                          <a:ea typeface="新細明體" charset="-120"/>
                        </a:rPr>
                        <a:t>Positive </a:t>
                      </a:r>
                      <a:r>
                        <a:rPr kumimoji="0" lang="en-US" altLang="zh-TW" sz="900" b="1" i="0" u="none" strike="noStrike" cap="none" normalizeH="0" baseline="0" dirty="0" err="1" smtClean="0">
                          <a:ln>
                            <a:noFill/>
                          </a:ln>
                          <a:solidFill>
                            <a:schemeClr val="tx1"/>
                          </a:solidFill>
                          <a:effectLst/>
                          <a:latin typeface="Arial" charset="0"/>
                          <a:ea typeface="新細明體" charset="-120"/>
                        </a:rPr>
                        <a:t>PreScan</a:t>
                      </a:r>
                      <a:r>
                        <a:rPr kumimoji="0" lang="en-US" altLang="zh-TW" sz="900" b="1" i="0" u="none" strike="noStrike" cap="none" normalizeH="0" baseline="0" dirty="0" smtClean="0">
                          <a:ln>
                            <a:noFill/>
                          </a:ln>
                          <a:solidFill>
                            <a:schemeClr val="tx1"/>
                          </a:solidFill>
                          <a:effectLst/>
                          <a:latin typeface="Arial" charset="0"/>
                          <a:ea typeface="新細明體" charset="-120"/>
                        </a:rPr>
                        <a:t>: 500_2500_1_140_300nm_64F_512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900" b="1" i="0" u="none" strike="noStrike" cap="none" normalizeH="0" baseline="0" dirty="0" smtClean="0">
                          <a:ln>
                            <a:noFill/>
                          </a:ln>
                          <a:solidFill>
                            <a:schemeClr val="tx1"/>
                          </a:solidFill>
                          <a:effectLst/>
                          <a:latin typeface="Arial" charset="0"/>
                          <a:ea typeface="新細明體" charset="-120"/>
                        </a:rPr>
                        <a:t>Inspection: 500_2500_6_5_60nm_32F_2048</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dirty="0" smtClean="0">
                          <a:ln>
                            <a:noFill/>
                          </a:ln>
                          <a:solidFill>
                            <a:schemeClr val="tx1"/>
                          </a:solidFill>
                          <a:effectLst/>
                          <a:latin typeface="Arial" charset="0"/>
                          <a:ea typeface="新細明體" charset="-120"/>
                          <a:cs typeface="Arial" charset="0"/>
                        </a:rPr>
                        <a:t>eScan400XP</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altLang="zh-TW" sz="1100" b="1" i="0" u="none" strike="noStrike" cap="none" normalizeH="0" baseline="0" dirty="0" smtClean="0">
                        <a:ln>
                          <a:noFill/>
                        </a:ln>
                        <a:solidFill>
                          <a:schemeClr val="tx1"/>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dirty="0" smtClean="0">
                          <a:ln>
                            <a:noFill/>
                          </a:ln>
                          <a:solidFill>
                            <a:srgbClr val="0000CC"/>
                          </a:solidFill>
                          <a:effectLst/>
                          <a:latin typeface="Arial" charset="0"/>
                          <a:ea typeface="新細明體" charset="-120"/>
                          <a:cs typeface="Arial" charset="0"/>
                        </a:rPr>
                        <a:t>Charging control - </a:t>
                      </a:r>
                      <a:r>
                        <a:rPr kumimoji="0" lang="en-US" altLang="zh-TW" sz="1100" b="1" i="0" u="none" strike="noStrike" cap="none" normalizeH="0" baseline="0" dirty="0" err="1" smtClean="0">
                          <a:ln>
                            <a:noFill/>
                          </a:ln>
                          <a:solidFill>
                            <a:srgbClr val="0000CC"/>
                          </a:solidFill>
                          <a:effectLst/>
                          <a:latin typeface="Arial" charset="0"/>
                          <a:ea typeface="新細明體" charset="-120"/>
                          <a:cs typeface="Arial" charset="0"/>
                        </a:rPr>
                        <a:t>PreScan</a:t>
                      </a:r>
                      <a:endParaRPr kumimoji="0" lang="en-US" altLang="zh-TW" sz="1100" b="1" i="0" u="none" strike="noStrike" cap="none" normalizeH="0" baseline="0" dirty="0" smtClean="0">
                        <a:ln>
                          <a:noFill/>
                        </a:ln>
                        <a:solidFill>
                          <a:srgbClr val="0000CC"/>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chemeClr val="accent5">
                        <a:lumMod val="40000"/>
                        <a:lumOff val="60000"/>
                      </a:schemeClr>
                    </a:solidFill>
                  </a:tcPr>
                </a:tc>
              </a:tr>
            </a:tbl>
          </a:graphicData>
        </a:graphic>
      </p:graphicFrame>
      <p:pic>
        <p:nvPicPr>
          <p:cNvPr id="15434" name="Picture 1"/>
          <p:cNvPicPr>
            <a:picLocks noChangeAspect="1"/>
          </p:cNvPicPr>
          <p:nvPr/>
        </p:nvPicPr>
        <p:blipFill>
          <a:blip r:embed="rId3" cstate="print"/>
          <a:srcRect/>
          <a:stretch>
            <a:fillRect/>
          </a:stretch>
        </p:blipFill>
        <p:spPr bwMode="auto">
          <a:xfrm>
            <a:off x="6256442" y="3011814"/>
            <a:ext cx="609600" cy="457200"/>
          </a:xfrm>
          <a:prstGeom prst="rect">
            <a:avLst/>
          </a:prstGeom>
          <a:noFill/>
          <a:ln w="9525">
            <a:noFill/>
            <a:miter lim="800000"/>
            <a:headEnd/>
            <a:tailEnd/>
          </a:ln>
        </p:spPr>
      </p:pic>
      <p:pic>
        <p:nvPicPr>
          <p:cNvPr id="15435" name="Picture 2"/>
          <p:cNvPicPr>
            <a:picLocks noChangeAspect="1"/>
          </p:cNvPicPr>
          <p:nvPr/>
        </p:nvPicPr>
        <p:blipFill>
          <a:blip r:embed="rId4" cstate="print"/>
          <a:srcRect/>
          <a:stretch>
            <a:fillRect/>
          </a:stretch>
        </p:blipFill>
        <p:spPr bwMode="auto">
          <a:xfrm>
            <a:off x="6931984" y="3008242"/>
            <a:ext cx="609600" cy="457200"/>
          </a:xfrm>
          <a:prstGeom prst="rect">
            <a:avLst/>
          </a:prstGeom>
          <a:noFill/>
          <a:ln w="9525">
            <a:noFill/>
            <a:miter lim="800000"/>
            <a:headEnd/>
            <a:tailEnd/>
          </a:ln>
        </p:spPr>
      </p:pic>
      <p:pic>
        <p:nvPicPr>
          <p:cNvPr id="15436" name="Picture 35" descr="Patch_tmp_DefectID906"/>
          <p:cNvPicPr>
            <a:picLocks noChangeAspect="1" noChangeArrowheads="1" noCrop="1"/>
          </p:cNvPicPr>
          <p:nvPr/>
        </p:nvPicPr>
        <p:blipFill>
          <a:blip r:embed="rId5" cstate="print"/>
          <a:srcRect/>
          <a:stretch>
            <a:fillRect/>
          </a:stretch>
        </p:blipFill>
        <p:spPr bwMode="auto">
          <a:xfrm>
            <a:off x="6945172" y="869880"/>
            <a:ext cx="609600" cy="457200"/>
          </a:xfrm>
          <a:prstGeom prst="rect">
            <a:avLst/>
          </a:prstGeom>
          <a:noFill/>
          <a:ln w="9525">
            <a:noFill/>
            <a:miter lim="800000"/>
            <a:headEnd/>
            <a:tailEnd/>
          </a:ln>
        </p:spPr>
      </p:pic>
      <p:pic>
        <p:nvPicPr>
          <p:cNvPr id="15437" name="Picture 50" descr="Patch_tmp_DefectID15062"/>
          <p:cNvPicPr>
            <a:picLocks noChangeAspect="1" noChangeArrowheads="1" noCrop="1"/>
          </p:cNvPicPr>
          <p:nvPr/>
        </p:nvPicPr>
        <p:blipFill>
          <a:blip r:embed="rId6" cstate="print"/>
          <a:srcRect/>
          <a:stretch>
            <a:fillRect/>
          </a:stretch>
        </p:blipFill>
        <p:spPr bwMode="auto">
          <a:xfrm>
            <a:off x="6250580" y="866308"/>
            <a:ext cx="609600" cy="457200"/>
          </a:xfrm>
          <a:prstGeom prst="rect">
            <a:avLst/>
          </a:prstGeom>
          <a:noFill/>
          <a:ln w="9525">
            <a:noFill/>
            <a:miter lim="800000"/>
            <a:headEnd/>
            <a:tailEnd/>
          </a:ln>
        </p:spPr>
      </p:pic>
      <p:pic>
        <p:nvPicPr>
          <p:cNvPr id="15438" name="Picture 4" descr="D:\Users\hmi102544\Desktop\0916\2112\Temp\Patch_tmp_DefectID3.gif"/>
          <p:cNvPicPr>
            <a:picLocks noChangeAspect="1" noChangeArrowheads="1" noCrop="1"/>
          </p:cNvPicPr>
          <p:nvPr/>
        </p:nvPicPr>
        <p:blipFill>
          <a:blip r:embed="rId7" cstate="print"/>
          <a:srcRect/>
          <a:stretch>
            <a:fillRect/>
          </a:stretch>
        </p:blipFill>
        <p:spPr bwMode="auto">
          <a:xfrm>
            <a:off x="6310661" y="4695331"/>
            <a:ext cx="608134" cy="457200"/>
          </a:xfrm>
          <a:prstGeom prst="rect">
            <a:avLst/>
          </a:prstGeom>
          <a:noFill/>
          <a:ln w="9525">
            <a:noFill/>
            <a:miter lim="800000"/>
            <a:headEnd/>
            <a:tailEnd/>
          </a:ln>
        </p:spPr>
      </p:pic>
      <p:pic>
        <p:nvPicPr>
          <p:cNvPr id="15439" name="Picture 5" descr="D:\Users\hmi102544\Desktop\0916\2112\Temp\Patch_tmp_DefectID6.gif"/>
          <p:cNvPicPr>
            <a:picLocks noChangeAspect="1" noChangeArrowheads="1" noCrop="1"/>
          </p:cNvPicPr>
          <p:nvPr/>
        </p:nvPicPr>
        <p:blipFill>
          <a:blip r:embed="rId8" cstate="print"/>
          <a:srcRect/>
          <a:stretch>
            <a:fillRect/>
          </a:stretch>
        </p:blipFill>
        <p:spPr bwMode="auto">
          <a:xfrm>
            <a:off x="6987669" y="4695331"/>
            <a:ext cx="609600" cy="457200"/>
          </a:xfrm>
          <a:prstGeom prst="rect">
            <a:avLst/>
          </a:prstGeom>
          <a:noFill/>
          <a:ln w="9525">
            <a:noFill/>
            <a:miter lim="800000"/>
            <a:headEnd/>
            <a:tailEnd/>
          </a:ln>
        </p:spPr>
      </p:pic>
      <p:pic>
        <p:nvPicPr>
          <p:cNvPr id="15440" name="Picture 4" descr="D:\Users\hmi102544\Desktop\0916\26D\Temp\Patch_tmp_DefectID60.gif"/>
          <p:cNvPicPr>
            <a:picLocks noChangeAspect="1" noChangeArrowheads="1" noCrop="1"/>
          </p:cNvPicPr>
          <p:nvPr/>
        </p:nvPicPr>
        <p:blipFill>
          <a:blip r:embed="rId9" cstate="print"/>
          <a:srcRect/>
          <a:stretch>
            <a:fillRect/>
          </a:stretch>
        </p:blipFill>
        <p:spPr bwMode="auto">
          <a:xfrm>
            <a:off x="6278423" y="4126213"/>
            <a:ext cx="609600" cy="456010"/>
          </a:xfrm>
          <a:prstGeom prst="rect">
            <a:avLst/>
          </a:prstGeom>
          <a:noFill/>
          <a:ln w="9525">
            <a:noFill/>
            <a:miter lim="800000"/>
            <a:headEnd/>
            <a:tailEnd/>
          </a:ln>
        </p:spPr>
      </p:pic>
      <p:pic>
        <p:nvPicPr>
          <p:cNvPr id="15441" name="Picture 5" descr="D:\Users\hmi102544\Desktop\0916\26D\Temp\Patch_tmp_DefectID101.gif"/>
          <p:cNvPicPr>
            <a:picLocks noChangeAspect="1" noChangeArrowheads="1" noCrop="1"/>
          </p:cNvPicPr>
          <p:nvPr/>
        </p:nvPicPr>
        <p:blipFill>
          <a:blip r:embed="rId10" cstate="print"/>
          <a:srcRect/>
          <a:stretch>
            <a:fillRect/>
          </a:stretch>
        </p:blipFill>
        <p:spPr bwMode="auto">
          <a:xfrm>
            <a:off x="6956896" y="4126213"/>
            <a:ext cx="608135" cy="456010"/>
          </a:xfrm>
          <a:prstGeom prst="rect">
            <a:avLst/>
          </a:prstGeom>
          <a:noFill/>
          <a:ln w="9525">
            <a:noFill/>
            <a:miter lim="800000"/>
            <a:headEnd/>
            <a:tailEnd/>
          </a:ln>
        </p:spPr>
      </p:pic>
      <p:pic>
        <p:nvPicPr>
          <p:cNvPr id="15442" name="Picture 2" descr="D:\Users\hmi94137\Desktop\Patch_405_09-T6PL9_PTEG_1015-7_DefectID9077.gif"/>
          <p:cNvPicPr>
            <a:picLocks noChangeAspect="1" noChangeArrowheads="1" noCrop="1"/>
          </p:cNvPicPr>
          <p:nvPr/>
        </p:nvPicPr>
        <p:blipFill>
          <a:blip r:embed="rId11" cstate="print"/>
          <a:srcRect/>
          <a:stretch>
            <a:fillRect/>
          </a:stretch>
        </p:blipFill>
        <p:spPr bwMode="auto">
          <a:xfrm>
            <a:off x="6278423" y="2472461"/>
            <a:ext cx="609600" cy="457200"/>
          </a:xfrm>
          <a:prstGeom prst="rect">
            <a:avLst/>
          </a:prstGeom>
          <a:noFill/>
          <a:ln w="9525">
            <a:noFill/>
            <a:miter lim="800000"/>
            <a:headEnd/>
            <a:tailEnd/>
          </a:ln>
        </p:spPr>
      </p:pic>
      <p:sp>
        <p:nvSpPr>
          <p:cNvPr id="15443" name="TextBox 16"/>
          <p:cNvSpPr txBox="1">
            <a:spLocks noChangeArrowheads="1"/>
          </p:cNvSpPr>
          <p:nvPr/>
        </p:nvSpPr>
        <p:spPr bwMode="auto">
          <a:xfrm>
            <a:off x="1" y="0"/>
            <a:ext cx="7577504" cy="386464"/>
          </a:xfrm>
          <a:prstGeom prst="rect">
            <a:avLst/>
          </a:prstGeom>
          <a:noFill/>
          <a:ln w="9525">
            <a:noFill/>
            <a:miter lim="800000"/>
            <a:headEnd/>
            <a:tailEnd/>
          </a:ln>
        </p:spPr>
        <p:txBody>
          <a:bodyPr lIns="77925" tIns="38963" rIns="77925" bIns="38963">
            <a:spAutoFit/>
          </a:bodyPr>
          <a:lstStyle/>
          <a:p>
            <a:r>
              <a:rPr kumimoji="1" lang="en-US" altLang="ja-JP" sz="2000" dirty="0" smtClean="0">
                <a:latin typeface="+mj-lt"/>
                <a:ea typeface="ＭＳ Ｐゴシック" pitchFamily="34" charset="-128"/>
              </a:rPr>
              <a:t>3D_NAND </a:t>
            </a:r>
            <a:r>
              <a:rPr kumimoji="1" lang="en-US" altLang="ja-JP" sz="2000" dirty="0">
                <a:latin typeface="+mj-lt"/>
                <a:ea typeface="ＭＳ Ｐゴシック" pitchFamily="34" charset="-128"/>
              </a:rPr>
              <a:t>BKM </a:t>
            </a:r>
            <a:r>
              <a:rPr kumimoji="1" lang="en-US" altLang="ja-JP" sz="2000" dirty="0" smtClean="0">
                <a:latin typeface="+mj-lt"/>
                <a:ea typeface="ＭＳ Ｐゴシック" pitchFamily="34" charset="-128"/>
              </a:rPr>
              <a:t>Table- L1 (Most important key layer)</a:t>
            </a:r>
            <a:r>
              <a:rPr lang="en-US" altLang="zh-TW" sz="2000" dirty="0" smtClean="0">
                <a:solidFill>
                  <a:schemeClr val="tx2"/>
                </a:solidFill>
                <a:latin typeface="+mj-lt"/>
                <a:ea typeface="新細明體" charset="-120"/>
              </a:rPr>
              <a:t> </a:t>
            </a:r>
            <a:endParaRPr kumimoji="1" lang="ja-JP" altLang="en-US" sz="1700">
              <a:latin typeface="+mj-lt"/>
              <a:ea typeface="ＭＳ Ｐゴシック" pitchFamily="34" charset="-128"/>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7264" name="Group 1040"/>
          <p:cNvGraphicFramePr>
            <a:graphicFrameLocks noGrp="1"/>
          </p:cNvGraphicFramePr>
          <p:nvPr/>
        </p:nvGraphicFramePr>
        <p:xfrm>
          <a:off x="64478" y="858442"/>
          <a:ext cx="9025304" cy="3805238"/>
        </p:xfrm>
        <a:graphic>
          <a:graphicData uri="http://schemas.openxmlformats.org/drawingml/2006/table">
            <a:tbl>
              <a:tblPr/>
              <a:tblGrid>
                <a:gridCol w="687266"/>
                <a:gridCol w="1162050"/>
                <a:gridCol w="3257550"/>
                <a:gridCol w="1031631"/>
                <a:gridCol w="1430215"/>
                <a:gridCol w="1456592"/>
              </a:tblGrid>
              <a:tr h="41148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dirty="0" smtClean="0">
                          <a:ln>
                            <a:noFill/>
                          </a:ln>
                          <a:solidFill>
                            <a:srgbClr val="FFFFFF"/>
                          </a:solidFill>
                          <a:effectLst/>
                          <a:latin typeface="Arial" charset="0"/>
                          <a:ea typeface="新細明體" charset="-120"/>
                          <a:cs typeface="Arial" charset="0"/>
                        </a:rPr>
                        <a:t>Stack</a:t>
                      </a:r>
                      <a:endParaRPr kumimoji="0" lang="en-US" altLang="zh-TW" sz="1100" b="0" i="0" u="none" strike="noStrike" cap="none" normalizeH="0" baseline="0" dirty="0" smtClean="0">
                        <a:ln>
                          <a:noFill/>
                        </a:ln>
                        <a:solidFill>
                          <a:schemeClr val="tx1"/>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FFFFFF"/>
                          </a:solidFill>
                          <a:effectLst/>
                          <a:latin typeface="Arial" charset="0"/>
                          <a:ea typeface="新細明體" charset="-120"/>
                          <a:cs typeface="Arial" charset="0"/>
                        </a:rPr>
                        <a:t>Company</a:t>
                      </a:r>
                      <a:endParaRPr kumimoji="0" lang="en-US" altLang="zh-TW" sz="1100" b="0" i="0" u="none" strike="noStrike" cap="none" normalizeH="0" baseline="0" smtClean="0">
                        <a:ln>
                          <a:noFill/>
                        </a:ln>
                        <a:solidFill>
                          <a:schemeClr val="tx1"/>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FFFFFF"/>
                          </a:solidFill>
                          <a:effectLst/>
                          <a:latin typeface="Arial" charset="0"/>
                          <a:ea typeface="新細明體" charset="-120"/>
                          <a:cs typeface="Arial" charset="0"/>
                        </a:rPr>
                        <a:t>Condition</a:t>
                      </a:r>
                      <a:endParaRPr kumimoji="0" lang="en-US" altLang="zh-TW" sz="1100" b="0" i="0" u="none" strike="noStrike" cap="none" normalizeH="0" baseline="0" smtClean="0">
                        <a:ln>
                          <a:noFill/>
                        </a:ln>
                        <a:solidFill>
                          <a:schemeClr val="tx1"/>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FFFFFF"/>
                          </a:solidFill>
                          <a:effectLst/>
                          <a:latin typeface="Arial" charset="0"/>
                          <a:ea typeface="新細明體" charset="-120"/>
                          <a:cs typeface="Arial" charset="0"/>
                        </a:rPr>
                        <a:t>Tool</a:t>
                      </a:r>
                      <a:endParaRPr kumimoji="0" lang="en-US" altLang="zh-TW" sz="1100" b="0" i="0" u="none" strike="noStrike" cap="none" normalizeH="0" baseline="0" smtClean="0">
                        <a:ln>
                          <a:noFill/>
                        </a:ln>
                        <a:solidFill>
                          <a:schemeClr val="tx1"/>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FFFFFF"/>
                          </a:solidFill>
                          <a:effectLst/>
                          <a:latin typeface="Arial" charset="0"/>
                          <a:ea typeface="新細明體" charset="-120"/>
                          <a:cs typeface="Arial" charset="0"/>
                        </a:rPr>
                        <a:t>Patch Image</a:t>
                      </a:r>
                      <a:endParaRPr kumimoji="0" lang="en-US" altLang="zh-TW" sz="1100" b="0" i="0" u="none" strike="noStrike" cap="none" normalizeH="0" baseline="0" smtClean="0">
                        <a:ln>
                          <a:noFill/>
                        </a:ln>
                        <a:solidFill>
                          <a:schemeClr val="tx1"/>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FFFFFF"/>
                          </a:solidFill>
                          <a:effectLst/>
                          <a:latin typeface="Arial" charset="0"/>
                          <a:ea typeface="新細明體" charset="-120"/>
                          <a:cs typeface="Arial" charset="0"/>
                        </a:rPr>
                        <a:t>Remark</a:t>
                      </a:r>
                      <a:endParaRPr kumimoji="0" lang="en-US" altLang="zh-TW" sz="1100" b="0" i="0" u="none" strike="noStrike" cap="none" normalizeH="0" baseline="0" smtClean="0">
                        <a:ln>
                          <a:noFill/>
                        </a:ln>
                        <a:solidFill>
                          <a:schemeClr val="tx1"/>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0000FF"/>
                    </a:solidFill>
                  </a:tcPr>
                </a:tc>
              </a:tr>
              <a:tr h="58293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Gen 1</a:t>
                      </a:r>
                    </a:p>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 </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Customer A</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rPr>
                        <a:t>500_2500_5_5_30nm_4D_ACC</a:t>
                      </a:r>
                      <a:endParaRPr kumimoji="0" lang="zh-TW" altLang="en-US" sz="1100" b="1" i="0" u="none" strike="noStrike" cap="none" normalizeH="0" baseline="0" smtClean="0">
                        <a:ln>
                          <a:noFill/>
                        </a:ln>
                        <a:solidFill>
                          <a:srgbClr val="0000FF"/>
                        </a:solidFill>
                        <a:effectLst/>
                        <a:latin typeface="Arial" charset="0"/>
                        <a:ea typeface="新細明體" charset="-12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eScan40x</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TW" sz="1100" b="1" i="0" u="none" strike="noStrike" cap="none" normalizeH="0" baseline="0" smtClean="0">
                        <a:ln>
                          <a:noFill/>
                        </a:ln>
                        <a:solidFill>
                          <a:srgbClr val="0000FF"/>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r>
              <a:tr h="58293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Gen 2</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Customer A</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rPr>
                        <a:t>500_2500_4_4_20nm_4D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rPr>
                        <a:t>300_3000_4_30_50nm_4D</a:t>
                      </a:r>
                      <a:endParaRPr kumimoji="0" lang="zh-TW" altLang="en-US" sz="1100" b="1" i="0" u="none" strike="noStrike" cap="none" normalizeH="0" baseline="0" smtClean="0">
                        <a:ln>
                          <a:noFill/>
                        </a:ln>
                        <a:solidFill>
                          <a:srgbClr val="0000FF"/>
                        </a:solidFill>
                        <a:effectLst/>
                        <a:latin typeface="Arial" charset="0"/>
                        <a:ea typeface="新細明體" charset="-12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dirty="0" smtClean="0">
                          <a:ln>
                            <a:noFill/>
                          </a:ln>
                          <a:solidFill>
                            <a:srgbClr val="0000FF"/>
                          </a:solidFill>
                          <a:effectLst/>
                          <a:latin typeface="Arial" charset="0"/>
                          <a:ea typeface="新細明體" charset="-120"/>
                          <a:cs typeface="Arial" charset="0"/>
                        </a:rPr>
                        <a:t>eP3</a:t>
                      </a:r>
                    </a:p>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dirty="0" smtClean="0">
                          <a:ln>
                            <a:noFill/>
                          </a:ln>
                          <a:solidFill>
                            <a:srgbClr val="0000FF"/>
                          </a:solidFill>
                          <a:effectLst/>
                          <a:latin typeface="Arial" charset="0"/>
                          <a:ea typeface="新細明體" charset="-120"/>
                          <a:cs typeface="Arial" charset="0"/>
                        </a:rPr>
                        <a:t>eScan40x</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TW" sz="1100" b="1" i="0" u="none" strike="noStrike" cap="none" normalizeH="0" baseline="0" smtClean="0">
                        <a:ln>
                          <a:noFill/>
                        </a:ln>
                        <a:solidFill>
                          <a:srgbClr val="0000FF"/>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r>
              <a:tr h="531019">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Gen 3</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Customer A</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rPr>
                        <a:t>500_2500_5_8_30nm_4D</a:t>
                      </a:r>
                      <a:endParaRPr kumimoji="0" lang="zh-TW" altLang="en-US" sz="1100" b="1" i="0" u="none" strike="noStrike" cap="none" normalizeH="0" baseline="0" smtClean="0">
                        <a:ln>
                          <a:noFill/>
                        </a:ln>
                        <a:solidFill>
                          <a:srgbClr val="0000FF"/>
                        </a:solidFill>
                        <a:effectLst/>
                        <a:latin typeface="Arial" charset="0"/>
                        <a:ea typeface="新細明體" charset="-12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dirty="0" smtClean="0">
                          <a:ln>
                            <a:noFill/>
                          </a:ln>
                          <a:solidFill>
                            <a:srgbClr val="0000FF"/>
                          </a:solidFill>
                          <a:effectLst/>
                          <a:latin typeface="Arial" charset="0"/>
                          <a:ea typeface="新細明體" charset="-120"/>
                        </a:rPr>
                        <a:t>eScan40x</a:t>
                      </a:r>
                      <a:endParaRPr kumimoji="0" lang="zh-TW" altLang="en-US" sz="1100" b="1" i="0" u="none" strike="noStrike" cap="none" normalizeH="0" baseline="0" dirty="0" smtClean="0">
                        <a:ln>
                          <a:noFill/>
                        </a:ln>
                        <a:solidFill>
                          <a:srgbClr val="0000FF"/>
                        </a:solidFill>
                        <a:effectLst/>
                        <a:latin typeface="Arial" charset="0"/>
                        <a:ea typeface="新細明體" charset="-12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1" i="0" u="none" strike="noStrike" cap="none" normalizeH="0" baseline="0" smtClean="0">
                          <a:ln>
                            <a:noFill/>
                          </a:ln>
                          <a:solidFill>
                            <a:srgbClr val="0000FF"/>
                          </a:solidFill>
                          <a:effectLst/>
                          <a:latin typeface="Arial" charset="0"/>
                          <a:ea typeface="新細明體" charset="-120"/>
                          <a:cs typeface="Arial" charset="0"/>
                        </a:rPr>
                        <a:t>-</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1400" b="0" i="0" u="none" strike="noStrike" cap="none" normalizeH="0" baseline="0" smtClean="0">
                        <a:ln>
                          <a:noFill/>
                        </a:ln>
                        <a:solidFill>
                          <a:schemeClr val="tx1"/>
                        </a:solidFill>
                        <a:effectLst/>
                        <a:latin typeface="Arial" charset="0"/>
                        <a:ea typeface="新細明體" charset="-12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r>
              <a:tr h="58293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Gen 2</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Customer B</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500_1000_3_75_40nm_1D1L1F_ACC</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eScan40x</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altLang="zh-TW" sz="1100" b="1" i="0" u="none" strike="noStrike" cap="none" normalizeH="0" baseline="0" smtClean="0">
                        <a:ln>
                          <a:noFill/>
                        </a:ln>
                        <a:solidFill>
                          <a:srgbClr val="0000FF"/>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Charging control – PreScan</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r>
              <a:tr h="58293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Gen 1</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Customer C</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900" b="1" i="0" u="none" strike="noStrike" cap="none" normalizeH="0" baseline="0" smtClean="0">
                          <a:ln>
                            <a:noFill/>
                          </a:ln>
                          <a:solidFill>
                            <a:srgbClr val="0000FF"/>
                          </a:solidFill>
                          <a:effectLst/>
                          <a:latin typeface="Arial" charset="0"/>
                          <a:ea typeface="新細明體" charset="-120"/>
                        </a:rPr>
                        <a:t>Flood: </a:t>
                      </a:r>
                      <a:r>
                        <a:rPr kumimoji="0" lang="en-US" altLang="zh-TW" sz="900" b="1" i="1" u="none" strike="noStrike" cap="none" normalizeH="0" baseline="0" smtClean="0">
                          <a:ln>
                            <a:noFill/>
                          </a:ln>
                          <a:solidFill>
                            <a:srgbClr val="0000FF"/>
                          </a:solidFill>
                          <a:effectLst/>
                          <a:latin typeface="Arial" charset="0"/>
                          <a:ea typeface="新細明體" charset="-120"/>
                        </a:rPr>
                        <a:t>1000_100uA_speed 10mm_ 1mm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rPr>
                        <a:t>300_3000_1nA_1</a:t>
                      </a:r>
                      <a:r>
                        <a:rPr kumimoji="0" lang="en-US" altLang="zh-TW" sz="1100" b="1" i="1" u="none" strike="noStrike" cap="none" normalizeH="0" baseline="0" smtClean="0">
                          <a:ln>
                            <a:noFill/>
                          </a:ln>
                          <a:solidFill>
                            <a:srgbClr val="0000FF"/>
                          </a:solidFill>
                          <a:effectLst/>
                          <a:latin typeface="Arial" charset="0"/>
                          <a:ea typeface="新細明體" charset="-120"/>
                        </a:rPr>
                        <a:t>5nm_2D64F_100MHz</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eScan500</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altLang="zh-TW" sz="1100" b="1" i="0" u="none" strike="noStrike" cap="none" normalizeH="0" baseline="0" smtClean="0">
                        <a:ln>
                          <a:noFill/>
                        </a:ln>
                        <a:solidFill>
                          <a:srgbClr val="0000FF"/>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Charging control - Flood</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DAEDEF"/>
                    </a:solidFill>
                  </a:tcPr>
                </a:tc>
              </a:tr>
              <a:tr h="531019">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Gen 1</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Customer D</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rPr>
                        <a:t>500eV_2500_4_30_70nm_2D</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TW" sz="1100" b="1" i="0" u="none" strike="noStrike" cap="none" normalizeH="0" baseline="0" smtClean="0">
                          <a:ln>
                            <a:noFill/>
                          </a:ln>
                          <a:solidFill>
                            <a:srgbClr val="0000FF"/>
                          </a:solidFill>
                          <a:effectLst/>
                          <a:latin typeface="Arial" charset="0"/>
                          <a:ea typeface="新細明體" charset="-120"/>
                          <a:cs typeface="Arial" charset="0"/>
                        </a:rPr>
                        <a:t>eScan400XP</a:t>
                      </a: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altLang="zh-TW" sz="1100" b="1" i="0" u="none" strike="noStrike" cap="none" normalizeH="0" baseline="0" smtClean="0">
                        <a:ln>
                          <a:noFill/>
                        </a:ln>
                        <a:solidFill>
                          <a:srgbClr val="0000FF"/>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TW" sz="1100" b="1" i="0" u="none" strike="noStrike" cap="none" normalizeH="0" baseline="0" smtClean="0">
                        <a:ln>
                          <a:noFill/>
                        </a:ln>
                        <a:solidFill>
                          <a:srgbClr val="0000FF"/>
                        </a:solidFill>
                        <a:effectLst/>
                        <a:latin typeface="Arial" charset="0"/>
                        <a:ea typeface="新細明體" charset="-120"/>
                        <a:cs typeface="Arial" charset="0"/>
                      </a:endParaRPr>
                    </a:p>
                  </a:txBody>
                  <a:tcPr marT="34290" marB="34290" anchor="ctr" horzOverflow="overflow">
                    <a:lnL w="25400" cap="flat" cmpd="sng" algn="ctr">
                      <a:solidFill>
                        <a:srgbClr val="969696"/>
                      </a:solidFill>
                      <a:prstDash val="solid"/>
                      <a:round/>
                      <a:headEnd type="none" w="med" len="med"/>
                      <a:tailEnd type="none" w="med" len="med"/>
                    </a:lnL>
                    <a:lnR w="25400" cap="flat" cmpd="sng" algn="ctr">
                      <a:solidFill>
                        <a:srgbClr val="969696"/>
                      </a:solidFill>
                      <a:prstDash val="solid"/>
                      <a:round/>
                      <a:headEnd type="none" w="med" len="med"/>
                      <a:tailEnd type="none" w="med" len="med"/>
                    </a:lnR>
                    <a:lnT w="25400" cap="flat" cmpd="sng" algn="ctr">
                      <a:solidFill>
                        <a:srgbClr val="969696"/>
                      </a:solidFill>
                      <a:prstDash val="solid"/>
                      <a:round/>
                      <a:headEnd type="none" w="med" len="med"/>
                      <a:tailEnd type="none" w="med" len="med"/>
                    </a:lnT>
                    <a:lnB w="25400" cap="flat" cmpd="sng" algn="ctr">
                      <a:solidFill>
                        <a:srgbClr val="969696"/>
                      </a:solidFill>
                      <a:prstDash val="solid"/>
                      <a:round/>
                      <a:headEnd type="none" w="med" len="med"/>
                      <a:tailEnd type="none" w="med" len="med"/>
                    </a:lnB>
                    <a:lnTlToBr>
                      <a:noFill/>
                    </a:lnTlToBr>
                    <a:lnBlToTr>
                      <a:noFill/>
                    </a:lnBlToTr>
                    <a:solidFill>
                      <a:srgbClr val="BADDE1"/>
                    </a:solidFill>
                  </a:tcPr>
                </a:tc>
              </a:tr>
            </a:tbl>
          </a:graphicData>
        </a:graphic>
      </p:graphicFrame>
      <p:pic>
        <p:nvPicPr>
          <p:cNvPr id="17468" name="Picture 2" descr="D:\Users\hmi102544\Desktop\8\9\20150711024839\Temp\Patch_tmp_DefectID8.gif"/>
          <p:cNvPicPr>
            <a:picLocks noChangeAspect="1" noChangeArrowheads="1" noCrop="1"/>
          </p:cNvPicPr>
          <p:nvPr/>
        </p:nvPicPr>
        <p:blipFill>
          <a:blip r:embed="rId3" cstate="print"/>
          <a:srcRect/>
          <a:stretch>
            <a:fillRect/>
          </a:stretch>
        </p:blipFill>
        <p:spPr bwMode="auto">
          <a:xfrm>
            <a:off x="6233746" y="3598845"/>
            <a:ext cx="609600" cy="457200"/>
          </a:xfrm>
          <a:prstGeom prst="rect">
            <a:avLst/>
          </a:prstGeom>
          <a:noFill/>
          <a:ln w="9525">
            <a:noFill/>
            <a:miter lim="800000"/>
            <a:headEnd/>
            <a:tailEnd/>
          </a:ln>
        </p:spPr>
      </p:pic>
      <p:pic>
        <p:nvPicPr>
          <p:cNvPr id="17469" name="Picture 7" descr="D:\Users\hmi102544\Desktop\8\9\20150711024839\Temp\Patch_tmp_DefectID393.gif"/>
          <p:cNvPicPr>
            <a:picLocks noChangeAspect="1" noChangeArrowheads="1" noCrop="1"/>
          </p:cNvPicPr>
          <p:nvPr/>
        </p:nvPicPr>
        <p:blipFill>
          <a:blip r:embed="rId4" cstate="print"/>
          <a:srcRect/>
          <a:stretch>
            <a:fillRect/>
          </a:stretch>
        </p:blipFill>
        <p:spPr bwMode="auto">
          <a:xfrm>
            <a:off x="6899031" y="3598845"/>
            <a:ext cx="609600" cy="457200"/>
          </a:xfrm>
          <a:prstGeom prst="rect">
            <a:avLst/>
          </a:prstGeom>
          <a:noFill/>
          <a:ln w="9525">
            <a:noFill/>
            <a:miter lim="800000"/>
            <a:headEnd/>
            <a:tailEnd/>
          </a:ln>
        </p:spPr>
      </p:pic>
      <p:pic>
        <p:nvPicPr>
          <p:cNvPr id="17470" name="Picture 5" descr="D:\Users\hmi102561\Desktop\HMI_380_20150126\test0126\01\142\20150126145405\Temp\Patch_tmp_DefectID109.gif"/>
          <p:cNvPicPr>
            <a:picLocks noChangeAspect="1" noChangeArrowheads="1" noCrop="1"/>
          </p:cNvPicPr>
          <p:nvPr/>
        </p:nvPicPr>
        <p:blipFill>
          <a:blip r:embed="rId5" cstate="print"/>
          <a:srcRect/>
          <a:stretch>
            <a:fillRect/>
          </a:stretch>
        </p:blipFill>
        <p:spPr bwMode="auto">
          <a:xfrm>
            <a:off x="6957646" y="2480311"/>
            <a:ext cx="609600" cy="457200"/>
          </a:xfrm>
          <a:prstGeom prst="rect">
            <a:avLst/>
          </a:prstGeom>
          <a:noFill/>
          <a:ln w="9525">
            <a:noFill/>
            <a:miter lim="800000"/>
            <a:headEnd/>
            <a:tailEnd/>
          </a:ln>
        </p:spPr>
      </p:pic>
      <p:pic>
        <p:nvPicPr>
          <p:cNvPr id="17471" name="Picture 7" descr="D:\Users\hmi102561\Desktop\HMI_380_20150126\test0126\01\142\20150126145405\Temp\Patch_tmp_DefectID17.gif"/>
          <p:cNvPicPr>
            <a:picLocks noChangeAspect="1" noChangeArrowheads="1" noCrop="1"/>
          </p:cNvPicPr>
          <p:nvPr/>
        </p:nvPicPr>
        <p:blipFill>
          <a:blip r:embed="rId6" cstate="print"/>
          <a:srcRect/>
          <a:stretch>
            <a:fillRect/>
          </a:stretch>
        </p:blipFill>
        <p:spPr bwMode="auto">
          <a:xfrm>
            <a:off x="6233746" y="2480311"/>
            <a:ext cx="609600" cy="457200"/>
          </a:xfrm>
          <a:prstGeom prst="rect">
            <a:avLst/>
          </a:prstGeom>
          <a:noFill/>
          <a:ln w="9525">
            <a:noFill/>
            <a:miter lim="800000"/>
            <a:headEnd/>
            <a:tailEnd/>
          </a:ln>
        </p:spPr>
      </p:pic>
      <p:sp>
        <p:nvSpPr>
          <p:cNvPr id="10" name="TextBox 16"/>
          <p:cNvSpPr txBox="1">
            <a:spLocks noChangeArrowheads="1"/>
          </p:cNvSpPr>
          <p:nvPr/>
        </p:nvSpPr>
        <p:spPr bwMode="auto">
          <a:xfrm>
            <a:off x="0" y="-20241"/>
            <a:ext cx="7696200" cy="386464"/>
          </a:xfrm>
          <a:prstGeom prst="rect">
            <a:avLst/>
          </a:prstGeom>
          <a:noFill/>
          <a:ln w="9525">
            <a:noFill/>
            <a:miter lim="800000"/>
            <a:headEnd/>
            <a:tailEnd/>
          </a:ln>
        </p:spPr>
        <p:txBody>
          <a:bodyPr lIns="77925" tIns="38963" rIns="77925" bIns="38963">
            <a:spAutoFit/>
          </a:bodyPr>
          <a:lstStyle/>
          <a:p>
            <a:pPr>
              <a:defRPr/>
            </a:pPr>
            <a:r>
              <a:rPr kumimoji="1" lang="en-US" altLang="ja-JP" sz="2000" dirty="0" smtClean="0">
                <a:latin typeface="+mj-lt"/>
                <a:ea typeface="ＭＳ Ｐゴシック" pitchFamily="34" charset="-128"/>
              </a:rPr>
              <a:t>3D_NAND </a:t>
            </a:r>
            <a:r>
              <a:rPr kumimoji="1" lang="en-US" altLang="ja-JP" sz="2000" dirty="0">
                <a:latin typeface="+mj-lt"/>
                <a:ea typeface="ＭＳ Ｐゴシック" pitchFamily="34" charset="-128"/>
              </a:rPr>
              <a:t>BKM </a:t>
            </a:r>
            <a:r>
              <a:rPr kumimoji="1" lang="en-US" altLang="ja-JP" sz="2000" dirty="0" smtClean="0">
                <a:latin typeface="+mj-lt"/>
                <a:ea typeface="ＭＳ Ｐゴシック" pitchFamily="34" charset="-128"/>
              </a:rPr>
              <a:t>Table </a:t>
            </a:r>
            <a:r>
              <a:rPr lang="en-US" altLang="zh-TW" sz="2000" dirty="0" smtClean="0">
                <a:latin typeface="+mj-lt"/>
                <a:ea typeface="新細明體" charset="-120"/>
              </a:rPr>
              <a:t>– L2</a:t>
            </a:r>
            <a:endParaRPr kumimoji="1" lang="ja-JP" altLang="en-US" sz="2000">
              <a:latin typeface="+mj-lt"/>
              <a:ea typeface="ＭＳ Ｐゴシック" pitchFamily="34" charset="-128"/>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84641" y="1006079"/>
          <a:ext cx="8748215" cy="2904642"/>
        </p:xfrm>
        <a:graphic>
          <a:graphicData uri="http://schemas.openxmlformats.org/drawingml/2006/table">
            <a:tbl>
              <a:tblPr/>
              <a:tblGrid>
                <a:gridCol w="2113547"/>
                <a:gridCol w="2595063"/>
                <a:gridCol w="1943101"/>
                <a:gridCol w="2096504"/>
              </a:tblGrid>
              <a:tr h="286598">
                <a:tc>
                  <a:txBody>
                    <a:bodyPr/>
                    <a:lstStyle/>
                    <a:p>
                      <a:pPr algn="ctr" fontAlgn="ctr"/>
                      <a:r>
                        <a:rPr lang="en-US" sz="1100" b="1" i="0" u="none" strike="noStrike" dirty="0">
                          <a:latin typeface="Arial Unicode MS" pitchFamily="34" charset="-120"/>
                          <a:ea typeface="Arial Unicode MS" pitchFamily="34" charset="-120"/>
                          <a:cs typeface="Arial Unicode MS" pitchFamily="34" charset="-120"/>
                        </a:rPr>
                        <a:t>Layer</a:t>
                      </a:r>
                    </a:p>
                  </a:txBody>
                  <a:tcPr marL="8912" marR="8912" marT="6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1100" b="1" i="0" u="none" strike="noStrike" dirty="0">
                          <a:latin typeface="Arial Unicode MS" pitchFamily="34" charset="-120"/>
                          <a:ea typeface="Arial Unicode MS" pitchFamily="34" charset="-120"/>
                          <a:cs typeface="Arial Unicode MS" pitchFamily="34" charset="-120"/>
                        </a:rPr>
                        <a:t>DOI</a:t>
                      </a:r>
                    </a:p>
                  </a:txBody>
                  <a:tcPr marL="8912" marR="8912" marT="6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1100" b="1" i="0" u="none" strike="noStrike" dirty="0" smtClean="0">
                          <a:latin typeface="Arial Unicode MS" pitchFamily="34" charset="-120"/>
                          <a:ea typeface="Arial Unicode MS" pitchFamily="34" charset="-120"/>
                          <a:cs typeface="Arial Unicode MS" pitchFamily="34" charset="-120"/>
                        </a:rPr>
                        <a:t>Care </a:t>
                      </a:r>
                      <a:r>
                        <a:rPr lang="en-US" sz="1100" b="1" i="0" u="none" strike="noStrike" dirty="0">
                          <a:latin typeface="Arial Unicode MS" pitchFamily="34" charset="-120"/>
                          <a:ea typeface="Arial Unicode MS" pitchFamily="34" charset="-120"/>
                          <a:cs typeface="Arial Unicode MS" pitchFamily="34" charset="-120"/>
                        </a:rPr>
                        <a:t>area</a:t>
                      </a:r>
                    </a:p>
                  </a:txBody>
                  <a:tcPr marL="8912" marR="8912" marT="6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ctr"/>
                      <a:r>
                        <a:rPr lang="en-US" sz="1100" b="1" i="0" u="none" strike="noStrike">
                          <a:latin typeface="Arial Unicode MS" pitchFamily="34" charset="-120"/>
                          <a:ea typeface="Arial Unicode MS" pitchFamily="34" charset="-120"/>
                          <a:cs typeface="Arial Unicode MS" pitchFamily="34" charset="-120"/>
                        </a:rPr>
                        <a:t>Remark</a:t>
                      </a:r>
                    </a:p>
                  </a:txBody>
                  <a:tcPr marL="8912" marR="8912" marT="6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262141">
                <a:tc gridSpan="4">
                  <a:txBody>
                    <a:bodyPr/>
                    <a:lstStyle/>
                    <a:p>
                      <a:pPr algn="ctr" fontAlgn="ctr"/>
                      <a:r>
                        <a:rPr lang="en-US" sz="1100" b="1" i="0" u="none" strike="noStrike" dirty="0" smtClean="0">
                          <a:latin typeface="Arial Unicode MS" pitchFamily="34" charset="-120"/>
                          <a:ea typeface="Arial Unicode MS" pitchFamily="34" charset="-120"/>
                          <a:cs typeface="Arial Unicode MS" pitchFamily="34" charset="-120"/>
                        </a:rPr>
                        <a:t>EBI </a:t>
                      </a:r>
                      <a:r>
                        <a:rPr lang="en-US" sz="1100" b="1" i="0" u="none" strike="noStrike" dirty="0">
                          <a:latin typeface="Arial Unicode MS" pitchFamily="34" charset="-120"/>
                          <a:ea typeface="Arial Unicode MS" pitchFamily="34" charset="-120"/>
                          <a:cs typeface="Arial Unicode MS" pitchFamily="34" charset="-120"/>
                        </a:rPr>
                        <a:t>Application</a:t>
                      </a:r>
                    </a:p>
                  </a:txBody>
                  <a:tcPr marL="8912" marR="8912" marT="66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321302">
                <a:tc>
                  <a:txBody>
                    <a:bodyPr/>
                    <a:lstStyle/>
                    <a:p>
                      <a:pPr algn="ctr" fontAlgn="ctr"/>
                      <a:r>
                        <a:rPr lang="en-US" sz="1100" b="1" i="0" u="none" strike="noStrike" dirty="0" smtClean="0">
                          <a:solidFill>
                            <a:srgbClr val="0000FF"/>
                          </a:solidFill>
                          <a:latin typeface="Arial Unicode MS" pitchFamily="34" charset="-120"/>
                          <a:ea typeface="Arial Unicode MS" pitchFamily="34" charset="-120"/>
                          <a:cs typeface="Arial Unicode MS" pitchFamily="34" charset="-120"/>
                        </a:rPr>
                        <a:t>Channel Hole Poly CMP</a:t>
                      </a:r>
                      <a:endParaRPr lang="en-US" sz="1100" b="1" i="0" u="none" strike="noStrike" dirty="0">
                        <a:solidFill>
                          <a:srgbClr val="0000FF"/>
                        </a:solidFill>
                        <a:latin typeface="Arial Unicode MS" pitchFamily="34" charset="-120"/>
                        <a:ea typeface="Arial Unicode MS" pitchFamily="34" charset="-120"/>
                        <a:cs typeface="Arial Unicode MS" pitchFamily="34" charset="-120"/>
                      </a:endParaRPr>
                    </a:p>
                  </a:txBody>
                  <a:tcPr marL="8912" marR="8912" marT="6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CC"/>
                          </a:solidFill>
                          <a:latin typeface="Arial Unicode MS" pitchFamily="34" charset="-120"/>
                          <a:ea typeface="Arial Unicode MS" pitchFamily="34" charset="-120"/>
                          <a:cs typeface="Arial Unicode MS" pitchFamily="34" charset="-120"/>
                        </a:rPr>
                        <a:t>DVC not open</a:t>
                      </a:r>
                    </a:p>
                  </a:txBody>
                  <a:tcPr marL="8912" marR="8912" marT="6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CC"/>
                          </a:solidFill>
                          <a:latin typeface="Arial Unicode MS" pitchFamily="34" charset="-120"/>
                          <a:ea typeface="Arial Unicode MS" pitchFamily="34" charset="-120"/>
                          <a:cs typeface="Arial Unicode MS" pitchFamily="34" charset="-120"/>
                        </a:rPr>
                        <a:t>Cell area</a:t>
                      </a:r>
                    </a:p>
                  </a:txBody>
                  <a:tcPr marL="8912" marR="8912" marT="6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CC"/>
                          </a:solidFill>
                          <a:latin typeface="Arial Unicode MS" pitchFamily="34" charset="-120"/>
                          <a:ea typeface="Arial Unicode MS" pitchFamily="34" charset="-120"/>
                          <a:cs typeface="Arial Unicode MS" pitchFamily="34" charset="-120"/>
                        </a:rPr>
                        <a:t>Main </a:t>
                      </a:r>
                      <a:r>
                        <a:rPr lang="en-US" sz="1100" b="1" i="0" u="none" strike="noStrike" dirty="0" smtClean="0">
                          <a:solidFill>
                            <a:srgbClr val="0000CC"/>
                          </a:solidFill>
                          <a:latin typeface="Arial Unicode MS" pitchFamily="34" charset="-120"/>
                          <a:ea typeface="Arial Unicode MS" pitchFamily="34" charset="-120"/>
                          <a:cs typeface="Arial Unicode MS" pitchFamily="34" charset="-120"/>
                        </a:rPr>
                        <a:t>monitor</a:t>
                      </a:r>
                      <a:r>
                        <a:rPr lang="en-US" sz="1100" b="1" i="0" u="none" strike="noStrike" baseline="0" dirty="0" smtClean="0">
                          <a:solidFill>
                            <a:srgbClr val="0000CC"/>
                          </a:solidFill>
                          <a:latin typeface="Arial Unicode MS" pitchFamily="34" charset="-120"/>
                          <a:ea typeface="Arial Unicode MS" pitchFamily="34" charset="-120"/>
                          <a:cs typeface="Arial Unicode MS" pitchFamily="34" charset="-120"/>
                        </a:rPr>
                        <a:t> layer(VC)</a:t>
                      </a:r>
                      <a:endParaRPr lang="en-US" sz="1100" b="1" i="0" u="none" strike="noStrike" dirty="0" smtClean="0">
                        <a:solidFill>
                          <a:srgbClr val="0000CC"/>
                        </a:solidFill>
                        <a:latin typeface="Arial Unicode MS" pitchFamily="34" charset="-120"/>
                        <a:ea typeface="Arial Unicode MS" pitchFamily="34" charset="-120"/>
                        <a:cs typeface="Arial Unicode MS" pitchFamily="34" charset="-120"/>
                      </a:endParaRPr>
                    </a:p>
                  </a:txBody>
                  <a:tcPr marL="8912" marR="8912" marT="6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7546">
                <a:tc>
                  <a:txBody>
                    <a:bodyPr/>
                    <a:lstStyle/>
                    <a:p>
                      <a:pPr algn="ctr" fontAlgn="b"/>
                      <a:r>
                        <a:rPr lang="en-US" sz="1100" b="1" i="0" u="none" strike="noStrike" dirty="0">
                          <a:solidFill>
                            <a:srgbClr val="0000CC"/>
                          </a:solidFill>
                          <a:latin typeface="Arial Unicode MS" pitchFamily="34" charset="-120"/>
                          <a:ea typeface="Arial Unicode MS" pitchFamily="34" charset="-120"/>
                          <a:cs typeface="Arial Unicode MS" pitchFamily="34" charset="-120"/>
                        </a:rPr>
                        <a:t>Metal Contact </a:t>
                      </a:r>
                    </a:p>
                  </a:txBody>
                  <a:tcPr marL="8912" marR="8912" marT="6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CC"/>
                          </a:solidFill>
                          <a:latin typeface="Arial Unicode MS" pitchFamily="34" charset="-120"/>
                          <a:ea typeface="Arial Unicode MS" pitchFamily="34" charset="-120"/>
                          <a:cs typeface="Arial Unicode MS" pitchFamily="34" charset="-120"/>
                        </a:rPr>
                        <a:t>DVC not open</a:t>
                      </a:r>
                    </a:p>
                  </a:txBody>
                  <a:tcPr marL="8912" marR="8912" marT="6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CC"/>
                          </a:solidFill>
                          <a:latin typeface="Arial Unicode MS" pitchFamily="34" charset="-120"/>
                          <a:ea typeface="Arial Unicode MS" pitchFamily="34" charset="-120"/>
                          <a:cs typeface="Arial Unicode MS" pitchFamily="34" charset="-120"/>
                        </a:rPr>
                        <a:t>Cell and PB Area </a:t>
                      </a:r>
                    </a:p>
                  </a:txBody>
                  <a:tcPr marL="8912" marR="8912" marT="6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1" i="0" u="none" strike="noStrike" dirty="0" smtClean="0">
                          <a:solidFill>
                            <a:srgbClr val="0000CC"/>
                          </a:solidFill>
                          <a:latin typeface="Arial Unicode MS" pitchFamily="34" charset="-120"/>
                          <a:ea typeface="Arial Unicode MS" pitchFamily="34" charset="-120"/>
                          <a:cs typeface="Arial Unicode MS" pitchFamily="34" charset="-120"/>
                        </a:rPr>
                        <a:t>VC</a:t>
                      </a:r>
                      <a:endParaRPr lang="zh-TW" altLang="en-US" sz="1100" b="1" i="0" u="none" strike="noStrike" dirty="0">
                        <a:solidFill>
                          <a:srgbClr val="0000CC"/>
                        </a:solidFill>
                        <a:latin typeface="Arial Unicode MS" pitchFamily="34" charset="-120"/>
                        <a:ea typeface="Arial Unicode MS" pitchFamily="34" charset="-120"/>
                        <a:cs typeface="Arial Unicode MS" pitchFamily="34" charset="-120"/>
                      </a:endParaRPr>
                    </a:p>
                  </a:txBody>
                  <a:tcPr marL="8912" marR="8912" marT="6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6367">
                <a:tc>
                  <a:txBody>
                    <a:bodyPr/>
                    <a:lstStyle/>
                    <a:p>
                      <a:pPr algn="ctr" fontAlgn="ctr"/>
                      <a:r>
                        <a:rPr lang="en-US" sz="1100" b="1" i="0" u="none" strike="noStrike" dirty="0">
                          <a:solidFill>
                            <a:srgbClr val="0000CC"/>
                          </a:solidFill>
                          <a:latin typeface="Arial Unicode MS" pitchFamily="34" charset="-120"/>
                          <a:ea typeface="Arial Unicode MS" pitchFamily="34" charset="-120"/>
                          <a:cs typeface="Arial Unicode MS" pitchFamily="34" charset="-120"/>
                        </a:rPr>
                        <a:t>Metal Contact 2</a:t>
                      </a:r>
                    </a:p>
                  </a:txBody>
                  <a:tcPr marL="8912" marR="8912" marT="6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CC"/>
                          </a:solidFill>
                          <a:latin typeface="Arial Unicode MS" pitchFamily="34" charset="-120"/>
                          <a:ea typeface="Arial Unicode MS" pitchFamily="34" charset="-120"/>
                          <a:cs typeface="Arial Unicode MS" pitchFamily="34" charset="-120"/>
                        </a:rPr>
                        <a:t>DVC not open</a:t>
                      </a:r>
                    </a:p>
                  </a:txBody>
                  <a:tcPr marL="8912" marR="8912" marT="6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CC"/>
                          </a:solidFill>
                          <a:latin typeface="Arial Unicode MS" pitchFamily="34" charset="-120"/>
                          <a:ea typeface="Arial Unicode MS" pitchFamily="34" charset="-120"/>
                          <a:cs typeface="Arial Unicode MS" pitchFamily="34" charset="-120"/>
                        </a:rPr>
                        <a:t>Cell and PB Area </a:t>
                      </a:r>
                    </a:p>
                  </a:txBody>
                  <a:tcPr marL="8912" marR="8912" marT="6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100" b="1" i="0" u="none" strike="noStrike" dirty="0" smtClean="0">
                          <a:solidFill>
                            <a:srgbClr val="0000CC"/>
                          </a:solidFill>
                          <a:latin typeface="Arial Unicode MS" pitchFamily="34" charset="-120"/>
                          <a:ea typeface="Arial Unicode MS" pitchFamily="34" charset="-120"/>
                          <a:cs typeface="Arial Unicode MS" pitchFamily="34" charset="-120"/>
                        </a:rPr>
                        <a:t>VC</a:t>
                      </a:r>
                      <a:r>
                        <a:rPr lang="zh-TW" altLang="en-US" sz="1100" b="1" i="0" u="none" strike="noStrike" dirty="0">
                          <a:solidFill>
                            <a:srgbClr val="0000CC"/>
                          </a:solidFill>
                          <a:latin typeface="Arial Unicode MS" pitchFamily="34" charset="-120"/>
                          <a:ea typeface="Arial Unicode MS" pitchFamily="34" charset="-120"/>
                          <a:cs typeface="Arial Unicode MS" pitchFamily="34" charset="-120"/>
                        </a:rPr>
                        <a:t>　</a:t>
                      </a:r>
                    </a:p>
                  </a:txBody>
                  <a:tcPr marL="8912" marR="8912" marT="6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9584">
                <a:tc>
                  <a:txBody>
                    <a:bodyPr/>
                    <a:lstStyle/>
                    <a:p>
                      <a:pPr algn="ctr" fontAlgn="ctr"/>
                      <a:r>
                        <a:rPr lang="en-US" sz="1100" b="1" i="0" u="none" strike="noStrike" dirty="0">
                          <a:latin typeface="Arial Unicode MS" pitchFamily="34" charset="-120"/>
                          <a:ea typeface="Arial Unicode MS" pitchFamily="34" charset="-120"/>
                          <a:cs typeface="Arial Unicode MS" pitchFamily="34" charset="-120"/>
                        </a:rPr>
                        <a:t>Metal </a:t>
                      </a:r>
                    </a:p>
                  </a:txBody>
                  <a:tcPr marL="8912" marR="8912" marT="6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latin typeface="Arial Unicode MS" pitchFamily="34" charset="-120"/>
                          <a:ea typeface="Arial Unicode MS" pitchFamily="34" charset="-120"/>
                          <a:cs typeface="Arial Unicode MS" pitchFamily="34" charset="-120"/>
                        </a:rPr>
                        <a:t>Physical cut, bridge, broken</a:t>
                      </a:r>
                    </a:p>
                  </a:txBody>
                  <a:tcPr marL="8912" marR="8912" marT="6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latin typeface="Arial Unicode MS" pitchFamily="34" charset="-120"/>
                          <a:ea typeface="Arial Unicode MS" pitchFamily="34" charset="-120"/>
                          <a:cs typeface="Arial Unicode MS" pitchFamily="34" charset="-120"/>
                        </a:rPr>
                        <a:t>Cell</a:t>
                      </a:r>
                    </a:p>
                  </a:txBody>
                  <a:tcPr marL="8912" marR="8912" marT="6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100" b="1" i="0" u="none" strike="noStrike" dirty="0" smtClean="0">
                          <a:latin typeface="Arial Unicode MS" pitchFamily="34" charset="-120"/>
                          <a:ea typeface="Arial Unicode MS" pitchFamily="34" charset="-120"/>
                          <a:cs typeface="Arial Unicode MS" pitchFamily="34" charset="-120"/>
                        </a:rPr>
                        <a:t>Physical</a:t>
                      </a:r>
                      <a:endParaRPr lang="zh-TW" altLang="en-US" sz="1100" b="1" i="0" u="none" strike="noStrike" dirty="0" smtClean="0">
                        <a:latin typeface="Arial Unicode MS" pitchFamily="34" charset="-120"/>
                        <a:ea typeface="Arial Unicode MS" pitchFamily="34" charset="-120"/>
                        <a:cs typeface="Arial Unicode MS" pitchFamily="34" charset="-120"/>
                      </a:endParaRPr>
                    </a:p>
                    <a:p>
                      <a:pPr algn="ctr" fontAlgn="ctr"/>
                      <a:r>
                        <a:rPr lang="zh-TW" altLang="en-US" sz="1100" b="1" i="0" u="none" strike="noStrike" dirty="0">
                          <a:latin typeface="Arial Unicode MS" pitchFamily="34" charset="-120"/>
                          <a:ea typeface="Arial Unicode MS" pitchFamily="34" charset="-120"/>
                          <a:cs typeface="Arial Unicode MS" pitchFamily="34" charset="-120"/>
                        </a:rPr>
                        <a:t>　</a:t>
                      </a:r>
                    </a:p>
                  </a:txBody>
                  <a:tcPr marL="8912" marR="8912" marT="6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9584">
                <a:tc>
                  <a:txBody>
                    <a:bodyPr/>
                    <a:lstStyle/>
                    <a:p>
                      <a:pPr algn="ctr" fontAlgn="ctr"/>
                      <a:r>
                        <a:rPr lang="en-US" sz="1100" b="1" i="0" u="none" strike="noStrike" dirty="0" smtClean="0">
                          <a:latin typeface="Arial Unicode MS" pitchFamily="34" charset="-120"/>
                          <a:ea typeface="Arial Unicode MS" pitchFamily="34" charset="-120"/>
                          <a:cs typeface="Arial Unicode MS" pitchFamily="34" charset="-120"/>
                        </a:rPr>
                        <a:t>Metal 0 </a:t>
                      </a:r>
                      <a:endParaRPr lang="en-US" sz="1100" b="1" i="0" u="none" strike="noStrike" dirty="0">
                        <a:latin typeface="Arial Unicode MS" pitchFamily="34" charset="-120"/>
                        <a:ea typeface="Arial Unicode MS" pitchFamily="34" charset="-120"/>
                        <a:cs typeface="Arial Unicode MS" pitchFamily="34" charset="-120"/>
                      </a:endParaRPr>
                    </a:p>
                  </a:txBody>
                  <a:tcPr marL="8912" marR="8912" marT="668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latin typeface="Arial Unicode MS" pitchFamily="34" charset="-120"/>
                          <a:ea typeface="Arial Unicode MS" pitchFamily="34" charset="-120"/>
                          <a:cs typeface="Arial Unicode MS" pitchFamily="34" charset="-120"/>
                        </a:rPr>
                        <a:t>Physical cut, bridge, broken</a:t>
                      </a:r>
                    </a:p>
                  </a:txBody>
                  <a:tcPr marL="8912" marR="8912" marT="6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latin typeface="Arial Unicode MS" pitchFamily="34" charset="-120"/>
                          <a:ea typeface="Arial Unicode MS" pitchFamily="34" charset="-120"/>
                          <a:cs typeface="Arial Unicode MS" pitchFamily="34" charset="-120"/>
                        </a:rPr>
                        <a:t>PB Area </a:t>
                      </a:r>
                    </a:p>
                  </a:txBody>
                  <a:tcPr marL="8912" marR="8912" marT="66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TW" sz="1100" b="1" i="0" u="none" strike="noStrike" dirty="0" smtClean="0">
                          <a:latin typeface="Arial Unicode MS" pitchFamily="34" charset="-120"/>
                          <a:ea typeface="Arial Unicode MS" pitchFamily="34" charset="-120"/>
                          <a:cs typeface="Arial Unicode MS" pitchFamily="34" charset="-120"/>
                        </a:rPr>
                        <a:t>Physical</a:t>
                      </a:r>
                      <a:endParaRPr lang="zh-TW" altLang="en-US" sz="1100" b="1" i="0" u="none" strike="noStrike" dirty="0" smtClean="0">
                        <a:latin typeface="Arial Unicode MS" pitchFamily="34" charset="-120"/>
                        <a:ea typeface="Arial Unicode MS" pitchFamily="34" charset="-120"/>
                        <a:cs typeface="Arial Unicode MS" pitchFamily="34" charset="-120"/>
                      </a:endParaRPr>
                    </a:p>
                    <a:p>
                      <a:pPr algn="ctr" fontAlgn="b"/>
                      <a:r>
                        <a:rPr lang="zh-TW" altLang="en-US" sz="1100" b="1" i="0" u="none" strike="noStrike" dirty="0">
                          <a:latin typeface="Arial Unicode MS" pitchFamily="34" charset="-120"/>
                          <a:ea typeface="Arial Unicode MS" pitchFamily="34" charset="-120"/>
                          <a:cs typeface="Arial Unicode MS" pitchFamily="34" charset="-120"/>
                        </a:rPr>
                        <a:t>　</a:t>
                      </a:r>
                    </a:p>
                  </a:txBody>
                  <a:tcPr marL="8912" marR="8912" marT="6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5760">
                <a:tc>
                  <a:txBody>
                    <a:bodyPr/>
                    <a:lstStyle/>
                    <a:p>
                      <a:pPr algn="ctr" fontAlgn="ctr"/>
                      <a:r>
                        <a:rPr lang="en-US" sz="1200" b="0" i="0" u="none" strike="noStrike" dirty="0">
                          <a:solidFill>
                            <a:srgbClr val="000000"/>
                          </a:solidFill>
                          <a:latin typeface="Calibri"/>
                        </a:rPr>
                        <a:t>contacts to connect word lines with different depth</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a:rPr>
                        <a:t>open or punch through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a:rPr>
                        <a:t>periphery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TW" sz="1100" b="1" i="0" u="none" strike="noStrike" dirty="0" smtClean="0">
                          <a:latin typeface="Arial Unicode MS" pitchFamily="34" charset="-120"/>
                          <a:ea typeface="Arial Unicode MS" pitchFamily="34" charset="-120"/>
                          <a:cs typeface="Arial Unicode MS" pitchFamily="34" charset="-120"/>
                        </a:rPr>
                        <a:t>VC</a:t>
                      </a:r>
                      <a:endParaRPr lang="zh-TW" altLang="en-US" sz="1100" b="1" i="0" u="none" strike="noStrike" dirty="0">
                        <a:latin typeface="Arial Unicode MS" pitchFamily="34" charset="-120"/>
                        <a:ea typeface="Arial Unicode MS" pitchFamily="34" charset="-120"/>
                        <a:cs typeface="Arial Unicode MS" pitchFamily="34" charset="-120"/>
                      </a:endParaRPr>
                    </a:p>
                  </a:txBody>
                  <a:tcPr marL="8912" marR="8912" marT="6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5760">
                <a:tc>
                  <a:txBody>
                    <a:bodyPr/>
                    <a:lstStyle/>
                    <a:p>
                      <a:pPr algn="ctr" fontAlgn="ctr"/>
                      <a:r>
                        <a:rPr lang="en-US" sz="1200" b="0" i="0" u="none" strike="noStrike" dirty="0">
                          <a:solidFill>
                            <a:srgbClr val="000000"/>
                          </a:solidFill>
                          <a:latin typeface="Calibri"/>
                        </a:rPr>
                        <a:t>group contacts to different word lines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a:rPr>
                        <a:t>bottom poly short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a:rPr>
                        <a:t>cell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altLang="zh-TW" sz="1100" b="1" i="0" u="none" strike="noStrike" dirty="0" smtClean="0">
                          <a:latin typeface="Arial Unicode MS" pitchFamily="34" charset="-120"/>
                          <a:ea typeface="Arial Unicode MS" pitchFamily="34" charset="-120"/>
                          <a:cs typeface="Arial Unicode MS" pitchFamily="34" charset="-120"/>
                        </a:rPr>
                        <a:t>Physical</a:t>
                      </a:r>
                      <a:endParaRPr lang="zh-TW" altLang="en-US" sz="1100" b="1" i="0" u="none" strike="noStrike" dirty="0">
                        <a:latin typeface="Arial Unicode MS" pitchFamily="34" charset="-120"/>
                        <a:ea typeface="Arial Unicode MS" pitchFamily="34" charset="-120"/>
                        <a:cs typeface="Arial Unicode MS" pitchFamily="34" charset="-120"/>
                      </a:endParaRPr>
                    </a:p>
                  </a:txBody>
                  <a:tcPr marL="8912" marR="8912" marT="668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9510" name="TextBox 16"/>
          <p:cNvSpPr txBox="1">
            <a:spLocks noChangeArrowheads="1"/>
          </p:cNvSpPr>
          <p:nvPr/>
        </p:nvSpPr>
        <p:spPr bwMode="auto">
          <a:xfrm>
            <a:off x="1" y="-20241"/>
            <a:ext cx="7577504" cy="386464"/>
          </a:xfrm>
          <a:prstGeom prst="rect">
            <a:avLst/>
          </a:prstGeom>
          <a:noFill/>
          <a:ln w="9525">
            <a:noFill/>
            <a:miter lim="800000"/>
            <a:headEnd/>
            <a:tailEnd/>
          </a:ln>
        </p:spPr>
        <p:txBody>
          <a:bodyPr lIns="77925" tIns="38963" rIns="77925" bIns="38963">
            <a:spAutoFit/>
          </a:bodyPr>
          <a:lstStyle/>
          <a:p>
            <a:pPr>
              <a:defRPr/>
            </a:pPr>
            <a:r>
              <a:rPr kumimoji="1" lang="en-US" altLang="ja-JP" sz="2000" dirty="0">
                <a:latin typeface="+mj-lt"/>
                <a:ea typeface="ＭＳ Ｐゴシック" pitchFamily="34" charset="-128"/>
              </a:rPr>
              <a:t>WW </a:t>
            </a:r>
            <a:r>
              <a:rPr kumimoji="1" lang="en-US" altLang="ja-JP" sz="2000" dirty="0" smtClean="0">
                <a:latin typeface="+mj-lt"/>
                <a:ea typeface="ＭＳ Ｐゴシック" pitchFamily="34" charset="-128"/>
              </a:rPr>
              <a:t>3D_NAND </a:t>
            </a:r>
            <a:r>
              <a:rPr kumimoji="1" lang="en-US" altLang="ja-JP" sz="2000" dirty="0">
                <a:latin typeface="+mj-lt"/>
                <a:ea typeface="ＭＳ Ｐゴシック" pitchFamily="34" charset="-128"/>
              </a:rPr>
              <a:t>EBI monitor layers</a:t>
            </a:r>
            <a:endParaRPr kumimoji="1" lang="ja-JP" altLang="en-US" sz="2000" dirty="0">
              <a:latin typeface="+mj-lt"/>
              <a:ea typeface="ＭＳ Ｐゴシック" pitchFamily="34" charset="-128"/>
            </a:endParaRPr>
          </a:p>
        </p:txBody>
      </p:sp>
      <p:sp>
        <p:nvSpPr>
          <p:cNvPr id="18487" name="文字方塊 5"/>
          <p:cNvSpPr txBox="1">
            <a:spLocks noChangeArrowheads="1"/>
          </p:cNvSpPr>
          <p:nvPr/>
        </p:nvSpPr>
        <p:spPr bwMode="auto">
          <a:xfrm>
            <a:off x="517282" y="4192192"/>
            <a:ext cx="8043496" cy="340297"/>
          </a:xfrm>
          <a:prstGeom prst="rect">
            <a:avLst/>
          </a:prstGeom>
          <a:solidFill>
            <a:schemeClr val="accent1"/>
          </a:solidFill>
          <a:ln w="9525">
            <a:noFill/>
            <a:miter lim="800000"/>
            <a:headEnd/>
            <a:tailEnd/>
          </a:ln>
        </p:spPr>
        <p:txBody>
          <a:bodyPr lIns="77925" tIns="38963" rIns="77925" bIns="38963">
            <a:spAutoFit/>
          </a:bodyPr>
          <a:lstStyle/>
          <a:p>
            <a:r>
              <a:rPr lang="en-US" altLang="zh-TW" sz="1700" dirty="0">
                <a:ea typeface="新細明體" charset="-120"/>
              </a:rPr>
              <a:t>Except VC defect, there </a:t>
            </a:r>
            <a:r>
              <a:rPr lang="en-US" altLang="zh-TW" sz="1700" dirty="0" smtClean="0">
                <a:ea typeface="新細明體" charset="-120"/>
              </a:rPr>
              <a:t>are also many </a:t>
            </a:r>
            <a:r>
              <a:rPr lang="en-US" altLang="zh-TW" sz="1700" dirty="0">
                <a:ea typeface="新細明體" charset="-120"/>
              </a:rPr>
              <a:t>physical </a:t>
            </a:r>
            <a:r>
              <a:rPr lang="en-US" altLang="zh-TW" sz="1700" dirty="0" smtClean="0">
                <a:ea typeface="新細明體" charset="-120"/>
              </a:rPr>
              <a:t>defects </a:t>
            </a:r>
            <a:r>
              <a:rPr lang="en-US" altLang="zh-TW" sz="1700" dirty="0">
                <a:ea typeface="新細明體" charset="-120"/>
              </a:rPr>
              <a:t>need </a:t>
            </a:r>
            <a:r>
              <a:rPr lang="en-US" altLang="zh-TW" sz="1700" dirty="0" smtClean="0">
                <a:ea typeface="新細明體" charset="-120"/>
              </a:rPr>
              <a:t>monitoring</a:t>
            </a:r>
            <a:endParaRPr lang="zh-TW" altLang="en-US" sz="1700" dirty="0">
              <a:ea typeface="新細明體" charset="-12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62" y="1885959"/>
            <a:ext cx="7772400" cy="1021556"/>
          </a:xfrm>
        </p:spPr>
        <p:txBody>
          <a:bodyPr anchor="ctr" anchorCtr="0"/>
          <a:lstStyle/>
          <a:p>
            <a:pPr marL="342900" lvl="0" indent="-342900">
              <a:spcBef>
                <a:spcPts val="300"/>
              </a:spcBef>
              <a:defRPr/>
            </a:pPr>
            <a:r>
              <a:rPr lang="en-US" dirty="0" smtClean="0"/>
              <a:t>WW Experience on DRAM</a:t>
            </a:r>
          </a:p>
        </p:txBody>
      </p:sp>
    </p:spTree>
    <p:extLst>
      <p:ext uri="{BB962C8B-B14F-4D97-AF65-F5344CB8AC3E}">
        <p14:creationId xmlns="" xmlns:p14="http://schemas.microsoft.com/office/powerpoint/2010/main" val="35349618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274367" y="843368"/>
          <a:ext cx="8320949" cy="3179861"/>
        </p:xfrm>
        <a:graphic>
          <a:graphicData uri="http://schemas.openxmlformats.org/drawingml/2006/table">
            <a:tbl>
              <a:tblPr firstRow="1" bandRow="1">
                <a:tableStyleId>{5C22544A-7EE6-4342-B048-85BDC9FD1C3A}</a:tableStyleId>
              </a:tblPr>
              <a:tblGrid>
                <a:gridCol w="1570961"/>
                <a:gridCol w="1396633"/>
                <a:gridCol w="2443894"/>
                <a:gridCol w="2909461"/>
              </a:tblGrid>
              <a:tr h="295558">
                <a:tc>
                  <a:txBody>
                    <a:bodyPr/>
                    <a:lstStyle/>
                    <a:p>
                      <a:pPr algn="ctr"/>
                      <a:r>
                        <a:rPr lang="en-US" altLang="zh-TW" sz="1400" dirty="0" smtClean="0">
                          <a:solidFill>
                            <a:schemeClr val="tx1"/>
                          </a:solidFill>
                          <a:latin typeface="Trebuchet MS" pitchFamily="34" charset="0"/>
                        </a:rPr>
                        <a:t>Purpose</a:t>
                      </a:r>
                      <a:endParaRPr lang="zh-TW" altLang="en-US" sz="1400" dirty="0">
                        <a:solidFill>
                          <a:schemeClr val="tx1"/>
                        </a:solidFill>
                        <a:latin typeface="Trebuchet MS" pitchFamily="34" charset="0"/>
                      </a:endParaRPr>
                    </a:p>
                  </a:txBody>
                  <a:tcPr marT="34290" marB="34290"/>
                </a:tc>
                <a:tc>
                  <a:txBody>
                    <a:bodyPr/>
                    <a:lstStyle/>
                    <a:p>
                      <a:pPr algn="ctr"/>
                      <a:r>
                        <a:rPr lang="en-US" altLang="zh-TW" sz="1400" dirty="0" smtClean="0">
                          <a:solidFill>
                            <a:schemeClr val="tx1"/>
                          </a:solidFill>
                          <a:latin typeface="Trebuchet MS" pitchFamily="34" charset="0"/>
                        </a:rPr>
                        <a:t>Image </a:t>
                      </a:r>
                      <a:endParaRPr lang="zh-TW" altLang="en-US" sz="1400" dirty="0">
                        <a:solidFill>
                          <a:schemeClr val="tx1"/>
                        </a:solidFill>
                        <a:latin typeface="Trebuchet MS" pitchFamily="34" charset="0"/>
                      </a:endParaRPr>
                    </a:p>
                  </a:txBody>
                  <a:tcPr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chemeClr val="tx1"/>
                          </a:solidFill>
                          <a:latin typeface="Trebuchet MS" pitchFamily="34" charset="0"/>
                        </a:rPr>
                        <a:t>Feature</a:t>
                      </a:r>
                      <a:endParaRPr lang="zh-TW" altLang="en-US" sz="1400" dirty="0">
                        <a:solidFill>
                          <a:schemeClr val="tx1"/>
                        </a:solidFill>
                        <a:latin typeface="Trebuchet MS" pitchFamily="34" charset="0"/>
                      </a:endParaRPr>
                    </a:p>
                  </a:txBody>
                  <a:tcPr marT="34290" marB="34290"/>
                </a:tc>
                <a:tc>
                  <a:txBody>
                    <a:bodyPr/>
                    <a:lstStyle/>
                    <a:p>
                      <a:pPr algn="ctr"/>
                      <a:r>
                        <a:rPr lang="en-US" altLang="zh-TW" sz="1400" dirty="0" smtClean="0">
                          <a:solidFill>
                            <a:schemeClr val="tx1"/>
                          </a:solidFill>
                          <a:latin typeface="Trebuchet MS" pitchFamily="34" charset="0"/>
                        </a:rPr>
                        <a:t>Advantage for HMI tool</a:t>
                      </a:r>
                      <a:endParaRPr lang="zh-TW" altLang="en-US" sz="1400" dirty="0">
                        <a:solidFill>
                          <a:schemeClr val="tx1"/>
                        </a:solidFill>
                        <a:latin typeface="Trebuchet MS" pitchFamily="34" charset="0"/>
                      </a:endParaRPr>
                    </a:p>
                  </a:txBody>
                  <a:tcPr marT="34290" marB="34290"/>
                </a:tc>
              </a:tr>
              <a:tr h="586983">
                <a:tc>
                  <a:txBody>
                    <a:bodyPr/>
                    <a:lstStyle/>
                    <a:p>
                      <a:pPr algn="ctr" fontAlgn="ctr"/>
                      <a:r>
                        <a:rPr lang="nl-NL" sz="1400" b="0" i="0" u="none" strike="noStrike" dirty="0" smtClean="0">
                          <a:solidFill>
                            <a:schemeClr val="tx1"/>
                          </a:solidFill>
                          <a:latin typeface="Trebuchet MS" pitchFamily="34" charset="0"/>
                        </a:rPr>
                        <a:t>See through</a:t>
                      </a:r>
                      <a:r>
                        <a:rPr lang="nl-NL" sz="1400" b="0" i="0" u="none" strike="noStrike" baseline="0" dirty="0" smtClean="0">
                          <a:solidFill>
                            <a:schemeClr val="tx1"/>
                          </a:solidFill>
                          <a:latin typeface="Trebuchet MS" pitchFamily="34" charset="0"/>
                        </a:rPr>
                        <a:t> / OVL</a:t>
                      </a:r>
                      <a:endParaRPr lang="nl-NL" sz="1400" b="0" i="0" u="none" strike="noStrike" dirty="0">
                        <a:solidFill>
                          <a:schemeClr val="tx1"/>
                        </a:solidFill>
                        <a:latin typeface="Trebuchet MS" pitchFamily="34" charset="0"/>
                      </a:endParaRPr>
                    </a:p>
                  </a:txBody>
                  <a:tcPr marL="0" marR="0" marT="0" marB="0" anchor="ctr">
                    <a:solidFill>
                      <a:schemeClr val="accent1">
                        <a:lumMod val="20000"/>
                        <a:lumOff val="80000"/>
                      </a:schemeClr>
                    </a:solidFill>
                  </a:tcPr>
                </a:tc>
                <a:tc>
                  <a:txBody>
                    <a:bodyPr/>
                    <a:lstStyle/>
                    <a:p>
                      <a:pPr algn="ctr"/>
                      <a:r>
                        <a:rPr lang="en-US" altLang="zh-TW" sz="1400" dirty="0" smtClean="0">
                          <a:solidFill>
                            <a:schemeClr val="tx1"/>
                          </a:solidFill>
                          <a:latin typeface="Trebuchet MS" pitchFamily="34" charset="0"/>
                        </a:rPr>
                        <a:t>. </a:t>
                      </a:r>
                      <a:endParaRPr lang="zh-TW" altLang="en-US" sz="1400" dirty="0">
                        <a:solidFill>
                          <a:schemeClr val="tx1"/>
                        </a:solidFill>
                        <a:latin typeface="Trebuchet MS" pitchFamily="34" charset="0"/>
                      </a:endParaRPr>
                    </a:p>
                  </a:txBody>
                  <a:tcPr marT="34290" marB="34290">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b="0" kern="1200" dirty="0" smtClean="0">
                          <a:solidFill>
                            <a:schemeClr val="tx1"/>
                          </a:solidFill>
                          <a:latin typeface="Trebuchet MS" pitchFamily="34" charset="0"/>
                          <a:ea typeface="+mn-ea"/>
                          <a:cs typeface="Aharoni" pitchFamily="2" charset="-79"/>
                        </a:rPr>
                        <a:t>High LE / IQE</a:t>
                      </a:r>
                      <a:endParaRPr lang="zh-TW" altLang="en-US" sz="1400" b="0" kern="1200" dirty="0" smtClean="0">
                        <a:solidFill>
                          <a:schemeClr val="tx1"/>
                        </a:solidFill>
                        <a:latin typeface="Trebuchet MS" pitchFamily="34" charset="0"/>
                        <a:ea typeface="+mn-ea"/>
                        <a:cs typeface="Aharoni" pitchFamily="2" charset="-79"/>
                      </a:endParaRPr>
                    </a:p>
                  </a:txBody>
                  <a:tcPr marT="34290" marB="34290" anchor="ctr">
                    <a:solidFill>
                      <a:schemeClr val="accent1">
                        <a:lumMod val="20000"/>
                        <a:lumOff val="80000"/>
                      </a:schemeClr>
                    </a:solidFill>
                  </a:tcPr>
                </a:tc>
                <a:tc>
                  <a:txBody>
                    <a:bodyPr/>
                    <a:lstStyle/>
                    <a:p>
                      <a:pPr algn="ctr"/>
                      <a:r>
                        <a:rPr lang="en-US" altLang="zh-TW" sz="1400" baseline="0" dirty="0" smtClean="0">
                          <a:solidFill>
                            <a:schemeClr val="tx1"/>
                          </a:solidFill>
                          <a:latin typeface="Trebuchet MS" pitchFamily="34" charset="0"/>
                        </a:rPr>
                        <a:t>Performance is close as competitor</a:t>
                      </a:r>
                    </a:p>
                  </a:txBody>
                  <a:tcPr marT="34290" marB="34290" anchor="ctr">
                    <a:solidFill>
                      <a:schemeClr val="accent1">
                        <a:lumMod val="20000"/>
                        <a:lumOff val="80000"/>
                      </a:schemeClr>
                    </a:solidFill>
                  </a:tcPr>
                </a:tc>
              </a:tr>
              <a:tr h="674828">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nl-NL" sz="1400" b="0" i="0" u="none" strike="noStrike" dirty="0" smtClean="0">
                          <a:solidFill>
                            <a:schemeClr val="tx1"/>
                          </a:solidFill>
                          <a:latin typeface="Trebuchet MS" pitchFamily="34" charset="0"/>
                        </a:rPr>
                        <a:t>See through</a:t>
                      </a:r>
                      <a:r>
                        <a:rPr lang="nl-NL" sz="1400" b="0" i="0" u="none" strike="noStrike" baseline="0" dirty="0" smtClean="0">
                          <a:solidFill>
                            <a:schemeClr val="tx1"/>
                          </a:solidFill>
                          <a:latin typeface="Trebuchet MS" pitchFamily="34" charset="0"/>
                        </a:rPr>
                        <a:t> / OVL</a:t>
                      </a:r>
                      <a:endParaRPr lang="nl-NL" sz="1400" b="0" i="0" u="none" strike="noStrike" dirty="0" smtClean="0">
                        <a:solidFill>
                          <a:schemeClr val="tx1"/>
                        </a:solidFill>
                        <a:latin typeface="Trebuchet MS" pitchFamily="34" charset="0"/>
                      </a:endParaRPr>
                    </a:p>
                  </a:txBody>
                  <a:tcPr marL="0" marR="0" marT="0" marB="0" anchor="ctr">
                    <a:solidFill>
                      <a:schemeClr val="accent1">
                        <a:lumMod val="20000"/>
                        <a:lumOff val="80000"/>
                      </a:schemeClr>
                    </a:solidFill>
                  </a:tcPr>
                </a:tc>
                <a:tc>
                  <a:txBody>
                    <a:bodyPr/>
                    <a:lstStyle/>
                    <a:p>
                      <a:pPr algn="ctr"/>
                      <a:endParaRPr lang="zh-TW" altLang="en-US" sz="1400" dirty="0">
                        <a:solidFill>
                          <a:schemeClr val="tx1"/>
                        </a:solidFill>
                        <a:latin typeface="Trebuchet MS" pitchFamily="34" charset="0"/>
                      </a:endParaRPr>
                    </a:p>
                  </a:txBody>
                  <a:tcPr marT="34290" marB="34290">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b="0" kern="1200" dirty="0" smtClean="0">
                          <a:solidFill>
                            <a:schemeClr val="tx1"/>
                          </a:solidFill>
                          <a:latin typeface="Trebuchet MS" pitchFamily="34" charset="0"/>
                          <a:ea typeface="+mn-ea"/>
                          <a:cs typeface="Aharoni" pitchFamily="2" charset="-79"/>
                        </a:rPr>
                        <a:t>High LE / IQE</a:t>
                      </a:r>
                      <a:endParaRPr lang="zh-TW" altLang="en-US" sz="1400" b="0" kern="1200" dirty="0" smtClean="0">
                        <a:solidFill>
                          <a:schemeClr val="tx1"/>
                        </a:solidFill>
                        <a:latin typeface="Trebuchet MS" pitchFamily="34" charset="0"/>
                        <a:ea typeface="+mn-ea"/>
                        <a:cs typeface="Aharoni" pitchFamily="2" charset="-79"/>
                      </a:endParaRPr>
                    </a:p>
                  </a:txBody>
                  <a:tcPr marT="34290" marB="34290" anchor="ctr">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altLang="zh-TW" sz="1400" baseline="0" dirty="0" smtClean="0">
                          <a:solidFill>
                            <a:schemeClr val="tx1"/>
                          </a:solidFill>
                          <a:latin typeface="Trebuchet MS" pitchFamily="34" charset="0"/>
                        </a:rPr>
                        <a:t>Performance is close as competitor</a:t>
                      </a:r>
                      <a:endParaRPr lang="zh-TW" altLang="en-US" sz="1400" dirty="0">
                        <a:solidFill>
                          <a:schemeClr val="tx1"/>
                        </a:solidFill>
                        <a:latin typeface="Trebuchet MS" pitchFamily="34" charset="0"/>
                      </a:endParaRPr>
                    </a:p>
                  </a:txBody>
                  <a:tcPr marT="34290" marB="34290" anchor="ctr">
                    <a:solidFill>
                      <a:schemeClr val="accent1">
                        <a:lumMod val="20000"/>
                        <a:lumOff val="80000"/>
                      </a:schemeClr>
                    </a:solidFill>
                  </a:tcPr>
                </a:tc>
              </a:tr>
              <a:tr h="698807">
                <a:tc>
                  <a:txBody>
                    <a:bodyPr/>
                    <a:lstStyle/>
                    <a:p>
                      <a:pPr algn="ctr" fontAlgn="ctr"/>
                      <a:r>
                        <a:rPr lang="nl-NL" sz="1400" b="0" i="0" u="none" strike="noStrike" dirty="0" smtClean="0">
                          <a:solidFill>
                            <a:schemeClr val="tx1"/>
                          </a:solidFill>
                          <a:latin typeface="Trebuchet MS" pitchFamily="34" charset="0"/>
                        </a:rPr>
                        <a:t>See through</a:t>
                      </a:r>
                      <a:r>
                        <a:rPr lang="nl-NL" sz="1400" b="0" i="0" u="none" strike="noStrike" baseline="0" dirty="0" smtClean="0">
                          <a:solidFill>
                            <a:schemeClr val="tx1"/>
                          </a:solidFill>
                          <a:latin typeface="Trebuchet MS" pitchFamily="34" charset="0"/>
                        </a:rPr>
                        <a:t> / OVL</a:t>
                      </a:r>
                      <a:endParaRPr lang="nl-NL" sz="1400" b="0" i="0" u="none" strike="noStrike" dirty="0">
                        <a:solidFill>
                          <a:schemeClr val="tx1"/>
                        </a:solidFill>
                        <a:latin typeface="Trebuchet MS" pitchFamily="34" charset="0"/>
                      </a:endParaRPr>
                    </a:p>
                  </a:txBody>
                  <a:tcPr marL="0" marR="0" marT="0" marB="0" anchor="ctr">
                    <a:solidFill>
                      <a:schemeClr val="accent1">
                        <a:lumMod val="20000"/>
                        <a:lumOff val="80000"/>
                      </a:schemeClr>
                    </a:solidFill>
                  </a:tcPr>
                </a:tc>
                <a:tc>
                  <a:txBody>
                    <a:bodyPr/>
                    <a:lstStyle/>
                    <a:p>
                      <a:pPr algn="ctr"/>
                      <a:endParaRPr lang="zh-TW" altLang="en-US" sz="1400" dirty="0">
                        <a:solidFill>
                          <a:schemeClr val="tx1"/>
                        </a:solidFill>
                        <a:latin typeface="Trebuchet MS" pitchFamily="34" charset="0"/>
                      </a:endParaRPr>
                    </a:p>
                  </a:txBody>
                  <a:tcPr marT="34290" marB="34290">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b="0" kern="1200" dirty="0" smtClean="0">
                          <a:solidFill>
                            <a:schemeClr val="tx1"/>
                          </a:solidFill>
                          <a:latin typeface="Trebuchet MS" pitchFamily="34" charset="0"/>
                          <a:ea typeface="+mn-ea"/>
                          <a:cs typeface="Aharoni" pitchFamily="2" charset="-79"/>
                        </a:rPr>
                        <a:t>High LE / IQE</a:t>
                      </a:r>
                      <a:endParaRPr lang="zh-TW" altLang="en-US" sz="1400" b="0" kern="1200" dirty="0" smtClean="0">
                        <a:solidFill>
                          <a:schemeClr val="tx1"/>
                        </a:solidFill>
                        <a:latin typeface="Trebuchet MS" pitchFamily="34" charset="0"/>
                        <a:ea typeface="+mn-ea"/>
                        <a:cs typeface="Aharoni" pitchFamily="2" charset="-79"/>
                      </a:endParaRPr>
                    </a:p>
                  </a:txBody>
                  <a:tcPr marT="34290" marB="34290" anchor="ctr">
                    <a:solidFill>
                      <a:schemeClr val="accent1">
                        <a:lumMod val="20000"/>
                        <a:lumOff val="80000"/>
                      </a:schemeClr>
                    </a:solidFill>
                  </a:tcPr>
                </a:tc>
                <a:tc>
                  <a:txBody>
                    <a:bodyPr/>
                    <a:lstStyle/>
                    <a:p>
                      <a:pPr algn="ctr"/>
                      <a:r>
                        <a:rPr lang="en-US" altLang="zh-TW" sz="1400" baseline="0" dirty="0" smtClean="0">
                          <a:solidFill>
                            <a:schemeClr val="tx1"/>
                          </a:solidFill>
                          <a:latin typeface="Trebuchet MS" pitchFamily="34" charset="0"/>
                        </a:rPr>
                        <a:t>Performance is close as competitor</a:t>
                      </a:r>
                      <a:endParaRPr lang="zh-TW" altLang="en-US" sz="1400" dirty="0">
                        <a:solidFill>
                          <a:schemeClr val="tx1"/>
                        </a:solidFill>
                        <a:latin typeface="Trebuchet MS" pitchFamily="34" charset="0"/>
                      </a:endParaRPr>
                    </a:p>
                  </a:txBody>
                  <a:tcPr marT="34290" marB="34290" anchor="ctr">
                    <a:solidFill>
                      <a:schemeClr val="accent1">
                        <a:lumMod val="20000"/>
                        <a:lumOff val="80000"/>
                      </a:schemeClr>
                    </a:solidFill>
                  </a:tcPr>
                </a:tc>
              </a:tr>
              <a:tr h="923685">
                <a:tc>
                  <a:txBody>
                    <a:bodyPr/>
                    <a:lstStyle/>
                    <a:p>
                      <a:pPr algn="ctr" fontAlgn="ctr"/>
                      <a:r>
                        <a:rPr lang="nl-NL" sz="1400" b="0" i="0" u="none" strike="noStrike" dirty="0" smtClean="0">
                          <a:solidFill>
                            <a:schemeClr val="tx1"/>
                          </a:solidFill>
                          <a:latin typeface="Trebuchet MS" pitchFamily="34" charset="0"/>
                        </a:rPr>
                        <a:t>See through</a:t>
                      </a:r>
                      <a:r>
                        <a:rPr lang="nl-NL" sz="1400" b="0" i="0" u="none" strike="noStrike" baseline="0" dirty="0" smtClean="0">
                          <a:solidFill>
                            <a:schemeClr val="tx1"/>
                          </a:solidFill>
                          <a:latin typeface="Trebuchet MS" pitchFamily="34" charset="0"/>
                        </a:rPr>
                        <a:t> / OVL</a:t>
                      </a:r>
                      <a:endParaRPr lang="nl-NL" sz="1400" b="0" i="0" u="none" strike="noStrike" dirty="0">
                        <a:solidFill>
                          <a:schemeClr val="tx1"/>
                        </a:solidFill>
                        <a:latin typeface="Trebuchet MS" pitchFamily="34" charset="0"/>
                      </a:endParaRPr>
                    </a:p>
                  </a:txBody>
                  <a:tcPr marL="0" marR="0" marT="0" marB="0" anchor="ctr">
                    <a:solidFill>
                      <a:schemeClr val="accent1">
                        <a:lumMod val="20000"/>
                        <a:lumOff val="80000"/>
                      </a:schemeClr>
                    </a:solidFill>
                  </a:tcPr>
                </a:tc>
                <a:tc>
                  <a:txBody>
                    <a:bodyPr/>
                    <a:lstStyle/>
                    <a:p>
                      <a:pPr algn="ctr"/>
                      <a:endParaRPr lang="zh-TW" altLang="en-US" sz="1400" dirty="0">
                        <a:solidFill>
                          <a:schemeClr val="tx1"/>
                        </a:solidFill>
                        <a:latin typeface="Trebuchet MS" pitchFamily="34" charset="0"/>
                      </a:endParaRPr>
                    </a:p>
                  </a:txBody>
                  <a:tcPr marT="34290" marB="34290">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b="0" kern="1200" dirty="0" smtClean="0">
                          <a:solidFill>
                            <a:schemeClr val="tx1"/>
                          </a:solidFill>
                          <a:latin typeface="Trebuchet MS" pitchFamily="34" charset="0"/>
                          <a:ea typeface="+mn-ea"/>
                          <a:cs typeface="Aharoni" pitchFamily="2" charset="-79"/>
                        </a:rPr>
                        <a:t>High LE / IQE</a:t>
                      </a:r>
                      <a:endParaRPr lang="zh-TW" altLang="en-US" sz="1400" b="0" kern="1200" dirty="0" smtClean="0">
                        <a:solidFill>
                          <a:schemeClr val="tx1"/>
                        </a:solidFill>
                        <a:latin typeface="Trebuchet MS" pitchFamily="34" charset="0"/>
                        <a:ea typeface="+mn-ea"/>
                        <a:cs typeface="Aharoni" pitchFamily="2" charset="-79"/>
                      </a:endParaRPr>
                    </a:p>
                  </a:txBody>
                  <a:tcPr marT="34290" marB="34290" anchor="ctr">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b="0" baseline="0" dirty="0" smtClean="0">
                          <a:solidFill>
                            <a:schemeClr val="tx1"/>
                          </a:solidFill>
                          <a:latin typeface="Trebuchet MS" pitchFamily="34" charset="0"/>
                          <a:cs typeface="Tahoma" pitchFamily="34" charset="0"/>
                        </a:rPr>
                        <a:t>20% TPT higher than competitor</a:t>
                      </a:r>
                      <a:endParaRPr lang="zh-TW" altLang="en-US" sz="1400" b="0" dirty="0" smtClean="0">
                        <a:solidFill>
                          <a:schemeClr val="tx1"/>
                        </a:solidFill>
                        <a:latin typeface="Trebuchet MS" pitchFamily="34" charset="0"/>
                        <a:cs typeface="Tahoma" pitchFamily="34" charset="0"/>
                      </a:endParaRPr>
                    </a:p>
                  </a:txBody>
                  <a:tcPr marT="34290" marB="34290" anchor="ctr">
                    <a:solidFill>
                      <a:schemeClr val="accent1">
                        <a:lumMod val="20000"/>
                        <a:lumOff val="80000"/>
                      </a:schemeClr>
                    </a:solidFill>
                  </a:tcPr>
                </a:tc>
              </a:tr>
            </a:tbl>
          </a:graphicData>
        </a:graphic>
      </p:graphicFrame>
      <p:pic>
        <p:nvPicPr>
          <p:cNvPr id="15" name="Picture 1"/>
          <p:cNvPicPr>
            <a:picLocks noChangeAspect="1" noChangeArrowheads="1"/>
          </p:cNvPicPr>
          <p:nvPr/>
        </p:nvPicPr>
        <p:blipFill>
          <a:blip r:embed="rId2" cstate="print"/>
          <a:srcRect t="4750" b="4421"/>
          <a:stretch>
            <a:fillRect/>
          </a:stretch>
        </p:blipFill>
        <p:spPr bwMode="auto">
          <a:xfrm>
            <a:off x="2079499" y="3527601"/>
            <a:ext cx="951363" cy="548634"/>
          </a:xfrm>
          <a:prstGeom prst="rect">
            <a:avLst/>
          </a:prstGeom>
          <a:noFill/>
          <a:ln w="1">
            <a:noFill/>
            <a:miter lim="800000"/>
            <a:headEnd/>
            <a:tailEnd type="none" w="med" len="med"/>
          </a:ln>
          <a:effectLst/>
        </p:spPr>
      </p:pic>
      <p:pic>
        <p:nvPicPr>
          <p:cNvPr id="21" name="Picture 2"/>
          <p:cNvPicPr>
            <a:picLocks noChangeAspect="1" noChangeArrowheads="1"/>
          </p:cNvPicPr>
          <p:nvPr/>
        </p:nvPicPr>
        <p:blipFill>
          <a:blip r:embed="rId3" cstate="print"/>
          <a:srcRect/>
          <a:stretch>
            <a:fillRect/>
          </a:stretch>
        </p:blipFill>
        <p:spPr bwMode="auto">
          <a:xfrm>
            <a:off x="2078198" y="2580789"/>
            <a:ext cx="1000592" cy="617213"/>
          </a:xfrm>
          <a:prstGeom prst="rect">
            <a:avLst/>
          </a:prstGeom>
          <a:noFill/>
          <a:ln w="1">
            <a:noFill/>
            <a:miter lim="800000"/>
            <a:headEnd/>
            <a:tailEnd type="none" w="med" len="med"/>
          </a:ln>
          <a:effectLst/>
        </p:spPr>
      </p:pic>
      <p:pic>
        <p:nvPicPr>
          <p:cNvPr id="1026" name="Picture 2"/>
          <p:cNvPicPr>
            <a:picLocks noChangeAspect="1" noChangeArrowheads="1"/>
          </p:cNvPicPr>
          <p:nvPr/>
        </p:nvPicPr>
        <p:blipFill>
          <a:blip r:embed="rId4" cstate="print"/>
          <a:srcRect l="12000" r="4001" b="15295"/>
          <a:stretch>
            <a:fillRect/>
          </a:stretch>
        </p:blipFill>
        <p:spPr bwMode="auto">
          <a:xfrm>
            <a:off x="2196140" y="1840237"/>
            <a:ext cx="640073" cy="411476"/>
          </a:xfrm>
          <a:prstGeom prst="rect">
            <a:avLst/>
          </a:prstGeom>
          <a:noFill/>
          <a:ln w="9525">
            <a:noFill/>
            <a:miter lim="800000"/>
            <a:headEnd/>
            <a:tailEnd/>
          </a:ln>
        </p:spPr>
      </p:pic>
      <p:pic>
        <p:nvPicPr>
          <p:cNvPr id="9" name="Picture 2"/>
          <p:cNvPicPr>
            <a:picLocks noChangeAspect="1" noChangeArrowheads="1"/>
          </p:cNvPicPr>
          <p:nvPr/>
        </p:nvPicPr>
        <p:blipFill>
          <a:blip r:embed="rId5" cstate="print"/>
          <a:srcRect/>
          <a:stretch>
            <a:fillRect/>
          </a:stretch>
        </p:blipFill>
        <p:spPr bwMode="auto">
          <a:xfrm>
            <a:off x="2626832" y="1200164"/>
            <a:ext cx="438150" cy="409575"/>
          </a:xfrm>
          <a:prstGeom prst="rect">
            <a:avLst/>
          </a:prstGeom>
          <a:noFill/>
          <a:ln w="9525">
            <a:noFill/>
            <a:miter lim="800000"/>
            <a:headEnd/>
            <a:tailEnd/>
          </a:ln>
        </p:spPr>
      </p:pic>
      <p:pic>
        <p:nvPicPr>
          <p:cNvPr id="10" name="Picture 3"/>
          <p:cNvPicPr>
            <a:picLocks noChangeAspect="1" noChangeArrowheads="1"/>
          </p:cNvPicPr>
          <p:nvPr/>
        </p:nvPicPr>
        <p:blipFill>
          <a:blip r:embed="rId6" cstate="print"/>
          <a:srcRect/>
          <a:stretch>
            <a:fillRect/>
          </a:stretch>
        </p:blipFill>
        <p:spPr bwMode="auto">
          <a:xfrm>
            <a:off x="2104862" y="1200164"/>
            <a:ext cx="476250" cy="390525"/>
          </a:xfrm>
          <a:prstGeom prst="rect">
            <a:avLst/>
          </a:prstGeom>
          <a:noFill/>
          <a:ln w="9525">
            <a:noFill/>
            <a:miter lim="800000"/>
            <a:headEnd/>
            <a:tailEnd/>
          </a:ln>
        </p:spPr>
      </p:pic>
      <p:sp>
        <p:nvSpPr>
          <p:cNvPr id="11" name="Text Box 117"/>
          <p:cNvSpPr txBox="1">
            <a:spLocks noChangeArrowheads="1"/>
          </p:cNvSpPr>
          <p:nvPr/>
        </p:nvSpPr>
        <p:spPr bwMode="auto">
          <a:xfrm>
            <a:off x="47012" y="30965"/>
            <a:ext cx="5000408" cy="400110"/>
          </a:xfrm>
          <a:prstGeom prst="rect">
            <a:avLst/>
          </a:prstGeom>
          <a:noFill/>
          <a:ln w="9525" algn="ctr">
            <a:noFill/>
            <a:miter lim="800000"/>
            <a:headEnd/>
            <a:tailEnd/>
          </a:ln>
          <a:effectLst>
            <a:prstShdw prst="shdw12">
              <a:srgbClr val="808080">
                <a:alpha val="50000"/>
              </a:srgbClr>
            </a:prstShdw>
          </a:effectLst>
        </p:spPr>
        <p:txBody>
          <a:bodyPr wrap="none">
            <a:spAutoFit/>
          </a:bodyPr>
          <a:lstStyle/>
          <a:p>
            <a:r>
              <a:rPr lang="en-US" sz="2000" dirty="0" smtClean="0">
                <a:latin typeface="Trebuchet MS" pitchFamily="34" charset="0"/>
              </a:rPr>
              <a:t>DRAM — See Through / OVL application</a:t>
            </a:r>
            <a:endParaRPr lang="en-US" altLang="zh-TW" sz="2000" dirty="0">
              <a:latin typeface="Trebuchet MS" pitchFamily="34" charset="0"/>
              <a:ea typeface="新細明體" pitchFamily="18" charset="-12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640123" y="805953"/>
          <a:ext cx="7772315" cy="3525459"/>
        </p:xfrm>
        <a:graphic>
          <a:graphicData uri="http://schemas.openxmlformats.org/drawingml/2006/table">
            <a:tbl>
              <a:tblPr firstRow="1" bandRow="1">
                <a:tableStyleId>{5C22544A-7EE6-4342-B048-85BDC9FD1C3A}</a:tableStyleId>
              </a:tblPr>
              <a:tblGrid>
                <a:gridCol w="1463024"/>
                <a:gridCol w="1280146"/>
                <a:gridCol w="2285975"/>
                <a:gridCol w="2743170"/>
              </a:tblGrid>
              <a:tr h="379986">
                <a:tc>
                  <a:txBody>
                    <a:bodyPr/>
                    <a:lstStyle/>
                    <a:p>
                      <a:pPr algn="ctr"/>
                      <a:r>
                        <a:rPr lang="en-US" altLang="zh-TW" sz="1200" dirty="0" smtClean="0">
                          <a:solidFill>
                            <a:schemeClr val="tx1"/>
                          </a:solidFill>
                          <a:latin typeface="Trebuchet MS" pitchFamily="34" charset="0"/>
                        </a:rPr>
                        <a:t>Purpose</a:t>
                      </a:r>
                      <a:endParaRPr lang="zh-TW" altLang="en-US" sz="1200" dirty="0">
                        <a:solidFill>
                          <a:schemeClr val="tx1"/>
                        </a:solidFill>
                        <a:latin typeface="Trebuchet MS" pitchFamily="34" charset="0"/>
                      </a:endParaRPr>
                    </a:p>
                  </a:txBody>
                  <a:tcPr marT="34290" marB="34290"/>
                </a:tc>
                <a:tc>
                  <a:txBody>
                    <a:bodyPr/>
                    <a:lstStyle/>
                    <a:p>
                      <a:pPr algn="ctr"/>
                      <a:r>
                        <a:rPr lang="en-US" altLang="zh-TW" sz="1200" dirty="0" smtClean="0">
                          <a:solidFill>
                            <a:schemeClr val="tx1"/>
                          </a:solidFill>
                          <a:latin typeface="Trebuchet MS" pitchFamily="34" charset="0"/>
                        </a:rPr>
                        <a:t>Image </a:t>
                      </a:r>
                      <a:endParaRPr lang="zh-TW" altLang="en-US" sz="1200" dirty="0">
                        <a:solidFill>
                          <a:schemeClr val="tx1"/>
                        </a:solidFill>
                        <a:latin typeface="Trebuchet MS" pitchFamily="34" charset="0"/>
                      </a:endParaRPr>
                    </a:p>
                  </a:txBody>
                  <a:tcPr marT="34290" marB="34290"/>
                </a:tc>
                <a:tc>
                  <a:txBody>
                    <a:bodyPr/>
                    <a:lstStyle/>
                    <a:p>
                      <a:pPr algn="ctr"/>
                      <a:r>
                        <a:rPr lang="en-US" altLang="zh-TW" sz="1200" dirty="0" smtClean="0">
                          <a:solidFill>
                            <a:schemeClr val="tx1"/>
                          </a:solidFill>
                          <a:latin typeface="Trebuchet MS" pitchFamily="34" charset="0"/>
                        </a:rPr>
                        <a:t>Features</a:t>
                      </a:r>
                      <a:endParaRPr lang="zh-TW" altLang="en-US" sz="1200" dirty="0">
                        <a:solidFill>
                          <a:schemeClr val="tx1"/>
                        </a:solidFill>
                        <a:latin typeface="Trebuchet MS" pitchFamily="34" charset="0"/>
                      </a:endParaRPr>
                    </a:p>
                  </a:txBody>
                  <a:tcPr marT="34290" marB="34290"/>
                </a:tc>
                <a:tc>
                  <a:txBody>
                    <a:bodyPr/>
                    <a:lstStyle/>
                    <a:p>
                      <a:pPr algn="ctr"/>
                      <a:r>
                        <a:rPr lang="en-US" altLang="zh-TW" sz="1200" dirty="0" smtClean="0">
                          <a:solidFill>
                            <a:schemeClr val="tx1"/>
                          </a:solidFill>
                          <a:latin typeface="Trebuchet MS" pitchFamily="34" charset="0"/>
                        </a:rPr>
                        <a:t>Advantage for HMI tool</a:t>
                      </a:r>
                      <a:endParaRPr lang="zh-TW" altLang="en-US" sz="1200" dirty="0">
                        <a:solidFill>
                          <a:schemeClr val="tx1"/>
                        </a:solidFill>
                        <a:latin typeface="Trebuchet MS" pitchFamily="34" charset="0"/>
                      </a:endParaRPr>
                    </a:p>
                  </a:txBody>
                  <a:tcPr marT="34290" marB="34290"/>
                </a:tc>
              </a:tr>
              <a:tr h="56768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nl-NL" altLang="zh-TW" sz="1400" b="0" i="0" u="none" strike="noStrike" dirty="0" smtClean="0">
                          <a:solidFill>
                            <a:srgbClr val="000000"/>
                          </a:solidFill>
                          <a:latin typeface="Trebuchet MS" pitchFamily="34" charset="0"/>
                        </a:rPr>
                        <a:t>Physical + CD</a:t>
                      </a:r>
                      <a:endParaRPr lang="nl-NL" sz="1400" b="0" i="0" u="none" strike="noStrike" dirty="0" smtClean="0">
                        <a:solidFill>
                          <a:srgbClr val="000000"/>
                        </a:solidFill>
                        <a:latin typeface="Trebuchet MS" pitchFamily="34" charset="0"/>
                      </a:endParaRPr>
                    </a:p>
                  </a:txBody>
                  <a:tcPr marL="0" marR="0" marT="0" marB="0" anchor="ctr">
                    <a:solidFill>
                      <a:schemeClr val="accent1">
                        <a:lumMod val="20000"/>
                        <a:lumOff val="80000"/>
                      </a:schemeClr>
                    </a:solidFill>
                  </a:tcPr>
                </a:tc>
                <a:tc>
                  <a:txBody>
                    <a:bodyPr/>
                    <a:lstStyle/>
                    <a:p>
                      <a:pPr algn="ctr"/>
                      <a:endParaRPr lang="zh-TW" altLang="en-US" sz="1400" dirty="0">
                        <a:solidFill>
                          <a:schemeClr val="tx1"/>
                        </a:solidFill>
                        <a:latin typeface="Trebuchet MS" pitchFamily="34" charset="0"/>
                      </a:endParaRPr>
                    </a:p>
                  </a:txBody>
                  <a:tcPr marT="34290" marB="34290">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b="0" dirty="0" smtClean="0">
                          <a:solidFill>
                            <a:schemeClr val="tx1"/>
                          </a:solidFill>
                          <a:latin typeface="Trebuchet MS" pitchFamily="34" charset="0"/>
                          <a:ea typeface="+mj-ea"/>
                        </a:rPr>
                        <a:t>IQE </a:t>
                      </a:r>
                      <a:endParaRPr lang="zh-TW" altLang="en-US" sz="1400" b="0" dirty="0">
                        <a:solidFill>
                          <a:schemeClr val="tx1"/>
                        </a:solidFill>
                        <a:latin typeface="Trebuchet MS" pitchFamily="34" charset="0"/>
                        <a:ea typeface="+mj-ea"/>
                      </a:endParaRPr>
                    </a:p>
                  </a:txBody>
                  <a:tcPr marT="34290" marB="34290" anchor="ct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smtClean="0">
                          <a:solidFill>
                            <a:schemeClr val="tx1"/>
                          </a:solidFill>
                          <a:latin typeface="Trebuchet MS" pitchFamily="34" charset="0"/>
                        </a:rPr>
                        <a:t>4X TPT faster than competitor</a:t>
                      </a:r>
                    </a:p>
                  </a:txBody>
                  <a:tcPr marT="34290" marB="34290" anchor="ctr">
                    <a:solidFill>
                      <a:schemeClr val="accent1">
                        <a:lumMod val="20000"/>
                        <a:lumOff val="80000"/>
                      </a:schemeClr>
                    </a:solidFill>
                  </a:tcPr>
                </a:tc>
              </a:tr>
              <a:tr h="498677">
                <a:tc>
                  <a:txBody>
                    <a:bodyPr/>
                    <a:lstStyle/>
                    <a:p>
                      <a:pPr algn="ctr" fontAlgn="ctr"/>
                      <a:r>
                        <a:rPr lang="nl-NL" altLang="zh-TW" sz="1400" b="0" i="0" u="none" strike="noStrike" dirty="0" smtClean="0">
                          <a:solidFill>
                            <a:srgbClr val="000000"/>
                          </a:solidFill>
                          <a:latin typeface="Trebuchet MS" pitchFamily="34" charset="0"/>
                        </a:rPr>
                        <a:t> Physical + CD</a:t>
                      </a:r>
                      <a:endParaRPr lang="nl-NL" altLang="zh-TW" sz="1400" b="0" i="0" u="none" strike="noStrike" dirty="0">
                        <a:solidFill>
                          <a:srgbClr val="000000"/>
                        </a:solidFill>
                        <a:latin typeface="Trebuchet MS" pitchFamily="34" charset="0"/>
                      </a:endParaRPr>
                    </a:p>
                  </a:txBody>
                  <a:tcPr marL="0" marR="0" marT="0" marB="0" anchor="ctr">
                    <a:solidFill>
                      <a:schemeClr val="accent1">
                        <a:lumMod val="20000"/>
                        <a:lumOff val="80000"/>
                      </a:schemeClr>
                    </a:solidFill>
                  </a:tcPr>
                </a:tc>
                <a:tc>
                  <a:txBody>
                    <a:bodyPr/>
                    <a:lstStyle/>
                    <a:p>
                      <a:pPr algn="ctr"/>
                      <a:endParaRPr lang="zh-TW" altLang="en-US" sz="1400" dirty="0">
                        <a:solidFill>
                          <a:schemeClr val="tx1"/>
                        </a:solidFill>
                        <a:latin typeface="Trebuchet MS" pitchFamily="34" charset="0"/>
                      </a:endParaRPr>
                    </a:p>
                  </a:txBody>
                  <a:tcPr marT="34290" marB="34290">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400" b="0" kern="1200" dirty="0" smtClean="0">
                        <a:solidFill>
                          <a:schemeClr val="tx1"/>
                        </a:solidFill>
                        <a:latin typeface="Trebuchet MS" pitchFamily="34" charset="0"/>
                        <a:ea typeface="+mn-ea"/>
                        <a:cs typeface="+mn-cs"/>
                      </a:endParaRPr>
                    </a:p>
                  </a:txBody>
                  <a:tcPr marT="34290" marB="34290" anchor="ctr">
                    <a:solidFill>
                      <a:schemeClr val="accent1">
                        <a:lumMod val="20000"/>
                        <a:lumOff val="80000"/>
                      </a:schemeClr>
                    </a:solidFill>
                  </a:tcPr>
                </a:tc>
                <a:tc>
                  <a:txBody>
                    <a:bodyPr/>
                    <a:lstStyle/>
                    <a:p>
                      <a:pPr algn="ctr"/>
                      <a:r>
                        <a:rPr lang="en-US" altLang="zh-TW" sz="1400" baseline="0" dirty="0" smtClean="0">
                          <a:solidFill>
                            <a:schemeClr val="tx1"/>
                          </a:solidFill>
                          <a:latin typeface="Trebuchet MS" pitchFamily="34" charset="0"/>
                        </a:rPr>
                        <a:t>Performance is close as competitor</a:t>
                      </a:r>
                    </a:p>
                  </a:txBody>
                  <a:tcPr marT="34290" marB="34290" anchor="ctr">
                    <a:solidFill>
                      <a:schemeClr val="accent1">
                        <a:lumMod val="20000"/>
                        <a:lumOff val="80000"/>
                      </a:schemeClr>
                    </a:solidFill>
                  </a:tcPr>
                </a:tc>
              </a:tr>
              <a:tr h="762368">
                <a:tc>
                  <a:txBody>
                    <a:bodyPr/>
                    <a:lstStyle/>
                    <a:p>
                      <a:pPr marL="0" lvl="0" indent="-285750" algn="ctr">
                        <a:buFont typeface="Arial" panose="020B0604020202020204" pitchFamily="34" charset="0"/>
                        <a:buNone/>
                      </a:pPr>
                      <a:r>
                        <a:rPr kumimoji="1" lang="en-US" altLang="ja-JP" sz="1400" b="0" dirty="0" smtClean="0">
                          <a:solidFill>
                            <a:schemeClr val="tx1"/>
                          </a:solidFill>
                          <a:latin typeface="Trebuchet MS" pitchFamily="34" charset="0"/>
                        </a:rPr>
                        <a:t>VC</a:t>
                      </a:r>
                      <a:endParaRPr kumimoji="1" lang="ja-JP" altLang="en-US" sz="1400" b="0" dirty="0">
                        <a:solidFill>
                          <a:schemeClr val="tx1"/>
                        </a:solidFill>
                        <a:latin typeface="Trebuchet MS" pitchFamily="34" charset="0"/>
                      </a:endParaRPr>
                    </a:p>
                  </a:txBody>
                  <a:tcPr marL="0" marR="0" marT="0" marB="0" anchor="ctr">
                    <a:solidFill>
                      <a:schemeClr val="accent1">
                        <a:lumMod val="20000"/>
                        <a:lumOff val="80000"/>
                      </a:schemeClr>
                    </a:solidFill>
                  </a:tcPr>
                </a:tc>
                <a:tc>
                  <a:txBody>
                    <a:bodyPr/>
                    <a:lstStyle/>
                    <a:p>
                      <a:pPr algn="ctr"/>
                      <a:endParaRPr lang="zh-TW" altLang="en-US" sz="1400" dirty="0">
                        <a:solidFill>
                          <a:schemeClr val="tx1"/>
                        </a:solidFill>
                        <a:latin typeface="Trebuchet MS" pitchFamily="34" charset="0"/>
                      </a:endParaRPr>
                    </a:p>
                  </a:txBody>
                  <a:tcPr marT="34290" marB="34290">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b="0" kern="1200" dirty="0" smtClean="0">
                          <a:solidFill>
                            <a:schemeClr val="tx1"/>
                          </a:solidFill>
                          <a:latin typeface="Trebuchet MS" pitchFamily="34" charset="0"/>
                          <a:ea typeface="+mn-ea"/>
                          <a:cs typeface="+mn-cs"/>
                        </a:rPr>
                        <a:t>ACC</a:t>
                      </a:r>
                      <a:endParaRPr lang="zh-TW" altLang="en-US" sz="1400" b="0" kern="1200" dirty="0" smtClean="0">
                        <a:solidFill>
                          <a:schemeClr val="tx1"/>
                        </a:solidFill>
                        <a:latin typeface="Trebuchet MS" pitchFamily="34" charset="0"/>
                        <a:ea typeface="+mn-ea"/>
                        <a:cs typeface="+mn-cs"/>
                      </a:endParaRPr>
                    </a:p>
                  </a:txBody>
                  <a:tcPr marT="34290" marB="34290" anchor="ctr">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altLang="zh-TW" sz="1400" baseline="0" dirty="0" smtClean="0">
                          <a:solidFill>
                            <a:schemeClr val="tx1"/>
                          </a:solidFill>
                          <a:latin typeface="Trebuchet MS" pitchFamily="34" charset="0"/>
                        </a:rPr>
                        <a:t>Performance is close as competitor</a:t>
                      </a:r>
                      <a:endParaRPr lang="zh-TW" altLang="en-US" sz="1400" dirty="0">
                        <a:solidFill>
                          <a:schemeClr val="tx1"/>
                        </a:solidFill>
                        <a:latin typeface="Trebuchet MS" pitchFamily="34" charset="0"/>
                      </a:endParaRPr>
                    </a:p>
                  </a:txBody>
                  <a:tcPr marT="34290" marB="34290" anchor="ctr">
                    <a:solidFill>
                      <a:schemeClr val="accent1">
                        <a:lumMod val="20000"/>
                        <a:lumOff val="80000"/>
                      </a:schemeClr>
                    </a:solidFill>
                  </a:tcPr>
                </a:tc>
              </a:tr>
              <a:tr h="608086">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kumimoji="1" lang="en-US" altLang="ja-JP" sz="1400" b="0" strike="noStrike" baseline="0" dirty="0" smtClean="0">
                          <a:solidFill>
                            <a:schemeClr val="tx1"/>
                          </a:solidFill>
                          <a:latin typeface="Trebuchet MS" pitchFamily="34" charset="0"/>
                        </a:rPr>
                        <a:t>VC</a:t>
                      </a:r>
                      <a:endParaRPr lang="nl-NL" altLang="zh-TW" sz="1400" b="0" i="0" u="none" strike="noStrike" dirty="0" smtClean="0">
                        <a:solidFill>
                          <a:srgbClr val="000000"/>
                        </a:solidFill>
                        <a:latin typeface="Trebuchet MS" pitchFamily="34" charset="0"/>
                      </a:endParaRPr>
                    </a:p>
                  </a:txBody>
                  <a:tcPr marL="0" marR="0" marT="0" marB="0" anchor="ctr">
                    <a:solidFill>
                      <a:schemeClr val="accent1">
                        <a:lumMod val="20000"/>
                        <a:lumOff val="80000"/>
                      </a:schemeClr>
                    </a:solidFill>
                  </a:tcPr>
                </a:tc>
                <a:tc>
                  <a:txBody>
                    <a:bodyPr/>
                    <a:lstStyle/>
                    <a:p>
                      <a:pPr algn="ctr"/>
                      <a:endParaRPr lang="zh-TW" altLang="en-US" sz="1400" dirty="0">
                        <a:solidFill>
                          <a:schemeClr val="tx1"/>
                        </a:solidFill>
                        <a:latin typeface="Trebuchet MS" pitchFamily="34" charset="0"/>
                      </a:endParaRPr>
                    </a:p>
                  </a:txBody>
                  <a:tcPr marT="34290" marB="34290">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b="0" kern="1200" dirty="0" smtClean="0">
                          <a:solidFill>
                            <a:schemeClr val="tx1"/>
                          </a:solidFill>
                          <a:latin typeface="Trebuchet MS" pitchFamily="34" charset="0"/>
                          <a:ea typeface="+mn-ea"/>
                          <a:cs typeface="Aharoni" pitchFamily="2" charset="-79"/>
                        </a:rPr>
                        <a:t>ACC</a:t>
                      </a:r>
                      <a:endParaRPr lang="zh-TW" altLang="en-US" sz="1400" b="0" kern="1200" dirty="0" smtClean="0">
                        <a:solidFill>
                          <a:schemeClr val="tx1"/>
                        </a:solidFill>
                        <a:latin typeface="Trebuchet MS" pitchFamily="34" charset="0"/>
                        <a:ea typeface="+mn-ea"/>
                        <a:cs typeface="Aharoni" pitchFamily="2" charset="-79"/>
                      </a:endParaRPr>
                    </a:p>
                  </a:txBody>
                  <a:tcPr marT="34290" marB="34290" anchor="ctr">
                    <a:solidFill>
                      <a:schemeClr val="accent1">
                        <a:lumMod val="20000"/>
                        <a:lumOff val="80000"/>
                      </a:schemeClr>
                    </a:solidFill>
                  </a:tcPr>
                </a:tc>
                <a:tc>
                  <a:txBody>
                    <a:bodyPr/>
                    <a:lstStyle/>
                    <a:p>
                      <a:pPr algn="ctr"/>
                      <a:r>
                        <a:rPr lang="en-US" altLang="zh-TW" sz="1400" baseline="0" dirty="0" smtClean="0">
                          <a:solidFill>
                            <a:schemeClr val="tx1"/>
                          </a:solidFill>
                          <a:latin typeface="Trebuchet MS" pitchFamily="34" charset="0"/>
                        </a:rPr>
                        <a:t>Performance is close as competitor</a:t>
                      </a:r>
                      <a:endParaRPr lang="zh-TW" altLang="en-US" sz="1400" dirty="0">
                        <a:solidFill>
                          <a:schemeClr val="tx1"/>
                        </a:solidFill>
                        <a:latin typeface="Trebuchet MS" pitchFamily="34" charset="0"/>
                      </a:endParaRPr>
                    </a:p>
                  </a:txBody>
                  <a:tcPr marT="34290" marB="34290" anchor="ctr">
                    <a:solidFill>
                      <a:schemeClr val="accent1">
                        <a:lumMod val="20000"/>
                        <a:lumOff val="80000"/>
                      </a:schemeClr>
                    </a:solidFill>
                  </a:tcPr>
                </a:tc>
              </a:tr>
              <a:tr h="603733">
                <a:tc>
                  <a:txBody>
                    <a:bodyPr/>
                    <a:lstStyle/>
                    <a:p>
                      <a:pPr algn="ctr" fontAlgn="ctr"/>
                      <a:r>
                        <a:rPr lang="nl-NL" altLang="zh-TW" sz="1400" b="0" i="0" u="none" strike="noStrike" dirty="0" smtClean="0">
                          <a:solidFill>
                            <a:srgbClr val="000000"/>
                          </a:solidFill>
                          <a:latin typeface="Trebuchet MS" pitchFamily="34" charset="0"/>
                        </a:rPr>
                        <a:t>Physical</a:t>
                      </a:r>
                      <a:endParaRPr lang="nl-NL" altLang="zh-TW" sz="1400" b="0" i="0" u="none" strike="noStrike" dirty="0">
                        <a:solidFill>
                          <a:srgbClr val="000000"/>
                        </a:solidFill>
                        <a:latin typeface="Trebuchet MS" pitchFamily="34" charset="0"/>
                      </a:endParaRPr>
                    </a:p>
                  </a:txBody>
                  <a:tcPr marL="0" marR="0" marT="0" marB="0" anchor="ctr">
                    <a:solidFill>
                      <a:schemeClr val="accent1">
                        <a:lumMod val="20000"/>
                        <a:lumOff val="80000"/>
                      </a:schemeClr>
                    </a:solidFill>
                  </a:tcPr>
                </a:tc>
                <a:tc>
                  <a:txBody>
                    <a:bodyPr/>
                    <a:lstStyle/>
                    <a:p>
                      <a:pPr algn="ctr"/>
                      <a:endParaRPr lang="en-US" altLang="zh-TW" sz="1400" dirty="0" smtClean="0">
                        <a:solidFill>
                          <a:schemeClr val="tx1"/>
                        </a:solidFill>
                        <a:latin typeface="Trebuchet MS" pitchFamily="34" charset="0"/>
                      </a:endParaRPr>
                    </a:p>
                  </a:txBody>
                  <a:tcPr marT="34290" marB="34290">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b="0" kern="1200" dirty="0" smtClean="0">
                          <a:solidFill>
                            <a:schemeClr val="tx1"/>
                          </a:solidFill>
                          <a:latin typeface="Trebuchet MS" pitchFamily="34" charset="0"/>
                          <a:ea typeface="+mn-ea"/>
                          <a:cs typeface="+mn-cs"/>
                        </a:rPr>
                        <a:t>High Resolution</a:t>
                      </a:r>
                      <a:endParaRPr lang="zh-TW" altLang="en-US" sz="1400" b="0" kern="1200" dirty="0" smtClean="0">
                        <a:solidFill>
                          <a:schemeClr val="tx1"/>
                        </a:solidFill>
                        <a:latin typeface="Trebuchet MS" pitchFamily="34" charset="0"/>
                        <a:ea typeface="+mn-ea"/>
                        <a:cs typeface="+mn-cs"/>
                      </a:endParaRPr>
                    </a:p>
                  </a:txBody>
                  <a:tcPr marT="34290" marB="34290" anchor="ctr">
                    <a:solidFill>
                      <a:schemeClr val="accent1">
                        <a:lumMod val="20000"/>
                        <a:lumOff val="80000"/>
                      </a:schemeClr>
                    </a:solidFill>
                  </a:tcPr>
                </a:tc>
                <a:tc>
                  <a:txBody>
                    <a:bodyPr/>
                    <a:lstStyle/>
                    <a:p>
                      <a:pPr algn="ctr">
                        <a:buFont typeface="Arial" pitchFamily="34" charset="0"/>
                        <a:buNone/>
                      </a:pPr>
                      <a:r>
                        <a:rPr lang="en-US" altLang="zh-TW" sz="1400" baseline="0" smtClean="0">
                          <a:solidFill>
                            <a:schemeClr val="tx1"/>
                          </a:solidFill>
                          <a:latin typeface="Trebuchet MS" pitchFamily="34" charset="0"/>
                        </a:rPr>
                        <a:t>Performance is close as competitor</a:t>
                      </a:r>
                      <a:endParaRPr lang="en-US" altLang="zh-TW" sz="1400" baseline="0" dirty="0" smtClean="0">
                        <a:solidFill>
                          <a:schemeClr val="tx1"/>
                        </a:solidFill>
                        <a:latin typeface="Trebuchet MS" pitchFamily="34" charset="0"/>
                      </a:endParaRPr>
                    </a:p>
                    <a:p>
                      <a:pPr algn="l">
                        <a:buFont typeface="Arial" pitchFamily="34" charset="0"/>
                        <a:buNone/>
                      </a:pPr>
                      <a:endParaRPr lang="zh-TW" altLang="en-US" sz="1400" dirty="0">
                        <a:solidFill>
                          <a:schemeClr val="tx1"/>
                        </a:solidFill>
                        <a:latin typeface="Trebuchet MS" pitchFamily="34" charset="0"/>
                      </a:endParaRPr>
                    </a:p>
                  </a:txBody>
                  <a:tcPr marT="34290" marB="34290" anchor="ctr">
                    <a:solidFill>
                      <a:schemeClr val="accent1">
                        <a:lumMod val="20000"/>
                        <a:lumOff val="80000"/>
                      </a:schemeClr>
                    </a:solidFill>
                  </a:tcPr>
                </a:tc>
              </a:tr>
            </a:tbl>
          </a:graphicData>
        </a:graphic>
      </p:graphicFrame>
      <p:pic>
        <p:nvPicPr>
          <p:cNvPr id="36867" name="圖片 1" descr="image001"/>
          <p:cNvPicPr>
            <a:picLocks noChangeAspect="1" noChangeArrowheads="1"/>
          </p:cNvPicPr>
          <p:nvPr/>
        </p:nvPicPr>
        <p:blipFill>
          <a:blip r:embed="rId2" cstate="print"/>
          <a:srcRect/>
          <a:stretch>
            <a:fillRect/>
          </a:stretch>
        </p:blipFill>
        <p:spPr bwMode="auto">
          <a:xfrm>
            <a:off x="2560342" y="1917451"/>
            <a:ext cx="355568" cy="354522"/>
          </a:xfrm>
          <a:prstGeom prst="rect">
            <a:avLst/>
          </a:prstGeom>
          <a:noFill/>
          <a:ln w="9525">
            <a:noFill/>
            <a:miter lim="800000"/>
            <a:headEnd/>
            <a:tailEnd/>
          </a:ln>
        </p:spPr>
      </p:pic>
      <p:pic>
        <p:nvPicPr>
          <p:cNvPr id="16" name="Picture 9" descr="C:\data1\ep4_seamhole_slot5\3\20161130183439\Temp\Patch_tmp_DefectID9.gif"/>
          <p:cNvPicPr>
            <a:picLocks noChangeAspect="1" noChangeArrowheads="1" noCrop="1"/>
          </p:cNvPicPr>
          <p:nvPr/>
        </p:nvPicPr>
        <p:blipFill>
          <a:blip r:embed="rId3" cstate="print"/>
          <a:srcRect/>
          <a:stretch>
            <a:fillRect/>
          </a:stretch>
        </p:blipFill>
        <p:spPr bwMode="auto">
          <a:xfrm>
            <a:off x="2468903" y="1277378"/>
            <a:ext cx="548634" cy="411476"/>
          </a:xfrm>
          <a:prstGeom prst="rect">
            <a:avLst/>
          </a:prstGeom>
          <a:noFill/>
          <a:ln w="9525">
            <a:solidFill>
              <a:schemeClr val="tx1"/>
            </a:solidFill>
            <a:miter lim="800000"/>
            <a:headEnd/>
            <a:tailEnd/>
          </a:ln>
        </p:spPr>
      </p:pic>
      <p:pic>
        <p:nvPicPr>
          <p:cNvPr id="21" name="Picture 3" descr="D:\01data\20161115\defect\1\20161115124000\Temp\Patch_tmp_DefectID4768.gif"/>
          <p:cNvPicPr>
            <a:picLocks noChangeAspect="1" noChangeArrowheads="1" noCrop="1"/>
          </p:cNvPicPr>
          <p:nvPr/>
        </p:nvPicPr>
        <p:blipFill>
          <a:blip r:embed="rId4" cstate="print">
            <a:lum bright="-10000"/>
          </a:blip>
          <a:srcRect/>
          <a:stretch>
            <a:fillRect/>
          </a:stretch>
        </p:blipFill>
        <p:spPr bwMode="auto">
          <a:xfrm>
            <a:off x="2377464" y="3837670"/>
            <a:ext cx="628561" cy="471421"/>
          </a:xfrm>
          <a:prstGeom prst="rect">
            <a:avLst/>
          </a:prstGeom>
          <a:noFill/>
          <a:ln w="50800">
            <a:noFill/>
          </a:ln>
        </p:spPr>
      </p:pic>
      <p:pic>
        <p:nvPicPr>
          <p:cNvPr id="22" name="Picture 3" descr="C:\data1\20161124\teg_short\12\20161124180640\Temp\Patch_tmp_DefectID1569.gif"/>
          <p:cNvPicPr>
            <a:picLocks noChangeAspect="1" noChangeArrowheads="1" noCrop="1"/>
          </p:cNvPicPr>
          <p:nvPr/>
        </p:nvPicPr>
        <p:blipFill>
          <a:blip r:embed="rId5" cstate="print"/>
          <a:srcRect/>
          <a:stretch>
            <a:fillRect/>
          </a:stretch>
        </p:blipFill>
        <p:spPr bwMode="auto">
          <a:xfrm>
            <a:off x="2194585" y="2466084"/>
            <a:ext cx="548634" cy="411476"/>
          </a:xfrm>
          <a:prstGeom prst="rect">
            <a:avLst/>
          </a:prstGeom>
          <a:noFill/>
        </p:spPr>
      </p:pic>
      <p:pic>
        <p:nvPicPr>
          <p:cNvPr id="23" name="Picture 3" descr="D:\01data\To Kolos_2016Dec\L42_Short_open_CELL_TEG\ep4_TEG03_open\ep4_result\Temp\Patch_tmp_DefectID2378.gif"/>
          <p:cNvPicPr>
            <a:picLocks noChangeAspect="1" noChangeArrowheads="1" noCrop="1"/>
          </p:cNvPicPr>
          <p:nvPr/>
        </p:nvPicPr>
        <p:blipFill>
          <a:blip r:embed="rId6" cstate="print"/>
          <a:srcRect/>
          <a:stretch>
            <a:fillRect/>
          </a:stretch>
        </p:blipFill>
        <p:spPr bwMode="auto">
          <a:xfrm>
            <a:off x="2743220" y="2466085"/>
            <a:ext cx="548635" cy="411476"/>
          </a:xfrm>
          <a:prstGeom prst="rect">
            <a:avLst/>
          </a:prstGeom>
          <a:noFill/>
        </p:spPr>
      </p:pic>
      <p:pic>
        <p:nvPicPr>
          <p:cNvPr id="15" name="Picture 5" descr="D:\出差報告\MMJ 20161024\emanager\EMGR3.2.2.0\Temp\Patch_tmp_DefectID368.gif"/>
          <p:cNvPicPr>
            <a:picLocks noChangeAspect="1" noChangeArrowheads="1" noCrop="1"/>
          </p:cNvPicPr>
          <p:nvPr/>
        </p:nvPicPr>
        <p:blipFill>
          <a:blip r:embed="rId7" cstate="print"/>
          <a:srcRect/>
          <a:stretch>
            <a:fillRect/>
          </a:stretch>
        </p:blipFill>
        <p:spPr bwMode="auto">
          <a:xfrm>
            <a:off x="2286025" y="3197597"/>
            <a:ext cx="720000" cy="5400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3" name="Text Box 117"/>
          <p:cNvSpPr txBox="1">
            <a:spLocks noChangeArrowheads="1"/>
          </p:cNvSpPr>
          <p:nvPr/>
        </p:nvSpPr>
        <p:spPr bwMode="auto">
          <a:xfrm>
            <a:off x="47012" y="30965"/>
            <a:ext cx="2004075" cy="400110"/>
          </a:xfrm>
          <a:prstGeom prst="rect">
            <a:avLst/>
          </a:prstGeom>
          <a:noFill/>
          <a:ln w="9525" algn="ctr">
            <a:noFill/>
            <a:miter lim="800000"/>
            <a:headEnd/>
            <a:tailEnd/>
          </a:ln>
          <a:effectLst>
            <a:prstShdw prst="shdw12">
              <a:srgbClr val="808080">
                <a:alpha val="50000"/>
              </a:srgbClr>
            </a:prstShdw>
          </a:effectLst>
        </p:spPr>
        <p:txBody>
          <a:bodyPr wrap="none">
            <a:spAutoFit/>
          </a:bodyPr>
          <a:lstStyle/>
          <a:p>
            <a:r>
              <a:rPr lang="en-US" sz="2000" dirty="0" smtClean="0">
                <a:latin typeface="Trebuchet MS" pitchFamily="34" charset="0"/>
              </a:rPr>
              <a:t>DRAM — Others</a:t>
            </a:r>
            <a:endParaRPr lang="en-US" altLang="zh-TW" sz="2000" dirty="0">
              <a:latin typeface="Trebuchet MS" pitchFamily="34" charset="0"/>
              <a:ea typeface="新細明體" pitchFamily="18" charset="-12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DRAM — See Through / OVL application (1)</a:t>
            </a:r>
            <a:endParaRPr lang="en-US" dirty="0"/>
          </a:p>
        </p:txBody>
      </p:sp>
      <p:sp>
        <p:nvSpPr>
          <p:cNvPr id="4" name="TextBox 3"/>
          <p:cNvSpPr txBox="1"/>
          <p:nvPr/>
        </p:nvSpPr>
        <p:spPr>
          <a:xfrm>
            <a:off x="182928" y="651531"/>
            <a:ext cx="8778144" cy="830997"/>
          </a:xfrm>
          <a:prstGeom prst="rect">
            <a:avLst/>
          </a:prstGeom>
          <a:noFill/>
        </p:spPr>
        <p:txBody>
          <a:bodyPr wrap="square" rtlCol="0">
            <a:spAutoFit/>
          </a:bodyPr>
          <a:lstStyle/>
          <a:p>
            <a:pPr marL="342900" indent="-342900"/>
            <a:r>
              <a:rPr lang="en-US" sz="1600" dirty="0" smtClean="0"/>
              <a:t>Feature:</a:t>
            </a:r>
          </a:p>
          <a:p>
            <a:pPr marL="342900" indent="-342900">
              <a:buAutoNum type="arabicPeriod"/>
            </a:pPr>
            <a:r>
              <a:rPr lang="en-US" sz="1600" dirty="0" smtClean="0"/>
              <a:t>High LE</a:t>
            </a:r>
          </a:p>
          <a:p>
            <a:pPr marL="342900" indent="-342900">
              <a:buAutoNum type="arabicPeriod"/>
            </a:pPr>
            <a:r>
              <a:rPr lang="en-US" sz="1600" dirty="0" smtClean="0"/>
              <a:t>Image Quality Enhancement (IQE)</a:t>
            </a:r>
            <a:endParaRPr lang="en-US" sz="1400" b="0" dirty="0" smtClean="0"/>
          </a:p>
        </p:txBody>
      </p:sp>
      <p:pic>
        <p:nvPicPr>
          <p:cNvPr id="5" name="Picture 4"/>
          <p:cNvPicPr>
            <a:picLocks noChangeAspect="1"/>
          </p:cNvPicPr>
          <p:nvPr/>
        </p:nvPicPr>
        <p:blipFill>
          <a:blip r:embed="rId2" cstate="print"/>
          <a:stretch>
            <a:fillRect/>
          </a:stretch>
        </p:blipFill>
        <p:spPr>
          <a:xfrm>
            <a:off x="4405793" y="1931677"/>
            <a:ext cx="3020929" cy="2332353"/>
          </a:xfrm>
          <a:prstGeom prst="rect">
            <a:avLst/>
          </a:prstGeom>
          <a:ln w="57150">
            <a:solidFill>
              <a:srgbClr val="00B050"/>
            </a:solidFill>
          </a:ln>
        </p:spPr>
      </p:pic>
      <p:pic>
        <p:nvPicPr>
          <p:cNvPr id="6" name="Picture 5"/>
          <p:cNvPicPr preferRelativeResize="0">
            <a:picLocks noChangeArrowheads="1"/>
          </p:cNvPicPr>
          <p:nvPr/>
        </p:nvPicPr>
        <p:blipFill rotWithShape="1">
          <a:blip r:embed="rId3" cstate="print"/>
          <a:srcRect l="30612" t="4294" r="21429" b="57046"/>
          <a:stretch/>
        </p:blipFill>
        <p:spPr bwMode="auto">
          <a:xfrm>
            <a:off x="1243705" y="1931677"/>
            <a:ext cx="2978260" cy="2282694"/>
          </a:xfrm>
          <a:prstGeom prst="rect">
            <a:avLst/>
          </a:prstGeom>
          <a:ln w="57150" cap="sq">
            <a:no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2070790" y="4268519"/>
            <a:ext cx="706128" cy="276999"/>
          </a:xfrm>
          <a:prstGeom prst="rect">
            <a:avLst/>
          </a:prstGeom>
          <a:solidFill>
            <a:srgbClr val="FF0000"/>
          </a:solidFill>
        </p:spPr>
        <p:txBody>
          <a:bodyPr wrap="square" rtlCol="0">
            <a:spAutoFit/>
          </a:bodyPr>
          <a:lstStyle/>
          <a:p>
            <a:r>
              <a:rPr lang="en-US" sz="1200" dirty="0" smtClean="0"/>
              <a:t>No IQE</a:t>
            </a:r>
            <a:endParaRPr lang="en-US" sz="1200" dirty="0"/>
          </a:p>
        </p:txBody>
      </p:sp>
      <p:sp>
        <p:nvSpPr>
          <p:cNvPr id="8" name="TextBox 7"/>
          <p:cNvSpPr txBox="1"/>
          <p:nvPr/>
        </p:nvSpPr>
        <p:spPr>
          <a:xfrm>
            <a:off x="5712060" y="4279769"/>
            <a:ext cx="505842" cy="307777"/>
          </a:xfrm>
          <a:prstGeom prst="rect">
            <a:avLst/>
          </a:prstGeom>
          <a:solidFill>
            <a:srgbClr val="92D050"/>
          </a:solidFill>
        </p:spPr>
        <p:txBody>
          <a:bodyPr wrap="square" rtlCol="0">
            <a:spAutoFit/>
          </a:bodyPr>
          <a:lstStyle/>
          <a:p>
            <a:r>
              <a:rPr lang="en-US" sz="1400" dirty="0" smtClean="0"/>
              <a:t>IQE</a:t>
            </a:r>
            <a:endParaRPr lang="en-US" sz="140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17"/>
          <p:cNvSpPr txBox="1">
            <a:spLocks noChangeArrowheads="1"/>
          </p:cNvSpPr>
          <p:nvPr/>
        </p:nvSpPr>
        <p:spPr bwMode="auto">
          <a:xfrm>
            <a:off x="47012" y="30965"/>
            <a:ext cx="5245667" cy="400110"/>
          </a:xfrm>
          <a:prstGeom prst="rect">
            <a:avLst/>
          </a:prstGeom>
          <a:noFill/>
          <a:ln w="9525" algn="ctr">
            <a:noFill/>
            <a:miter lim="800000"/>
            <a:headEnd/>
            <a:tailEnd/>
          </a:ln>
          <a:effectLst>
            <a:prstShdw prst="shdw12">
              <a:srgbClr val="808080">
                <a:alpha val="50000"/>
              </a:srgbClr>
            </a:prstShdw>
          </a:effectLst>
        </p:spPr>
        <p:txBody>
          <a:bodyPr wrap="none">
            <a:spAutoFit/>
          </a:bodyPr>
          <a:lstStyle/>
          <a:p>
            <a:r>
              <a:rPr lang="en-US" sz="2000" dirty="0" smtClean="0">
                <a:latin typeface="Trebuchet MS" pitchFamily="34" charset="0"/>
              </a:rPr>
              <a:t>DRAM — See Through / OVL application (2)</a:t>
            </a:r>
            <a:endParaRPr lang="en-US" altLang="zh-TW" sz="2000" dirty="0">
              <a:latin typeface="Trebuchet MS" pitchFamily="34" charset="0"/>
              <a:ea typeface="新細明體" pitchFamily="18" charset="-120"/>
            </a:endParaRPr>
          </a:p>
        </p:txBody>
      </p:sp>
      <p:sp>
        <p:nvSpPr>
          <p:cNvPr id="23" name="TextBox 11"/>
          <p:cNvSpPr txBox="1">
            <a:spLocks noChangeArrowheads="1"/>
          </p:cNvSpPr>
          <p:nvPr/>
        </p:nvSpPr>
        <p:spPr bwMode="auto">
          <a:xfrm>
            <a:off x="1097318" y="1510941"/>
            <a:ext cx="2377414" cy="338554"/>
          </a:xfrm>
          <a:prstGeom prst="rect">
            <a:avLst/>
          </a:prstGeom>
          <a:solidFill>
            <a:srgbClr val="92D050"/>
          </a:solidFill>
          <a:ln w="9525">
            <a:noFill/>
            <a:miter lim="800000"/>
            <a:headEnd/>
            <a:tailEnd/>
          </a:ln>
        </p:spPr>
        <p:txBody>
          <a:bodyPr wrap="square" anchor="ctr">
            <a:spAutoFit/>
          </a:bodyPr>
          <a:lstStyle/>
          <a:p>
            <a:pPr algn="ctr"/>
            <a:r>
              <a:rPr lang="en-US" sz="1600" dirty="0" smtClean="0"/>
              <a:t>Schematic Drawing</a:t>
            </a:r>
            <a:endParaRPr lang="en-US" sz="1600" dirty="0"/>
          </a:p>
        </p:txBody>
      </p:sp>
      <p:sp>
        <p:nvSpPr>
          <p:cNvPr id="79" name="TextBox 78"/>
          <p:cNvSpPr txBox="1"/>
          <p:nvPr/>
        </p:nvSpPr>
        <p:spPr>
          <a:xfrm>
            <a:off x="182929" y="651532"/>
            <a:ext cx="7343549" cy="723275"/>
          </a:xfrm>
          <a:prstGeom prst="rect">
            <a:avLst/>
          </a:prstGeom>
          <a:noFill/>
        </p:spPr>
        <p:txBody>
          <a:bodyPr wrap="none" rtlCol="0">
            <a:spAutoFit/>
          </a:bodyPr>
          <a:lstStyle/>
          <a:p>
            <a:pPr marL="233363" indent="-233363">
              <a:spcBef>
                <a:spcPts val="600"/>
              </a:spcBef>
              <a:buBlip>
                <a:blip r:embed="rId3"/>
              </a:buBlip>
            </a:pPr>
            <a:r>
              <a:rPr lang="en-US" b="0" dirty="0" smtClean="0">
                <a:latin typeface="Trebuchet MS" pitchFamily="34" charset="0"/>
              </a:rPr>
              <a:t>Measure </a:t>
            </a:r>
            <a:r>
              <a:rPr lang="en-US" b="0" u="sng" dirty="0" smtClean="0">
                <a:latin typeface="Trebuchet MS" pitchFamily="34" charset="0"/>
              </a:rPr>
              <a:t>overlay error</a:t>
            </a:r>
            <a:r>
              <a:rPr lang="en-US" b="0" dirty="0" smtClean="0">
                <a:latin typeface="Trebuchet MS" pitchFamily="34" charset="0"/>
              </a:rPr>
              <a:t> between BL (current layer) and AA (-2 layer)</a:t>
            </a:r>
          </a:p>
          <a:p>
            <a:pPr marL="233363" indent="-233363">
              <a:spcBef>
                <a:spcPts val="600"/>
              </a:spcBef>
              <a:buBlip>
                <a:blip r:embed="rId3"/>
              </a:buBlip>
            </a:pPr>
            <a:r>
              <a:rPr lang="en-US" b="0" dirty="0" smtClean="0">
                <a:latin typeface="Trebuchet MS" pitchFamily="34" charset="0"/>
              </a:rPr>
              <a:t>Overlay error = (Right AA – Left AA)/2</a:t>
            </a:r>
          </a:p>
        </p:txBody>
      </p:sp>
      <p:pic>
        <p:nvPicPr>
          <p:cNvPr id="80" name="Picture 79" descr="0,0-en.bmp"/>
          <p:cNvPicPr>
            <a:picLocks noChangeAspect="1"/>
          </p:cNvPicPr>
          <p:nvPr/>
        </p:nvPicPr>
        <p:blipFill>
          <a:blip r:embed="rId4" cstate="print"/>
          <a:srcRect l="20000" t="20001"/>
          <a:stretch>
            <a:fillRect/>
          </a:stretch>
        </p:blipFill>
        <p:spPr>
          <a:xfrm>
            <a:off x="4937756" y="1885958"/>
            <a:ext cx="3657610" cy="2743170"/>
          </a:xfrm>
          <a:prstGeom prst="rect">
            <a:avLst/>
          </a:prstGeom>
        </p:spPr>
      </p:pic>
      <p:grpSp>
        <p:nvGrpSpPr>
          <p:cNvPr id="2" name="Group 84"/>
          <p:cNvGrpSpPr/>
          <p:nvPr/>
        </p:nvGrpSpPr>
        <p:grpSpPr>
          <a:xfrm>
            <a:off x="457241" y="1885958"/>
            <a:ext cx="3840443" cy="2694000"/>
            <a:chOff x="548684" y="2359828"/>
            <a:chExt cx="3840443" cy="3592000"/>
          </a:xfrm>
        </p:grpSpPr>
        <p:sp>
          <p:nvSpPr>
            <p:cNvPr id="29" name="矩形 32"/>
            <p:cNvSpPr/>
            <p:nvPr/>
          </p:nvSpPr>
          <p:spPr bwMode="auto">
            <a:xfrm>
              <a:off x="548684" y="2359828"/>
              <a:ext cx="3749040" cy="3108926"/>
            </a:xfrm>
            <a:prstGeom prst="rect">
              <a:avLst/>
            </a:prstGeom>
            <a:solidFill>
              <a:schemeClr val="accent3">
                <a:lumMod val="6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30" name="橢圓 22"/>
            <p:cNvSpPr/>
            <p:nvPr/>
          </p:nvSpPr>
          <p:spPr bwMode="auto">
            <a:xfrm>
              <a:off x="823001" y="2945957"/>
              <a:ext cx="573430" cy="274317"/>
            </a:xfrm>
            <a:prstGeom prst="ellipse">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31" name="矩形 34"/>
            <p:cNvSpPr/>
            <p:nvPr/>
          </p:nvSpPr>
          <p:spPr bwMode="auto">
            <a:xfrm rot="17400000">
              <a:off x="493651" y="3115651"/>
              <a:ext cx="1192164" cy="138864"/>
            </a:xfrm>
            <a:prstGeom prst="rect">
              <a:avLst/>
            </a:prstGeom>
            <a:solidFill>
              <a:schemeClr val="accent1">
                <a:lumMod val="7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35" name="矩形 35"/>
            <p:cNvSpPr/>
            <p:nvPr/>
          </p:nvSpPr>
          <p:spPr bwMode="auto">
            <a:xfrm rot="17400000">
              <a:off x="1227547" y="3605789"/>
              <a:ext cx="1192164" cy="138864"/>
            </a:xfrm>
            <a:prstGeom prst="rect">
              <a:avLst/>
            </a:prstGeom>
            <a:solidFill>
              <a:schemeClr val="accent1">
                <a:lumMod val="7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38" name="矩形 36"/>
            <p:cNvSpPr/>
            <p:nvPr/>
          </p:nvSpPr>
          <p:spPr bwMode="auto">
            <a:xfrm rot="17400000">
              <a:off x="2690572" y="4703056"/>
              <a:ext cx="1192164" cy="138864"/>
            </a:xfrm>
            <a:prstGeom prst="rect">
              <a:avLst/>
            </a:prstGeom>
            <a:solidFill>
              <a:schemeClr val="accent1">
                <a:lumMod val="7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40" name="矩形 37"/>
            <p:cNvSpPr/>
            <p:nvPr/>
          </p:nvSpPr>
          <p:spPr bwMode="auto">
            <a:xfrm rot="17400000">
              <a:off x="496036" y="4154423"/>
              <a:ext cx="1192164" cy="138864"/>
            </a:xfrm>
            <a:prstGeom prst="rect">
              <a:avLst/>
            </a:prstGeom>
            <a:solidFill>
              <a:schemeClr val="accent1">
                <a:lumMod val="7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41" name="矩形 38"/>
            <p:cNvSpPr/>
            <p:nvPr/>
          </p:nvSpPr>
          <p:spPr bwMode="auto">
            <a:xfrm rot="17400000">
              <a:off x="1227547" y="4703057"/>
              <a:ext cx="1192164" cy="138864"/>
            </a:xfrm>
            <a:prstGeom prst="rect">
              <a:avLst/>
            </a:prstGeom>
            <a:solidFill>
              <a:schemeClr val="accent1">
                <a:lumMod val="7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42" name="矩形 40"/>
            <p:cNvSpPr/>
            <p:nvPr/>
          </p:nvSpPr>
          <p:spPr bwMode="auto">
            <a:xfrm rot="17400000">
              <a:off x="1959060" y="3057155"/>
              <a:ext cx="1192164" cy="138864"/>
            </a:xfrm>
            <a:prstGeom prst="rect">
              <a:avLst/>
            </a:prstGeom>
            <a:solidFill>
              <a:schemeClr val="accent1">
                <a:lumMod val="7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43" name="矩形 41"/>
            <p:cNvSpPr/>
            <p:nvPr/>
          </p:nvSpPr>
          <p:spPr bwMode="auto">
            <a:xfrm rot="17400000">
              <a:off x="2690572" y="3605788"/>
              <a:ext cx="1192164" cy="138864"/>
            </a:xfrm>
            <a:prstGeom prst="rect">
              <a:avLst/>
            </a:prstGeom>
            <a:solidFill>
              <a:schemeClr val="accent1">
                <a:lumMod val="7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45" name="矩形 43"/>
            <p:cNvSpPr/>
            <p:nvPr/>
          </p:nvSpPr>
          <p:spPr bwMode="auto">
            <a:xfrm rot="17400000">
              <a:off x="1959059" y="4154423"/>
              <a:ext cx="1192164" cy="138864"/>
            </a:xfrm>
            <a:prstGeom prst="rect">
              <a:avLst/>
            </a:prstGeom>
            <a:solidFill>
              <a:schemeClr val="accent1">
                <a:lumMod val="7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46" name="矩形 10"/>
            <p:cNvSpPr/>
            <p:nvPr/>
          </p:nvSpPr>
          <p:spPr bwMode="auto">
            <a:xfrm>
              <a:off x="823001" y="2725584"/>
              <a:ext cx="3108926" cy="182878"/>
            </a:xfrm>
            <a:prstGeom prst="rect">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47" name="矩形 11"/>
            <p:cNvSpPr/>
            <p:nvPr/>
          </p:nvSpPr>
          <p:spPr bwMode="auto">
            <a:xfrm>
              <a:off x="823001" y="3274218"/>
              <a:ext cx="3108926" cy="182878"/>
            </a:xfrm>
            <a:prstGeom prst="rect">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48" name="矩形 12"/>
            <p:cNvSpPr/>
            <p:nvPr/>
          </p:nvSpPr>
          <p:spPr bwMode="auto">
            <a:xfrm>
              <a:off x="823001" y="3822852"/>
              <a:ext cx="3108926" cy="182878"/>
            </a:xfrm>
            <a:prstGeom prst="rect">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49" name="矩形 13"/>
            <p:cNvSpPr/>
            <p:nvPr/>
          </p:nvSpPr>
          <p:spPr bwMode="auto">
            <a:xfrm>
              <a:off x="823001" y="4371486"/>
              <a:ext cx="3108926" cy="182878"/>
            </a:xfrm>
            <a:prstGeom prst="rect">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50" name="矩形 14"/>
            <p:cNvSpPr/>
            <p:nvPr/>
          </p:nvSpPr>
          <p:spPr bwMode="auto">
            <a:xfrm>
              <a:off x="823001" y="4920120"/>
              <a:ext cx="3108926" cy="182878"/>
            </a:xfrm>
            <a:prstGeom prst="rect">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51" name="橢圓 48"/>
            <p:cNvSpPr/>
            <p:nvPr/>
          </p:nvSpPr>
          <p:spPr bwMode="auto">
            <a:xfrm>
              <a:off x="2254986" y="2970270"/>
              <a:ext cx="573430" cy="274317"/>
            </a:xfrm>
            <a:prstGeom prst="ellipse">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52" name="橢圓 49"/>
            <p:cNvSpPr/>
            <p:nvPr/>
          </p:nvSpPr>
          <p:spPr bwMode="auto">
            <a:xfrm>
              <a:off x="1548762" y="3514606"/>
              <a:ext cx="573430" cy="274317"/>
            </a:xfrm>
            <a:prstGeom prst="ellipse">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53" name="橢圓 50"/>
            <p:cNvSpPr/>
            <p:nvPr/>
          </p:nvSpPr>
          <p:spPr bwMode="auto">
            <a:xfrm>
              <a:off x="3000284" y="3514029"/>
              <a:ext cx="573430" cy="274317"/>
            </a:xfrm>
            <a:prstGeom prst="ellipse">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54" name="橢圓 51"/>
            <p:cNvSpPr/>
            <p:nvPr/>
          </p:nvSpPr>
          <p:spPr bwMode="auto">
            <a:xfrm>
              <a:off x="811499" y="4045987"/>
              <a:ext cx="573430" cy="274317"/>
            </a:xfrm>
            <a:prstGeom prst="ellipse">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55" name="橢圓 52"/>
            <p:cNvSpPr/>
            <p:nvPr/>
          </p:nvSpPr>
          <p:spPr bwMode="auto">
            <a:xfrm>
              <a:off x="2243484" y="4070300"/>
              <a:ext cx="573430" cy="274317"/>
            </a:xfrm>
            <a:prstGeom prst="ellipse">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56" name="橢圓 53"/>
            <p:cNvSpPr/>
            <p:nvPr/>
          </p:nvSpPr>
          <p:spPr bwMode="auto">
            <a:xfrm>
              <a:off x="1537260" y="4614636"/>
              <a:ext cx="573430" cy="274317"/>
            </a:xfrm>
            <a:prstGeom prst="ellipse">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57" name="橢圓 54"/>
            <p:cNvSpPr/>
            <p:nvPr/>
          </p:nvSpPr>
          <p:spPr bwMode="auto">
            <a:xfrm>
              <a:off x="2988782" y="4614059"/>
              <a:ext cx="573430" cy="274317"/>
            </a:xfrm>
            <a:prstGeom prst="ellipse">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58" name="矩形 16"/>
            <p:cNvSpPr/>
            <p:nvPr/>
          </p:nvSpPr>
          <p:spPr bwMode="auto">
            <a:xfrm>
              <a:off x="1005879" y="2634145"/>
              <a:ext cx="182878" cy="2651731"/>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59" name="矩形 17"/>
            <p:cNvSpPr/>
            <p:nvPr/>
          </p:nvSpPr>
          <p:spPr bwMode="auto">
            <a:xfrm>
              <a:off x="1737391" y="2634145"/>
              <a:ext cx="182878" cy="2651731"/>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60" name="矩形 19"/>
            <p:cNvSpPr/>
            <p:nvPr/>
          </p:nvSpPr>
          <p:spPr bwMode="auto">
            <a:xfrm>
              <a:off x="3200415" y="2634145"/>
              <a:ext cx="182878" cy="2651731"/>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sp>
          <p:nvSpPr>
            <p:cNvPr id="61" name="矩形 18"/>
            <p:cNvSpPr/>
            <p:nvPr/>
          </p:nvSpPr>
          <p:spPr bwMode="auto">
            <a:xfrm>
              <a:off x="2468903" y="2634145"/>
              <a:ext cx="182878" cy="2651731"/>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1" i="0" u="none" strike="noStrike" cap="none" normalizeH="0" baseline="0" smtClean="0">
                <a:ln>
                  <a:noFill/>
                </a:ln>
                <a:solidFill>
                  <a:schemeClr val="tx1"/>
                </a:solidFill>
                <a:effectLst/>
                <a:latin typeface="Arial" charset="0"/>
              </a:endParaRPr>
            </a:p>
          </p:txBody>
        </p:sp>
        <p:cxnSp>
          <p:nvCxnSpPr>
            <p:cNvPr id="62" name="直線接點 62"/>
            <p:cNvCxnSpPr/>
            <p:nvPr/>
          </p:nvCxnSpPr>
          <p:spPr bwMode="auto">
            <a:xfrm>
              <a:off x="1554513" y="5377315"/>
              <a:ext cx="0" cy="457195"/>
            </a:xfrm>
            <a:prstGeom prst="line">
              <a:avLst/>
            </a:prstGeom>
            <a:solidFill>
              <a:schemeClr val="accent1"/>
            </a:solidFill>
            <a:ln w="9525" cap="flat" cmpd="sng" algn="ctr">
              <a:solidFill>
                <a:srgbClr val="000000"/>
              </a:solidFill>
              <a:prstDash val="sysDot"/>
              <a:round/>
              <a:headEnd type="none" w="med" len="med"/>
              <a:tailEnd type="none" w="med" len="med"/>
            </a:ln>
            <a:effectLst/>
          </p:spPr>
        </p:cxnSp>
        <p:cxnSp>
          <p:nvCxnSpPr>
            <p:cNvPr id="63" name="直線接點 63"/>
            <p:cNvCxnSpPr/>
            <p:nvPr/>
          </p:nvCxnSpPr>
          <p:spPr bwMode="auto">
            <a:xfrm>
              <a:off x="1735015" y="5328494"/>
              <a:ext cx="2376" cy="506016"/>
            </a:xfrm>
            <a:prstGeom prst="line">
              <a:avLst/>
            </a:prstGeom>
            <a:solidFill>
              <a:schemeClr val="accent1"/>
            </a:solidFill>
            <a:ln w="9525" cap="flat" cmpd="sng" algn="ctr">
              <a:solidFill>
                <a:srgbClr val="000000"/>
              </a:solidFill>
              <a:prstDash val="sysDot"/>
              <a:round/>
              <a:headEnd type="none" w="med" len="med"/>
              <a:tailEnd type="none" w="med" len="med"/>
            </a:ln>
            <a:effectLst/>
          </p:spPr>
        </p:cxnSp>
        <p:cxnSp>
          <p:nvCxnSpPr>
            <p:cNvPr id="64" name="直線單箭頭接點 65"/>
            <p:cNvCxnSpPr/>
            <p:nvPr/>
          </p:nvCxnSpPr>
          <p:spPr bwMode="auto">
            <a:xfrm>
              <a:off x="1554513" y="5743071"/>
              <a:ext cx="182878" cy="0"/>
            </a:xfrm>
            <a:prstGeom prst="straightConnector1">
              <a:avLst/>
            </a:prstGeom>
            <a:solidFill>
              <a:schemeClr val="accent1"/>
            </a:solidFill>
            <a:ln w="9525" cap="flat" cmpd="sng" algn="ctr">
              <a:solidFill>
                <a:srgbClr val="000000"/>
              </a:solidFill>
              <a:prstDash val="solid"/>
              <a:round/>
              <a:headEnd type="arrow" w="med" len="med"/>
              <a:tailEnd type="none" w="med" len="med"/>
            </a:ln>
            <a:effectLst/>
          </p:spPr>
        </p:cxnSp>
        <p:cxnSp>
          <p:nvCxnSpPr>
            <p:cNvPr id="65" name="直線接點 68"/>
            <p:cNvCxnSpPr/>
            <p:nvPr/>
          </p:nvCxnSpPr>
          <p:spPr bwMode="auto">
            <a:xfrm>
              <a:off x="1914769" y="5340217"/>
              <a:ext cx="5500" cy="494293"/>
            </a:xfrm>
            <a:prstGeom prst="line">
              <a:avLst/>
            </a:prstGeom>
            <a:solidFill>
              <a:schemeClr val="accent1"/>
            </a:solidFill>
            <a:ln w="9525" cap="flat" cmpd="sng" algn="ctr">
              <a:solidFill>
                <a:srgbClr val="000000"/>
              </a:solidFill>
              <a:prstDash val="sysDot"/>
              <a:round/>
              <a:headEnd type="none" w="med" len="med"/>
              <a:tailEnd type="none" w="med" len="med"/>
            </a:ln>
            <a:effectLst/>
          </p:spPr>
        </p:cxnSp>
        <p:cxnSp>
          <p:nvCxnSpPr>
            <p:cNvPr id="66" name="直線接點 69"/>
            <p:cNvCxnSpPr/>
            <p:nvPr/>
          </p:nvCxnSpPr>
          <p:spPr bwMode="auto">
            <a:xfrm>
              <a:off x="2103147" y="4280047"/>
              <a:ext cx="0" cy="1554463"/>
            </a:xfrm>
            <a:prstGeom prst="line">
              <a:avLst/>
            </a:prstGeom>
            <a:solidFill>
              <a:schemeClr val="accent1"/>
            </a:solidFill>
            <a:ln w="9525" cap="flat" cmpd="sng" algn="ctr">
              <a:solidFill>
                <a:srgbClr val="000000"/>
              </a:solidFill>
              <a:prstDash val="sysDot"/>
              <a:round/>
              <a:headEnd type="none" w="med" len="med"/>
              <a:tailEnd type="none" w="med" len="med"/>
            </a:ln>
            <a:effectLst/>
          </p:spPr>
        </p:cxnSp>
        <p:cxnSp>
          <p:nvCxnSpPr>
            <p:cNvPr id="67" name="直線單箭頭接點 70"/>
            <p:cNvCxnSpPr/>
            <p:nvPr/>
          </p:nvCxnSpPr>
          <p:spPr bwMode="auto">
            <a:xfrm>
              <a:off x="1920269" y="5743071"/>
              <a:ext cx="182878" cy="0"/>
            </a:xfrm>
            <a:prstGeom prst="straightConnector1">
              <a:avLst/>
            </a:prstGeom>
            <a:solidFill>
              <a:schemeClr val="accent1"/>
            </a:solidFill>
            <a:ln w="9525" cap="flat" cmpd="sng" algn="ctr">
              <a:solidFill>
                <a:srgbClr val="000000"/>
              </a:solidFill>
              <a:prstDash val="solid"/>
              <a:round/>
              <a:headEnd type="none" w="med" len="med"/>
              <a:tailEnd type="arrow" w="med" len="med"/>
            </a:ln>
            <a:effectLst/>
          </p:spPr>
        </p:cxnSp>
        <p:sp>
          <p:nvSpPr>
            <p:cNvPr id="68" name="文字方塊 76"/>
            <p:cNvSpPr txBox="1"/>
            <p:nvPr/>
          </p:nvSpPr>
          <p:spPr>
            <a:xfrm>
              <a:off x="914440" y="5623533"/>
              <a:ext cx="640080" cy="328295"/>
            </a:xfrm>
            <a:prstGeom prst="rect">
              <a:avLst/>
            </a:prstGeom>
            <a:noFill/>
          </p:spPr>
          <p:txBody>
            <a:bodyPr wrap="square" rtlCol="0">
              <a:spAutoFit/>
            </a:bodyPr>
            <a:lstStyle/>
            <a:p>
              <a:r>
                <a:rPr lang="en-US" altLang="zh-TW" sz="1000" dirty="0" smtClean="0">
                  <a:solidFill>
                    <a:srgbClr val="0000FF"/>
                  </a:solidFill>
                </a:rPr>
                <a:t>Left AA</a:t>
              </a:r>
              <a:endParaRPr lang="zh-TW" altLang="en-US" sz="1000" dirty="0">
                <a:solidFill>
                  <a:srgbClr val="0000FF"/>
                </a:solidFill>
              </a:endParaRPr>
            </a:p>
          </p:txBody>
        </p:sp>
        <p:sp>
          <p:nvSpPr>
            <p:cNvPr id="69" name="文字方塊 77"/>
            <p:cNvSpPr txBox="1"/>
            <p:nvPr/>
          </p:nvSpPr>
          <p:spPr>
            <a:xfrm>
              <a:off x="2103147" y="5623533"/>
              <a:ext cx="731520" cy="328295"/>
            </a:xfrm>
            <a:prstGeom prst="rect">
              <a:avLst/>
            </a:prstGeom>
            <a:noFill/>
          </p:spPr>
          <p:txBody>
            <a:bodyPr wrap="square" rtlCol="0">
              <a:spAutoFit/>
            </a:bodyPr>
            <a:lstStyle/>
            <a:p>
              <a:r>
                <a:rPr lang="en-US" altLang="zh-TW" sz="1000" dirty="0" smtClean="0">
                  <a:solidFill>
                    <a:srgbClr val="0000FF"/>
                  </a:solidFill>
                </a:rPr>
                <a:t>Right AA</a:t>
              </a:r>
              <a:endParaRPr lang="zh-TW" altLang="en-US" sz="1000" dirty="0">
                <a:solidFill>
                  <a:srgbClr val="0000FF"/>
                </a:solidFill>
              </a:endParaRPr>
            </a:p>
          </p:txBody>
        </p:sp>
        <p:sp>
          <p:nvSpPr>
            <p:cNvPr id="82" name="文字方塊 77"/>
            <p:cNvSpPr txBox="1"/>
            <p:nvPr/>
          </p:nvSpPr>
          <p:spPr>
            <a:xfrm>
              <a:off x="3931927" y="2697488"/>
              <a:ext cx="457200" cy="328295"/>
            </a:xfrm>
            <a:prstGeom prst="rect">
              <a:avLst/>
            </a:prstGeom>
            <a:noFill/>
          </p:spPr>
          <p:txBody>
            <a:bodyPr wrap="square" rtlCol="0">
              <a:spAutoFit/>
            </a:bodyPr>
            <a:lstStyle/>
            <a:p>
              <a:r>
                <a:rPr lang="en-US" altLang="zh-TW" sz="1000" dirty="0" smtClean="0">
                  <a:solidFill>
                    <a:srgbClr val="0000FF"/>
                  </a:solidFill>
                </a:rPr>
                <a:t>WL</a:t>
              </a:r>
              <a:endParaRPr lang="zh-TW" altLang="en-US" sz="1000" dirty="0">
                <a:solidFill>
                  <a:srgbClr val="0000FF"/>
                </a:solidFill>
              </a:endParaRPr>
            </a:p>
          </p:txBody>
        </p:sp>
        <p:sp>
          <p:nvSpPr>
            <p:cNvPr id="83" name="文字方塊 77"/>
            <p:cNvSpPr txBox="1"/>
            <p:nvPr/>
          </p:nvSpPr>
          <p:spPr>
            <a:xfrm>
              <a:off x="3108971" y="2359828"/>
              <a:ext cx="457200" cy="328295"/>
            </a:xfrm>
            <a:prstGeom prst="rect">
              <a:avLst/>
            </a:prstGeom>
            <a:noFill/>
          </p:spPr>
          <p:txBody>
            <a:bodyPr wrap="square" rtlCol="0">
              <a:spAutoFit/>
            </a:bodyPr>
            <a:lstStyle/>
            <a:p>
              <a:r>
                <a:rPr lang="en-US" altLang="zh-TW" sz="1000" dirty="0" smtClean="0">
                  <a:solidFill>
                    <a:srgbClr val="0000FF"/>
                  </a:solidFill>
                </a:rPr>
                <a:t>BL</a:t>
              </a:r>
              <a:endParaRPr lang="zh-TW" altLang="en-US" sz="1000" dirty="0">
                <a:solidFill>
                  <a:srgbClr val="0000FF"/>
                </a:solidFill>
              </a:endParaRPr>
            </a:p>
          </p:txBody>
        </p:sp>
      </p:grpSp>
      <p:sp>
        <p:nvSpPr>
          <p:cNvPr id="91" name="Oval 90"/>
          <p:cNvSpPr/>
          <p:nvPr/>
        </p:nvSpPr>
        <p:spPr bwMode="auto">
          <a:xfrm rot="1200000">
            <a:off x="7214723" y="2111044"/>
            <a:ext cx="457200" cy="1303020"/>
          </a:xfrm>
          <a:prstGeom prst="ellips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grpSp>
        <p:nvGrpSpPr>
          <p:cNvPr id="3" name="Group 92"/>
          <p:cNvGrpSpPr/>
          <p:nvPr/>
        </p:nvGrpSpPr>
        <p:grpSpPr>
          <a:xfrm>
            <a:off x="7498048" y="2297433"/>
            <a:ext cx="182880" cy="274320"/>
            <a:chOff x="7498048" y="3063244"/>
            <a:chExt cx="182880" cy="365760"/>
          </a:xfrm>
        </p:grpSpPr>
        <p:cxnSp>
          <p:nvCxnSpPr>
            <p:cNvPr id="87" name="Straight Connector 86"/>
            <p:cNvCxnSpPr/>
            <p:nvPr/>
          </p:nvCxnSpPr>
          <p:spPr bwMode="auto">
            <a:xfrm>
              <a:off x="7498048" y="3063244"/>
              <a:ext cx="0" cy="365760"/>
            </a:xfrm>
            <a:prstGeom prst="line">
              <a:avLst/>
            </a:prstGeom>
            <a:solidFill>
              <a:schemeClr val="accent1"/>
            </a:solidFill>
            <a:ln w="9525" cap="flat" cmpd="sng" algn="ctr">
              <a:solidFill>
                <a:srgbClr val="FF0000"/>
              </a:solidFill>
              <a:prstDash val="sysDot"/>
              <a:round/>
              <a:headEnd type="none" w="med" len="med"/>
              <a:tailEnd type="none" w="med" len="med"/>
            </a:ln>
            <a:effectLst/>
          </p:spPr>
        </p:cxnSp>
        <p:cxnSp>
          <p:nvCxnSpPr>
            <p:cNvPr id="88" name="Straight Connector 87"/>
            <p:cNvCxnSpPr/>
            <p:nvPr/>
          </p:nvCxnSpPr>
          <p:spPr bwMode="auto">
            <a:xfrm>
              <a:off x="7680926" y="3063244"/>
              <a:ext cx="0" cy="365760"/>
            </a:xfrm>
            <a:prstGeom prst="line">
              <a:avLst/>
            </a:prstGeom>
            <a:solidFill>
              <a:schemeClr val="accent1"/>
            </a:solidFill>
            <a:ln w="9525" cap="flat" cmpd="sng" algn="ctr">
              <a:solidFill>
                <a:srgbClr val="FF0000"/>
              </a:solidFill>
              <a:prstDash val="sysDot"/>
              <a:round/>
              <a:headEnd type="none" w="med" len="med"/>
              <a:tailEnd type="none" w="med" len="med"/>
            </a:ln>
            <a:effectLst/>
          </p:spPr>
        </p:cxnSp>
        <p:cxnSp>
          <p:nvCxnSpPr>
            <p:cNvPr id="92" name="Straight Connector 91"/>
            <p:cNvCxnSpPr/>
            <p:nvPr/>
          </p:nvCxnSpPr>
          <p:spPr bwMode="auto">
            <a:xfrm rot="5400000">
              <a:off x="7589488" y="3154682"/>
              <a:ext cx="0" cy="182880"/>
            </a:xfrm>
            <a:prstGeom prst="line">
              <a:avLst/>
            </a:prstGeom>
            <a:solidFill>
              <a:schemeClr val="accent1"/>
            </a:solidFill>
            <a:ln w="9525" cap="flat" cmpd="sng" algn="ctr">
              <a:solidFill>
                <a:srgbClr val="FF0000"/>
              </a:solidFill>
              <a:prstDash val="sysDot"/>
              <a:round/>
              <a:headEnd type="none" w="med" len="med"/>
              <a:tailEnd type="none" w="med" len="med"/>
            </a:ln>
            <a:effectLst/>
          </p:spPr>
        </p:cxnSp>
      </p:grpSp>
      <p:grpSp>
        <p:nvGrpSpPr>
          <p:cNvPr id="4" name="Group 93"/>
          <p:cNvGrpSpPr/>
          <p:nvPr/>
        </p:nvGrpSpPr>
        <p:grpSpPr>
          <a:xfrm>
            <a:off x="7132292" y="2983223"/>
            <a:ext cx="182880" cy="274320"/>
            <a:chOff x="7498048" y="3063244"/>
            <a:chExt cx="182880" cy="365760"/>
          </a:xfrm>
        </p:grpSpPr>
        <p:cxnSp>
          <p:nvCxnSpPr>
            <p:cNvPr id="95" name="Straight Connector 94"/>
            <p:cNvCxnSpPr/>
            <p:nvPr/>
          </p:nvCxnSpPr>
          <p:spPr bwMode="auto">
            <a:xfrm>
              <a:off x="7498048" y="3063244"/>
              <a:ext cx="0" cy="365760"/>
            </a:xfrm>
            <a:prstGeom prst="line">
              <a:avLst/>
            </a:prstGeom>
            <a:solidFill>
              <a:schemeClr val="accent1"/>
            </a:solidFill>
            <a:ln w="9525" cap="flat" cmpd="sng" algn="ctr">
              <a:solidFill>
                <a:srgbClr val="FF0000"/>
              </a:solidFill>
              <a:prstDash val="sysDot"/>
              <a:round/>
              <a:headEnd type="none" w="med" len="med"/>
              <a:tailEnd type="none" w="med" len="med"/>
            </a:ln>
            <a:effectLst/>
          </p:spPr>
        </p:cxnSp>
        <p:cxnSp>
          <p:nvCxnSpPr>
            <p:cNvPr id="96" name="Straight Connector 95"/>
            <p:cNvCxnSpPr/>
            <p:nvPr/>
          </p:nvCxnSpPr>
          <p:spPr bwMode="auto">
            <a:xfrm>
              <a:off x="7680926" y="3063244"/>
              <a:ext cx="0" cy="365760"/>
            </a:xfrm>
            <a:prstGeom prst="line">
              <a:avLst/>
            </a:prstGeom>
            <a:solidFill>
              <a:schemeClr val="accent1"/>
            </a:solidFill>
            <a:ln w="9525" cap="flat" cmpd="sng" algn="ctr">
              <a:solidFill>
                <a:srgbClr val="FF0000"/>
              </a:solidFill>
              <a:prstDash val="sysDot"/>
              <a:round/>
              <a:headEnd type="none" w="med" len="med"/>
              <a:tailEnd type="none" w="med" len="med"/>
            </a:ln>
            <a:effectLst/>
          </p:spPr>
        </p:cxnSp>
        <p:cxnSp>
          <p:nvCxnSpPr>
            <p:cNvPr id="97" name="Straight Connector 96"/>
            <p:cNvCxnSpPr/>
            <p:nvPr/>
          </p:nvCxnSpPr>
          <p:spPr bwMode="auto">
            <a:xfrm rot="5400000">
              <a:off x="7589488" y="3154682"/>
              <a:ext cx="0" cy="182880"/>
            </a:xfrm>
            <a:prstGeom prst="line">
              <a:avLst/>
            </a:prstGeom>
            <a:solidFill>
              <a:schemeClr val="accent1"/>
            </a:solidFill>
            <a:ln w="9525" cap="flat" cmpd="sng" algn="ctr">
              <a:solidFill>
                <a:srgbClr val="FF0000"/>
              </a:solidFill>
              <a:prstDash val="sysDot"/>
              <a:round/>
              <a:headEnd type="none" w="med" len="med"/>
              <a:tailEnd type="none" w="med" len="med"/>
            </a:ln>
            <a:effectLst/>
          </p:spPr>
        </p:cxnSp>
      </p:grpSp>
      <p:sp>
        <p:nvSpPr>
          <p:cNvPr id="98" name="TextBox 97"/>
          <p:cNvSpPr txBox="1"/>
          <p:nvPr/>
        </p:nvSpPr>
        <p:spPr>
          <a:xfrm>
            <a:off x="7863805" y="2297433"/>
            <a:ext cx="678391" cy="230832"/>
          </a:xfrm>
          <a:prstGeom prst="rect">
            <a:avLst/>
          </a:prstGeom>
          <a:solidFill>
            <a:schemeClr val="bg1">
              <a:lumMod val="95000"/>
            </a:schemeClr>
          </a:solidFill>
        </p:spPr>
        <p:txBody>
          <a:bodyPr wrap="none" rtlCol="0">
            <a:spAutoFit/>
          </a:bodyPr>
          <a:lstStyle/>
          <a:p>
            <a:r>
              <a:rPr lang="en-US" sz="900" dirty="0" smtClean="0">
                <a:solidFill>
                  <a:schemeClr val="accent6"/>
                </a:solidFill>
              </a:rPr>
              <a:t>Right AA</a:t>
            </a:r>
            <a:endParaRPr lang="en-US" sz="900" dirty="0">
              <a:solidFill>
                <a:schemeClr val="accent6"/>
              </a:solidFill>
            </a:endParaRPr>
          </a:p>
        </p:txBody>
      </p:sp>
      <p:sp>
        <p:nvSpPr>
          <p:cNvPr id="99" name="TextBox 98"/>
          <p:cNvSpPr txBox="1"/>
          <p:nvPr/>
        </p:nvSpPr>
        <p:spPr>
          <a:xfrm>
            <a:off x="6445819" y="3051805"/>
            <a:ext cx="595035" cy="230832"/>
          </a:xfrm>
          <a:prstGeom prst="rect">
            <a:avLst/>
          </a:prstGeom>
          <a:solidFill>
            <a:schemeClr val="bg1">
              <a:lumMod val="95000"/>
            </a:schemeClr>
          </a:solidFill>
        </p:spPr>
        <p:txBody>
          <a:bodyPr wrap="none" rtlCol="0">
            <a:spAutoFit/>
          </a:bodyPr>
          <a:lstStyle/>
          <a:p>
            <a:r>
              <a:rPr lang="en-US" sz="900" dirty="0" smtClean="0">
                <a:solidFill>
                  <a:schemeClr val="accent6"/>
                </a:solidFill>
              </a:rPr>
              <a:t>Left AA</a:t>
            </a:r>
            <a:endParaRPr lang="en-US" sz="900" dirty="0">
              <a:solidFill>
                <a:schemeClr val="accent6"/>
              </a:solidFill>
            </a:endParaRPr>
          </a:p>
        </p:txBody>
      </p:sp>
      <p:sp>
        <p:nvSpPr>
          <p:cNvPr id="100" name="TextBox 11"/>
          <p:cNvSpPr txBox="1">
            <a:spLocks noChangeArrowheads="1"/>
          </p:cNvSpPr>
          <p:nvPr/>
        </p:nvSpPr>
        <p:spPr bwMode="auto">
          <a:xfrm>
            <a:off x="5120634" y="1510941"/>
            <a:ext cx="3291840" cy="338554"/>
          </a:xfrm>
          <a:prstGeom prst="rect">
            <a:avLst/>
          </a:prstGeom>
          <a:solidFill>
            <a:srgbClr val="92D050"/>
          </a:solidFill>
          <a:ln w="9525">
            <a:noFill/>
            <a:miter lim="800000"/>
            <a:headEnd/>
            <a:tailEnd/>
          </a:ln>
        </p:spPr>
        <p:txBody>
          <a:bodyPr wrap="square" anchor="ctr">
            <a:spAutoFit/>
          </a:bodyPr>
          <a:lstStyle/>
          <a:p>
            <a:pPr algn="ctr"/>
            <a:r>
              <a:rPr lang="en-US" sz="1600" dirty="0" smtClean="0"/>
              <a:t>SEM Image for Measurement</a:t>
            </a:r>
            <a:endParaRPr lang="en-US" sz="16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22" name="Picture 2"/>
          <p:cNvPicPr>
            <a:picLocks noChangeAspect="1" noChangeArrowheads="1"/>
          </p:cNvPicPr>
          <p:nvPr/>
        </p:nvPicPr>
        <p:blipFill>
          <a:blip r:embed="rId3" cstate="print"/>
          <a:srcRect/>
          <a:stretch>
            <a:fillRect/>
          </a:stretch>
        </p:blipFill>
        <p:spPr bwMode="auto">
          <a:xfrm>
            <a:off x="557213" y="547944"/>
            <a:ext cx="7489469" cy="4362194"/>
          </a:xfrm>
          <a:prstGeom prst="rect">
            <a:avLst/>
          </a:prstGeom>
          <a:noFill/>
          <a:ln w="9525">
            <a:noFill/>
            <a:miter lim="800000"/>
            <a:headEnd/>
            <a:tailEnd/>
          </a:ln>
        </p:spPr>
      </p:pic>
      <p:sp>
        <p:nvSpPr>
          <p:cNvPr id="6" name="矩形 5"/>
          <p:cNvSpPr/>
          <p:nvPr/>
        </p:nvSpPr>
        <p:spPr>
          <a:xfrm>
            <a:off x="0" y="0"/>
            <a:ext cx="9144000" cy="369332"/>
          </a:xfrm>
          <a:prstGeom prst="rect">
            <a:avLst/>
          </a:prstGeom>
          <a:solidFill>
            <a:schemeClr val="bg1"/>
          </a:solidFill>
        </p:spPr>
        <p:txBody>
          <a:bodyPr wrap="square">
            <a:spAutoFit/>
          </a:bodyPr>
          <a:lstStyle/>
          <a:p>
            <a:r>
              <a:rPr lang="en-US" altLang="zh-TW" dirty="0" smtClean="0">
                <a:latin typeface="Trebuchet MSTrebuchet MS"/>
              </a:rPr>
              <a:t>Strong Partnerships with Industry Leaders Based on Technology and Services</a:t>
            </a:r>
            <a:endParaRPr lang="zh-TW" altLang="en-US" dirty="0">
              <a:latin typeface="Trebuchet MSTrebuchet MS"/>
            </a:endParaRP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p:cNvPicPr>
            <a:picLocks noChangeAspect="1" noChangeArrowheads="1"/>
          </p:cNvPicPr>
          <p:nvPr/>
        </p:nvPicPr>
        <p:blipFill>
          <a:blip r:embed="rId3" cstate="print"/>
          <a:srcRect/>
          <a:stretch>
            <a:fillRect/>
          </a:stretch>
        </p:blipFill>
        <p:spPr bwMode="auto">
          <a:xfrm>
            <a:off x="5468071" y="925829"/>
            <a:ext cx="2852928" cy="1783080"/>
          </a:xfrm>
          <a:prstGeom prst="rect">
            <a:avLst/>
          </a:prstGeom>
          <a:noFill/>
          <a:ln w="9525">
            <a:noFill/>
            <a:miter lim="800000"/>
            <a:headEnd/>
            <a:tailEnd/>
          </a:ln>
        </p:spPr>
      </p:pic>
      <p:pic>
        <p:nvPicPr>
          <p:cNvPr id="20" name="Picture 4"/>
          <p:cNvPicPr>
            <a:picLocks noChangeAspect="1" noChangeArrowheads="1"/>
          </p:cNvPicPr>
          <p:nvPr/>
        </p:nvPicPr>
        <p:blipFill>
          <a:blip r:embed="rId4" cstate="print"/>
          <a:srcRect/>
          <a:stretch>
            <a:fillRect/>
          </a:stretch>
        </p:blipFill>
        <p:spPr bwMode="auto">
          <a:xfrm>
            <a:off x="786363" y="925829"/>
            <a:ext cx="2852928" cy="1783080"/>
          </a:xfrm>
          <a:prstGeom prst="rect">
            <a:avLst/>
          </a:prstGeom>
          <a:noFill/>
          <a:ln w="9525">
            <a:noFill/>
            <a:miter lim="800000"/>
            <a:headEnd/>
            <a:tailEnd/>
          </a:ln>
        </p:spPr>
      </p:pic>
      <p:sp>
        <p:nvSpPr>
          <p:cNvPr id="27" name="TextBox 26"/>
          <p:cNvSpPr txBox="1"/>
          <p:nvPr/>
        </p:nvSpPr>
        <p:spPr>
          <a:xfrm>
            <a:off x="5486376" y="651531"/>
            <a:ext cx="1280160" cy="276999"/>
          </a:xfrm>
          <a:prstGeom prst="rect">
            <a:avLst/>
          </a:prstGeom>
          <a:noFill/>
        </p:spPr>
        <p:txBody>
          <a:bodyPr wrap="none" rtlCol="0">
            <a:noAutofit/>
          </a:bodyPr>
          <a:lstStyle/>
          <a:p>
            <a:r>
              <a:rPr lang="en-US" dirty="0" smtClean="0"/>
              <a:t>Right AA</a:t>
            </a:r>
            <a:endParaRPr lang="en-US" dirty="0"/>
          </a:p>
        </p:txBody>
      </p:sp>
      <p:sp>
        <p:nvSpPr>
          <p:cNvPr id="29" name="TextBox 28"/>
          <p:cNvSpPr txBox="1"/>
          <p:nvPr/>
        </p:nvSpPr>
        <p:spPr>
          <a:xfrm>
            <a:off x="786363" y="651531"/>
            <a:ext cx="1280160" cy="276999"/>
          </a:xfrm>
          <a:prstGeom prst="rect">
            <a:avLst/>
          </a:prstGeom>
          <a:noFill/>
        </p:spPr>
        <p:txBody>
          <a:bodyPr wrap="none" rtlCol="0">
            <a:noAutofit/>
          </a:bodyPr>
          <a:lstStyle/>
          <a:p>
            <a:r>
              <a:rPr lang="en-US" dirty="0" smtClean="0"/>
              <a:t>Left AA</a:t>
            </a:r>
            <a:endParaRPr lang="en-US" dirty="0"/>
          </a:p>
        </p:txBody>
      </p:sp>
      <p:pic>
        <p:nvPicPr>
          <p:cNvPr id="12" name="Picture 11" descr="-9, 13-raw.bmp"/>
          <p:cNvPicPr>
            <a:picLocks noChangeAspect="1"/>
          </p:cNvPicPr>
          <p:nvPr/>
        </p:nvPicPr>
        <p:blipFill>
          <a:blip r:embed="rId5" cstate="print"/>
          <a:stretch>
            <a:fillRect/>
          </a:stretch>
        </p:blipFill>
        <p:spPr>
          <a:xfrm>
            <a:off x="731562" y="2846067"/>
            <a:ext cx="2377440" cy="1783080"/>
          </a:xfrm>
          <a:prstGeom prst="rect">
            <a:avLst/>
          </a:prstGeom>
        </p:spPr>
      </p:pic>
      <p:pic>
        <p:nvPicPr>
          <p:cNvPr id="14" name="Picture 13" descr="-9,13-Diffusion.bmp"/>
          <p:cNvPicPr>
            <a:picLocks noChangeAspect="1"/>
          </p:cNvPicPr>
          <p:nvPr/>
        </p:nvPicPr>
        <p:blipFill>
          <a:blip r:embed="rId6" cstate="print"/>
          <a:stretch>
            <a:fillRect/>
          </a:stretch>
        </p:blipFill>
        <p:spPr>
          <a:xfrm>
            <a:off x="5669268" y="2937506"/>
            <a:ext cx="2377440" cy="1783080"/>
          </a:xfrm>
          <a:prstGeom prst="rect">
            <a:avLst/>
          </a:prstGeom>
          <a:ln w="57150">
            <a:solidFill>
              <a:srgbClr val="00B050"/>
            </a:solidFill>
          </a:ln>
        </p:spPr>
      </p:pic>
      <p:sp>
        <p:nvSpPr>
          <p:cNvPr id="15" name="TextBox 14"/>
          <p:cNvSpPr txBox="1"/>
          <p:nvPr/>
        </p:nvSpPr>
        <p:spPr>
          <a:xfrm>
            <a:off x="1371635" y="4674847"/>
            <a:ext cx="706128" cy="276999"/>
          </a:xfrm>
          <a:prstGeom prst="rect">
            <a:avLst/>
          </a:prstGeom>
          <a:solidFill>
            <a:srgbClr val="FF0000"/>
          </a:solidFill>
        </p:spPr>
        <p:txBody>
          <a:bodyPr wrap="square" rtlCol="0">
            <a:spAutoFit/>
          </a:bodyPr>
          <a:lstStyle/>
          <a:p>
            <a:r>
              <a:rPr lang="en-US" sz="1200" dirty="0" smtClean="0"/>
              <a:t>No IQE</a:t>
            </a:r>
            <a:endParaRPr lang="en-US" sz="1200" dirty="0"/>
          </a:p>
        </p:txBody>
      </p:sp>
      <p:sp>
        <p:nvSpPr>
          <p:cNvPr id="16" name="TextBox 15"/>
          <p:cNvSpPr txBox="1"/>
          <p:nvPr/>
        </p:nvSpPr>
        <p:spPr>
          <a:xfrm>
            <a:off x="6583658" y="4766286"/>
            <a:ext cx="505842" cy="307777"/>
          </a:xfrm>
          <a:prstGeom prst="rect">
            <a:avLst/>
          </a:prstGeom>
          <a:solidFill>
            <a:srgbClr val="92D050"/>
          </a:solidFill>
        </p:spPr>
        <p:txBody>
          <a:bodyPr wrap="square" rtlCol="0">
            <a:spAutoFit/>
          </a:bodyPr>
          <a:lstStyle/>
          <a:p>
            <a:r>
              <a:rPr lang="en-US" sz="1400" dirty="0" smtClean="0"/>
              <a:t>IQE</a:t>
            </a:r>
            <a:endParaRPr lang="en-US" sz="1400" dirty="0"/>
          </a:p>
        </p:txBody>
      </p:sp>
      <p:sp>
        <p:nvSpPr>
          <p:cNvPr id="19" name="Text Box 117"/>
          <p:cNvSpPr txBox="1">
            <a:spLocks noChangeArrowheads="1"/>
          </p:cNvSpPr>
          <p:nvPr/>
        </p:nvSpPr>
        <p:spPr bwMode="auto">
          <a:xfrm>
            <a:off x="47012" y="30965"/>
            <a:ext cx="5322611" cy="400110"/>
          </a:xfrm>
          <a:prstGeom prst="rect">
            <a:avLst/>
          </a:prstGeom>
          <a:noFill/>
          <a:ln w="9525" algn="ctr">
            <a:noFill/>
            <a:miter lim="800000"/>
            <a:headEnd/>
            <a:tailEnd/>
          </a:ln>
          <a:effectLst>
            <a:prstShdw prst="shdw12">
              <a:srgbClr val="808080">
                <a:alpha val="50000"/>
              </a:srgbClr>
            </a:prstShdw>
          </a:effectLst>
        </p:spPr>
        <p:txBody>
          <a:bodyPr wrap="none">
            <a:spAutoFit/>
          </a:bodyPr>
          <a:lstStyle/>
          <a:p>
            <a:r>
              <a:rPr lang="en-US" sz="2000" dirty="0" smtClean="0">
                <a:latin typeface="Trebuchet MS" pitchFamily="34" charset="0"/>
              </a:rPr>
              <a:t>DRAM — See Through / OVL application (2)</a:t>
            </a:r>
            <a:endParaRPr lang="en-US" altLang="zh-TW" sz="2000" dirty="0">
              <a:latin typeface="Trebuchet MS" pitchFamily="34" charset="0"/>
              <a:ea typeface="新細明體" pitchFamily="18" charset="-12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290" name="Picture 2"/>
          <p:cNvPicPr>
            <a:picLocks noChangeAspect="1" noChangeArrowheads="1"/>
          </p:cNvPicPr>
          <p:nvPr/>
        </p:nvPicPr>
        <p:blipFill>
          <a:blip r:embed="rId2" cstate="print"/>
          <a:srcRect/>
          <a:stretch>
            <a:fillRect/>
          </a:stretch>
        </p:blipFill>
        <p:spPr bwMode="auto">
          <a:xfrm>
            <a:off x="365806" y="742970"/>
            <a:ext cx="2857500" cy="1447800"/>
          </a:xfrm>
          <a:prstGeom prst="rect">
            <a:avLst/>
          </a:prstGeom>
          <a:noFill/>
          <a:ln w="9525">
            <a:noFill/>
            <a:miter lim="800000"/>
            <a:headEnd/>
            <a:tailEnd/>
          </a:ln>
        </p:spPr>
      </p:pic>
      <p:pic>
        <p:nvPicPr>
          <p:cNvPr id="268291" name="Picture 3"/>
          <p:cNvPicPr>
            <a:picLocks noChangeAspect="1" noChangeArrowheads="1"/>
          </p:cNvPicPr>
          <p:nvPr/>
        </p:nvPicPr>
        <p:blipFill>
          <a:blip r:embed="rId3" cstate="print"/>
          <a:srcRect/>
          <a:stretch>
            <a:fillRect/>
          </a:stretch>
        </p:blipFill>
        <p:spPr bwMode="auto">
          <a:xfrm>
            <a:off x="274367" y="2297433"/>
            <a:ext cx="3524250" cy="314325"/>
          </a:xfrm>
          <a:prstGeom prst="rect">
            <a:avLst/>
          </a:prstGeom>
          <a:noFill/>
          <a:ln w="9525">
            <a:noFill/>
            <a:miter lim="800000"/>
            <a:headEnd/>
            <a:tailEnd/>
          </a:ln>
        </p:spPr>
      </p:pic>
      <p:pic>
        <p:nvPicPr>
          <p:cNvPr id="268292" name="Picture 4"/>
          <p:cNvPicPr>
            <a:picLocks noChangeAspect="1" noChangeArrowheads="1"/>
          </p:cNvPicPr>
          <p:nvPr/>
        </p:nvPicPr>
        <p:blipFill>
          <a:blip r:embed="rId4" cstate="print"/>
          <a:srcRect/>
          <a:stretch>
            <a:fillRect/>
          </a:stretch>
        </p:blipFill>
        <p:spPr bwMode="auto">
          <a:xfrm>
            <a:off x="914440" y="2754628"/>
            <a:ext cx="1038225" cy="2095500"/>
          </a:xfrm>
          <a:prstGeom prst="rect">
            <a:avLst/>
          </a:prstGeom>
          <a:noFill/>
          <a:ln w="9525">
            <a:noFill/>
            <a:miter lim="800000"/>
            <a:headEnd/>
            <a:tailEnd/>
          </a:ln>
        </p:spPr>
      </p:pic>
      <p:graphicFrame>
        <p:nvGraphicFramePr>
          <p:cNvPr id="8" name="表格 4"/>
          <p:cNvGraphicFramePr>
            <a:graphicFrameLocks noGrp="1"/>
          </p:cNvGraphicFramePr>
          <p:nvPr/>
        </p:nvGraphicFramePr>
        <p:xfrm>
          <a:off x="3931927" y="1108726"/>
          <a:ext cx="4894601" cy="3362860"/>
        </p:xfrm>
        <a:graphic>
          <a:graphicData uri="http://schemas.openxmlformats.org/drawingml/2006/table">
            <a:tbl>
              <a:tblPr firstRow="1" bandRow="1">
                <a:tableStyleId>{5940675A-B579-460E-94D1-54222C63F5DA}</a:tableStyleId>
              </a:tblPr>
              <a:tblGrid>
                <a:gridCol w="896721"/>
                <a:gridCol w="1998940"/>
                <a:gridCol w="1998940"/>
              </a:tblGrid>
              <a:tr h="216141">
                <a:tc>
                  <a:txBody>
                    <a:bodyPr/>
                    <a:lstStyle/>
                    <a:p>
                      <a:endParaRPr lang="zh-TW" altLang="en-US" sz="1200" dirty="0">
                        <a:solidFill>
                          <a:schemeClr val="bg1"/>
                        </a:solidFill>
                        <a:latin typeface="Tahoma" pitchFamily="34" charset="0"/>
                        <a:cs typeface="Tahoma" pitchFamily="34" charset="0"/>
                      </a:endParaRPr>
                    </a:p>
                  </a:txBody>
                  <a:tcPr>
                    <a:lnL w="1905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en-US" altLang="zh-TW" sz="1400" b="1" dirty="0" smtClean="0">
                          <a:solidFill>
                            <a:schemeClr val="bg1"/>
                          </a:solidFill>
                          <a:latin typeface="Tahoma" pitchFamily="34" charset="0"/>
                          <a:ea typeface="Tahoma" pitchFamily="34" charset="0"/>
                          <a:cs typeface="Tahoma" pitchFamily="34" charset="0"/>
                        </a:rPr>
                        <a:t>HS</a:t>
                      </a:r>
                      <a:endParaRPr lang="zh-TW" altLang="en-US" sz="1400" b="1" dirty="0">
                        <a:solidFill>
                          <a:schemeClr val="bg1"/>
                        </a:solidFill>
                        <a:latin typeface="Tahoma" pitchFamily="34" charset="0"/>
                        <a:cs typeface="Tahoma"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en-US" altLang="zh-TW" sz="1400" b="1" dirty="0" smtClean="0">
                          <a:solidFill>
                            <a:schemeClr val="bg1"/>
                          </a:solidFill>
                          <a:latin typeface="Tahoma" pitchFamily="34" charset="0"/>
                          <a:ea typeface="Tahoma" pitchFamily="34" charset="0"/>
                          <a:cs typeface="Tahoma" pitchFamily="34" charset="0"/>
                        </a:rPr>
                        <a:t>HT</a:t>
                      </a:r>
                      <a:endParaRPr lang="zh-TW" altLang="en-US" sz="1400" b="1" dirty="0">
                        <a:solidFill>
                          <a:schemeClr val="bg1"/>
                        </a:solidFill>
                        <a:latin typeface="Tahoma" pitchFamily="34" charset="0"/>
                        <a:cs typeface="Tahoma" pitchFamily="34" charset="0"/>
                      </a:endParaRPr>
                    </a:p>
                  </a:txBody>
                  <a:tcPr anchor="ctr">
                    <a:lnL w="12700" cap="flat" cmpd="sng" algn="ctr">
                      <a:solidFill>
                        <a:schemeClr val="bg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r>
              <a:tr h="1152011">
                <a:tc>
                  <a:txBody>
                    <a:bodyPr/>
                    <a:lstStyle/>
                    <a:p>
                      <a:pPr algn="ctr"/>
                      <a:r>
                        <a:rPr lang="en-US" altLang="zh-TW" sz="1000" b="1" dirty="0" smtClean="0">
                          <a:latin typeface="Tahoma" pitchFamily="34" charset="0"/>
                          <a:ea typeface="Tahoma" pitchFamily="34" charset="0"/>
                          <a:cs typeface="Tahoma" pitchFamily="34" charset="0"/>
                        </a:rPr>
                        <a:t>Image</a:t>
                      </a:r>
                      <a:r>
                        <a:rPr lang="en-US" altLang="zh-TW" sz="1000" b="1" baseline="0" dirty="0" smtClean="0">
                          <a:latin typeface="Tahoma" pitchFamily="34" charset="0"/>
                          <a:ea typeface="Tahoma" pitchFamily="34" charset="0"/>
                          <a:cs typeface="Tahoma" pitchFamily="34" charset="0"/>
                        </a:rPr>
                        <a:t> Quality</a:t>
                      </a:r>
                      <a:endParaRPr lang="zh-TW" altLang="en-US" sz="1000" b="1" dirty="0">
                        <a:latin typeface="Tahoma" pitchFamily="34" charset="0"/>
                        <a:cs typeface="Tahoma" pitchFamily="34" charset="0"/>
                      </a:endParaRP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endParaRPr lang="zh-TW" altLang="en-US" sz="1200" dirty="0">
                        <a:latin typeface="Tahoma" pitchFamily="34" charset="0"/>
                        <a:cs typeface="Tahom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200" dirty="0">
                        <a:latin typeface="Tahoma" pitchFamily="34" charset="0"/>
                        <a:cs typeface="Tahoma" pitchFamily="34" charset="0"/>
                      </a:endParaRP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95215">
                <a:tc>
                  <a:txBody>
                    <a:bodyPr/>
                    <a:lstStyle/>
                    <a:p>
                      <a:pPr algn="ctr"/>
                      <a:r>
                        <a:rPr lang="en-US" altLang="zh-TW" sz="1000" b="1" dirty="0" smtClean="0">
                          <a:latin typeface="Tahoma" pitchFamily="34" charset="0"/>
                          <a:ea typeface="Tahoma" pitchFamily="34" charset="0"/>
                          <a:cs typeface="Tahoma" pitchFamily="34" charset="0"/>
                        </a:rPr>
                        <a:t>Enhancement </a:t>
                      </a:r>
                      <a:endParaRPr lang="zh-TW" altLang="en-US" sz="1000" b="1" dirty="0">
                        <a:latin typeface="Tahoma" pitchFamily="34" charset="0"/>
                        <a:cs typeface="Tahoma" pitchFamily="34" charset="0"/>
                      </a:endParaRP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latin typeface="Tahoma" pitchFamily="34" charset="0"/>
                          <a:cs typeface="Tahoma" pitchFamily="34" charset="0"/>
                        </a:rPr>
                        <a:t>With IQE</a:t>
                      </a:r>
                      <a:endParaRPr lang="zh-TW" altLang="en-US" sz="1200" b="0" dirty="0" smtClean="0">
                        <a:latin typeface="Tahoma" pitchFamily="34" charset="0"/>
                        <a:cs typeface="Tahom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200" b="0" dirty="0" smtClean="0">
                          <a:latin typeface="Tahoma" pitchFamily="34" charset="0"/>
                          <a:cs typeface="Tahoma" pitchFamily="34" charset="0"/>
                        </a:rPr>
                        <a:t>With</a:t>
                      </a:r>
                      <a:r>
                        <a:rPr lang="en-US" altLang="zh-TW" sz="1200" b="0" baseline="0" dirty="0" smtClean="0">
                          <a:latin typeface="Tahoma" pitchFamily="34" charset="0"/>
                          <a:cs typeface="Tahoma" pitchFamily="34" charset="0"/>
                        </a:rPr>
                        <a:t> IQE</a:t>
                      </a:r>
                      <a:endParaRPr lang="zh-TW" altLang="en-US" sz="1200" b="0" dirty="0">
                        <a:latin typeface="Tahoma" pitchFamily="34" charset="0"/>
                        <a:cs typeface="Tahoma" pitchFamily="34" charset="0"/>
                      </a:endParaRP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014594">
                <a:tc>
                  <a:txBody>
                    <a:bodyPr/>
                    <a:lstStyle/>
                    <a:p>
                      <a:pPr algn="ctr"/>
                      <a:r>
                        <a:rPr lang="en-US" altLang="zh-TW" sz="1000" b="1" dirty="0" smtClean="0">
                          <a:latin typeface="Tahoma" pitchFamily="34" charset="0"/>
                          <a:ea typeface="Tahoma" pitchFamily="34" charset="0"/>
                          <a:cs typeface="Tahoma" pitchFamily="34" charset="0"/>
                        </a:rPr>
                        <a:t>High Sens. &amp;  </a:t>
                      </a:r>
                    </a:p>
                    <a:p>
                      <a:pPr algn="ctr"/>
                      <a:r>
                        <a:rPr lang="en-US" altLang="zh-TW" sz="1000" b="1" dirty="0" smtClean="0">
                          <a:latin typeface="Tahoma" pitchFamily="34" charset="0"/>
                          <a:ea typeface="Tahoma" pitchFamily="34" charset="0"/>
                          <a:cs typeface="Tahoma" pitchFamily="34" charset="0"/>
                        </a:rPr>
                        <a:t>High TPT Q-Plot</a:t>
                      </a:r>
                      <a:endParaRPr lang="zh-TW" altLang="en-US" sz="1000" b="1" dirty="0">
                        <a:latin typeface="Tahoma" pitchFamily="34" charset="0"/>
                        <a:cs typeface="Tahoma" pitchFamily="34" charset="0"/>
                      </a:endParaRP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endParaRPr lang="zh-TW" altLang="en-US" sz="1200" dirty="0">
                        <a:latin typeface="Tahoma" pitchFamily="34" charset="0"/>
                        <a:cs typeface="Tahom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200" dirty="0">
                        <a:latin typeface="Tahoma" pitchFamily="34" charset="0"/>
                        <a:cs typeface="Tahoma" pitchFamily="34" charset="0"/>
                      </a:endParaRP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60040">
                <a:tc>
                  <a:txBody>
                    <a:bodyPr/>
                    <a:lstStyle/>
                    <a:p>
                      <a:pPr algn="ctr"/>
                      <a:r>
                        <a:rPr lang="en-US" altLang="zh-TW" sz="1000" b="1" dirty="0" smtClean="0">
                          <a:latin typeface="Tahoma" pitchFamily="34" charset="0"/>
                          <a:ea typeface="Tahoma" pitchFamily="34" charset="0"/>
                          <a:cs typeface="Tahoma" pitchFamily="34" charset="0"/>
                        </a:rPr>
                        <a:t>TPT</a:t>
                      </a:r>
                    </a:p>
                    <a:p>
                      <a:pPr algn="ctr"/>
                      <a:r>
                        <a:rPr lang="en-US" altLang="zh-TW" sz="800" b="1" dirty="0" smtClean="0">
                          <a:latin typeface="Tahoma" pitchFamily="34" charset="0"/>
                          <a:ea typeface="Tahoma" pitchFamily="34" charset="0"/>
                          <a:cs typeface="Tahoma" pitchFamily="34" charset="0"/>
                        </a:rPr>
                        <a:t>(images/hr)</a:t>
                      </a:r>
                      <a:endParaRPr lang="zh-TW" altLang="en-US" sz="800" b="1" dirty="0">
                        <a:latin typeface="Tahoma" pitchFamily="34" charset="0"/>
                        <a:cs typeface="Tahoma" pitchFamily="34" charset="0"/>
                      </a:endParaRP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altLang="zh-TW" sz="1000" b="0" dirty="0" smtClean="0">
                          <a:latin typeface="Tahoma" pitchFamily="34" charset="0"/>
                          <a:cs typeface="Tahoma" pitchFamily="34" charset="0"/>
                        </a:rPr>
                        <a:t>High Sens. : 1982</a:t>
                      </a:r>
                    </a:p>
                    <a:p>
                      <a:r>
                        <a:rPr lang="en-US" altLang="zh-TW" sz="1000" b="1" dirty="0" smtClean="0">
                          <a:solidFill>
                            <a:srgbClr val="FF0000"/>
                          </a:solidFill>
                          <a:latin typeface="Tahoma" pitchFamily="34" charset="0"/>
                          <a:cs typeface="Tahoma" pitchFamily="34" charset="0"/>
                        </a:rPr>
                        <a:t>High TPT : 3735 (&lt; 4000)</a:t>
                      </a:r>
                      <a:endParaRPr lang="zh-TW" altLang="en-US" sz="1000" b="1" dirty="0" smtClean="0">
                        <a:solidFill>
                          <a:srgbClr val="FF0000"/>
                        </a:solidFill>
                        <a:latin typeface="Tahoma" pitchFamily="34" charset="0"/>
                        <a:cs typeface="Tahoma"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TW" sz="1000" b="0" dirty="0" smtClean="0">
                          <a:latin typeface="Tahoma" pitchFamily="34" charset="0"/>
                          <a:cs typeface="Tahoma" pitchFamily="34" charset="0"/>
                        </a:rPr>
                        <a:t>High Sens. : 1982</a:t>
                      </a:r>
                    </a:p>
                    <a:p>
                      <a:r>
                        <a:rPr lang="en-US" altLang="zh-TW" sz="1000" b="1" dirty="0" smtClean="0">
                          <a:solidFill>
                            <a:srgbClr val="0000FF"/>
                          </a:solidFill>
                          <a:latin typeface="Tahoma" pitchFamily="34" charset="0"/>
                          <a:cs typeface="Tahoma" pitchFamily="34" charset="0"/>
                        </a:rPr>
                        <a:t>High TPT : 5636</a:t>
                      </a:r>
                      <a:endParaRPr lang="zh-TW" altLang="en-US" sz="1000" b="1" dirty="0" smtClean="0">
                        <a:solidFill>
                          <a:srgbClr val="0000FF"/>
                        </a:solidFill>
                        <a:latin typeface="Tahoma" pitchFamily="34" charset="0"/>
                        <a:cs typeface="Tahoma" pitchFamily="34" charset="0"/>
                      </a:endParaRPr>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9" name="文字方塊 8"/>
          <p:cNvSpPr txBox="1"/>
          <p:nvPr/>
        </p:nvSpPr>
        <p:spPr>
          <a:xfrm>
            <a:off x="4849733" y="1424386"/>
            <a:ext cx="2088232" cy="215444"/>
          </a:xfrm>
          <a:prstGeom prst="rect">
            <a:avLst/>
          </a:prstGeom>
          <a:noFill/>
        </p:spPr>
        <p:txBody>
          <a:bodyPr wrap="square" rtlCol="0">
            <a:spAutoFit/>
          </a:bodyPr>
          <a:lstStyle/>
          <a:p>
            <a:pPr algn="ctr"/>
            <a:r>
              <a:rPr lang="en-US" altLang="zh-TW" sz="800" dirty="0" smtClean="0">
                <a:latin typeface="Tahoma" pitchFamily="34" charset="0"/>
                <a:ea typeface="Tahoma" pitchFamily="34" charset="0"/>
                <a:cs typeface="Tahoma" pitchFamily="34" charset="0"/>
              </a:rPr>
              <a:t>13500_0_50_5_1nm_512</a:t>
            </a:r>
            <a:endParaRPr lang="zh-TW" altLang="en-US" sz="800" dirty="0">
              <a:latin typeface="Tahoma" pitchFamily="34" charset="0"/>
              <a:cs typeface="Tahoma" pitchFamily="34" charset="0"/>
            </a:endParaRPr>
          </a:p>
        </p:txBody>
      </p:sp>
      <p:pic>
        <p:nvPicPr>
          <p:cNvPr id="10" name="Picture 2"/>
          <p:cNvPicPr preferRelativeResize="0">
            <a:picLocks noChangeArrowheads="1"/>
          </p:cNvPicPr>
          <p:nvPr/>
        </p:nvPicPr>
        <p:blipFill>
          <a:blip r:embed="rId5" cstate="print"/>
          <a:srcRect/>
          <a:stretch>
            <a:fillRect/>
          </a:stretch>
        </p:blipFill>
        <p:spPr bwMode="auto">
          <a:xfrm>
            <a:off x="4921741" y="1640410"/>
            <a:ext cx="900000" cy="90000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4"/>
          <p:cNvPicPr preferRelativeResize="0">
            <a:picLocks noChangeArrowheads="1"/>
          </p:cNvPicPr>
          <p:nvPr/>
        </p:nvPicPr>
        <p:blipFill>
          <a:blip r:embed="rId6" cstate="print"/>
          <a:srcRect/>
          <a:stretch>
            <a:fillRect/>
          </a:stretch>
        </p:blipFill>
        <p:spPr bwMode="auto">
          <a:xfrm>
            <a:off x="7874069" y="1640410"/>
            <a:ext cx="900000" cy="90000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2"/>
          <p:cNvPicPr preferRelativeResize="0">
            <a:picLocks noChangeArrowheads="1"/>
          </p:cNvPicPr>
          <p:nvPr/>
        </p:nvPicPr>
        <p:blipFill>
          <a:blip r:embed="rId5" cstate="print"/>
          <a:srcRect/>
          <a:stretch>
            <a:fillRect/>
          </a:stretch>
        </p:blipFill>
        <p:spPr bwMode="auto">
          <a:xfrm>
            <a:off x="6902061" y="1640410"/>
            <a:ext cx="900000" cy="90000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13" name="文字方塊 18"/>
          <p:cNvSpPr txBox="1"/>
          <p:nvPr/>
        </p:nvSpPr>
        <p:spPr>
          <a:xfrm>
            <a:off x="6793949" y="1424386"/>
            <a:ext cx="2088232" cy="215444"/>
          </a:xfrm>
          <a:prstGeom prst="rect">
            <a:avLst/>
          </a:prstGeom>
          <a:noFill/>
        </p:spPr>
        <p:txBody>
          <a:bodyPr wrap="square" rtlCol="0">
            <a:spAutoFit/>
          </a:bodyPr>
          <a:lstStyle/>
          <a:p>
            <a:pPr algn="ctr"/>
            <a:r>
              <a:rPr lang="en-US" altLang="zh-TW" sz="800" dirty="0" smtClean="0">
                <a:latin typeface="Tahoma" pitchFamily="34" charset="0"/>
                <a:ea typeface="Tahoma" pitchFamily="34" charset="0"/>
                <a:cs typeface="Tahoma" pitchFamily="34" charset="0"/>
              </a:rPr>
              <a:t>13500_0_50_5_1nm_512</a:t>
            </a:r>
            <a:endParaRPr lang="zh-TW" altLang="en-US" sz="800" dirty="0">
              <a:latin typeface="Tahoma" pitchFamily="34" charset="0"/>
              <a:cs typeface="Tahoma" pitchFamily="34" charset="0"/>
            </a:endParaRPr>
          </a:p>
        </p:txBody>
      </p:sp>
      <p:pic>
        <p:nvPicPr>
          <p:cNvPr id="14" name="Picture 2"/>
          <p:cNvPicPr preferRelativeResize="0">
            <a:picLocks noChangeArrowheads="1"/>
          </p:cNvPicPr>
          <p:nvPr/>
        </p:nvPicPr>
        <p:blipFill>
          <a:blip r:embed="rId7" cstate="print"/>
          <a:srcRect/>
          <a:stretch>
            <a:fillRect/>
          </a:stretch>
        </p:blipFill>
        <p:spPr bwMode="auto">
          <a:xfrm>
            <a:off x="7007888" y="3103434"/>
            <a:ext cx="1548000" cy="9360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3"/>
          <p:cNvPicPr preferRelativeResize="0">
            <a:picLocks noChangeArrowheads="1"/>
          </p:cNvPicPr>
          <p:nvPr/>
        </p:nvPicPr>
        <p:blipFill>
          <a:blip r:embed="rId8" cstate="print"/>
          <a:srcRect/>
          <a:stretch>
            <a:fillRect/>
          </a:stretch>
        </p:blipFill>
        <p:spPr bwMode="auto">
          <a:xfrm>
            <a:off x="5013180" y="3103434"/>
            <a:ext cx="1548000" cy="9360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5"/>
          <p:cNvPicPr preferRelativeResize="0">
            <a:picLocks noChangeArrowheads="1"/>
          </p:cNvPicPr>
          <p:nvPr/>
        </p:nvPicPr>
        <p:blipFill>
          <a:blip r:embed="rId9" cstate="print"/>
          <a:srcRect/>
          <a:stretch>
            <a:fillRect/>
          </a:stretch>
        </p:blipFill>
        <p:spPr bwMode="auto">
          <a:xfrm>
            <a:off x="5893949" y="1640410"/>
            <a:ext cx="900000" cy="90000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17" name="文字方塊 24"/>
          <p:cNvSpPr txBox="1"/>
          <p:nvPr/>
        </p:nvSpPr>
        <p:spPr>
          <a:xfrm>
            <a:off x="5207688" y="3780482"/>
            <a:ext cx="1224136" cy="307777"/>
          </a:xfrm>
          <a:prstGeom prst="rect">
            <a:avLst/>
          </a:prstGeom>
          <a:noFill/>
        </p:spPr>
        <p:txBody>
          <a:bodyPr wrap="square" rtlCol="0">
            <a:spAutoFit/>
          </a:bodyPr>
          <a:lstStyle/>
          <a:p>
            <a:pPr algn="ctr"/>
            <a:r>
              <a:rPr lang="en-US" altLang="zh-TW" sz="1400" b="1" dirty="0" smtClean="0">
                <a:solidFill>
                  <a:srgbClr val="0000FF"/>
                </a:solidFill>
                <a:latin typeface="Tahoma" pitchFamily="34" charset="0"/>
                <a:ea typeface="Tahoma" pitchFamily="34" charset="0"/>
                <a:cs typeface="Tahoma" pitchFamily="34" charset="0"/>
              </a:rPr>
              <a:t>Match</a:t>
            </a:r>
            <a:endParaRPr lang="zh-TW" altLang="en-US" sz="1400" b="1" dirty="0">
              <a:solidFill>
                <a:srgbClr val="0000FF"/>
              </a:solidFill>
              <a:latin typeface="Tahoma" pitchFamily="34" charset="0"/>
              <a:cs typeface="Tahoma" pitchFamily="34" charset="0"/>
            </a:endParaRPr>
          </a:p>
        </p:txBody>
      </p:sp>
      <p:sp>
        <p:nvSpPr>
          <p:cNvPr id="18" name="文字方塊 25"/>
          <p:cNvSpPr txBox="1"/>
          <p:nvPr/>
        </p:nvSpPr>
        <p:spPr>
          <a:xfrm>
            <a:off x="7151904" y="3782253"/>
            <a:ext cx="1224136" cy="307777"/>
          </a:xfrm>
          <a:prstGeom prst="rect">
            <a:avLst/>
          </a:prstGeom>
          <a:noFill/>
        </p:spPr>
        <p:txBody>
          <a:bodyPr wrap="square" rtlCol="0">
            <a:spAutoFit/>
          </a:bodyPr>
          <a:lstStyle/>
          <a:p>
            <a:pPr algn="ctr"/>
            <a:r>
              <a:rPr lang="en-US" altLang="zh-TW" sz="1400" b="1" dirty="0" smtClean="0">
                <a:solidFill>
                  <a:srgbClr val="0000FF"/>
                </a:solidFill>
                <a:latin typeface="Tahoma" pitchFamily="34" charset="0"/>
                <a:ea typeface="Tahoma" pitchFamily="34" charset="0"/>
                <a:cs typeface="Tahoma" pitchFamily="34" charset="0"/>
              </a:rPr>
              <a:t>Match</a:t>
            </a:r>
            <a:endParaRPr lang="zh-TW" altLang="en-US" sz="1400" b="1" dirty="0">
              <a:solidFill>
                <a:srgbClr val="0000FF"/>
              </a:solidFill>
              <a:latin typeface="Tahoma" pitchFamily="34" charset="0"/>
              <a:cs typeface="Tahoma" pitchFamily="34" charset="0"/>
            </a:endParaRPr>
          </a:p>
        </p:txBody>
      </p:sp>
      <p:sp>
        <p:nvSpPr>
          <p:cNvPr id="19" name="文字方塊 30"/>
          <p:cNvSpPr txBox="1"/>
          <p:nvPr/>
        </p:nvSpPr>
        <p:spPr>
          <a:xfrm>
            <a:off x="5231289" y="2357192"/>
            <a:ext cx="720080" cy="195814"/>
          </a:xfrm>
          <a:prstGeom prst="rect">
            <a:avLst/>
          </a:prstGeom>
          <a:noFill/>
        </p:spPr>
        <p:txBody>
          <a:bodyPr wrap="square" lIns="36000" tIns="36000" rIns="36000" bIns="36000" rtlCol="0">
            <a:spAutoFit/>
          </a:bodyPr>
          <a:lstStyle/>
          <a:p>
            <a:pPr algn="ctr"/>
            <a:r>
              <a:rPr lang="en-US" altLang="zh-TW" sz="800" b="1" dirty="0" smtClean="0">
                <a:latin typeface="Tahoma" pitchFamily="34" charset="0"/>
                <a:ea typeface="Tahoma" pitchFamily="34" charset="0"/>
                <a:cs typeface="Tahoma" pitchFamily="34" charset="0"/>
              </a:rPr>
              <a:t>16D16F</a:t>
            </a:r>
            <a:endParaRPr lang="zh-TW" altLang="en-US" sz="800" b="1" dirty="0">
              <a:latin typeface="Tahoma" pitchFamily="34" charset="0"/>
              <a:cs typeface="Tahoma" pitchFamily="34" charset="0"/>
            </a:endParaRPr>
          </a:p>
        </p:txBody>
      </p:sp>
      <p:sp>
        <p:nvSpPr>
          <p:cNvPr id="20" name="文字方塊 31"/>
          <p:cNvSpPr txBox="1"/>
          <p:nvPr/>
        </p:nvSpPr>
        <p:spPr>
          <a:xfrm>
            <a:off x="6217885" y="2358498"/>
            <a:ext cx="720080" cy="195814"/>
          </a:xfrm>
          <a:prstGeom prst="rect">
            <a:avLst/>
          </a:prstGeom>
          <a:noFill/>
        </p:spPr>
        <p:txBody>
          <a:bodyPr wrap="square" lIns="36000" tIns="36000" rIns="36000" bIns="36000" rtlCol="0">
            <a:spAutoFit/>
          </a:bodyPr>
          <a:lstStyle/>
          <a:p>
            <a:pPr algn="ctr"/>
            <a:r>
              <a:rPr lang="en-US" altLang="zh-TW" sz="800" b="1" dirty="0" smtClean="0">
                <a:latin typeface="Tahoma" pitchFamily="34" charset="0"/>
                <a:ea typeface="Tahoma" pitchFamily="34" charset="0"/>
                <a:cs typeface="Tahoma" pitchFamily="34" charset="0"/>
              </a:rPr>
              <a:t>12D12F</a:t>
            </a:r>
            <a:endParaRPr lang="zh-TW" altLang="en-US" sz="800" b="1" dirty="0">
              <a:latin typeface="Tahoma" pitchFamily="34" charset="0"/>
              <a:cs typeface="Tahoma" pitchFamily="34" charset="0"/>
            </a:endParaRPr>
          </a:p>
        </p:txBody>
      </p:sp>
      <p:sp>
        <p:nvSpPr>
          <p:cNvPr id="21" name="文字方塊 32"/>
          <p:cNvSpPr txBox="1"/>
          <p:nvPr/>
        </p:nvSpPr>
        <p:spPr>
          <a:xfrm>
            <a:off x="7225997" y="2357192"/>
            <a:ext cx="720080" cy="195814"/>
          </a:xfrm>
          <a:prstGeom prst="rect">
            <a:avLst/>
          </a:prstGeom>
          <a:noFill/>
        </p:spPr>
        <p:txBody>
          <a:bodyPr wrap="square" lIns="36000" tIns="36000" rIns="36000" bIns="36000" rtlCol="0">
            <a:spAutoFit/>
          </a:bodyPr>
          <a:lstStyle/>
          <a:p>
            <a:pPr algn="ctr"/>
            <a:r>
              <a:rPr lang="en-US" altLang="zh-TW" sz="800" b="1" dirty="0" smtClean="0">
                <a:latin typeface="Tahoma" pitchFamily="34" charset="0"/>
                <a:ea typeface="Tahoma" pitchFamily="34" charset="0"/>
                <a:cs typeface="Tahoma" pitchFamily="34" charset="0"/>
              </a:rPr>
              <a:t>16D16F</a:t>
            </a:r>
            <a:endParaRPr lang="zh-TW" altLang="en-US" sz="800" b="1" dirty="0">
              <a:latin typeface="Tahoma" pitchFamily="34" charset="0"/>
              <a:cs typeface="Tahoma" pitchFamily="34" charset="0"/>
            </a:endParaRPr>
          </a:p>
        </p:txBody>
      </p:sp>
      <p:sp>
        <p:nvSpPr>
          <p:cNvPr id="22" name="文字方塊 33"/>
          <p:cNvSpPr txBox="1"/>
          <p:nvPr/>
        </p:nvSpPr>
        <p:spPr>
          <a:xfrm>
            <a:off x="8234109" y="2358498"/>
            <a:ext cx="720080" cy="195814"/>
          </a:xfrm>
          <a:prstGeom prst="rect">
            <a:avLst/>
          </a:prstGeom>
          <a:noFill/>
        </p:spPr>
        <p:txBody>
          <a:bodyPr wrap="square" lIns="36000" tIns="36000" rIns="36000" bIns="36000" rtlCol="0">
            <a:spAutoFit/>
          </a:bodyPr>
          <a:lstStyle/>
          <a:p>
            <a:pPr algn="ctr"/>
            <a:r>
              <a:rPr lang="en-US" altLang="zh-TW" sz="800" b="1" i="1" u="sng" dirty="0" smtClean="0">
                <a:latin typeface="Tahoma" pitchFamily="34" charset="0"/>
                <a:ea typeface="Tahoma" pitchFamily="34" charset="0"/>
                <a:cs typeface="Tahoma" pitchFamily="34" charset="0"/>
              </a:rPr>
              <a:t>8D8F</a:t>
            </a:r>
            <a:endParaRPr lang="zh-TW" altLang="en-US" sz="800" b="1" i="1" u="sng" dirty="0">
              <a:latin typeface="Tahoma" pitchFamily="34" charset="0"/>
              <a:cs typeface="Tahoma" pitchFamily="34" charset="0"/>
            </a:endParaRPr>
          </a:p>
        </p:txBody>
      </p:sp>
      <p:sp>
        <p:nvSpPr>
          <p:cNvPr id="23" name="Text Box 117"/>
          <p:cNvSpPr txBox="1">
            <a:spLocks noChangeArrowheads="1"/>
          </p:cNvSpPr>
          <p:nvPr/>
        </p:nvSpPr>
        <p:spPr bwMode="auto">
          <a:xfrm>
            <a:off x="47012" y="30965"/>
            <a:ext cx="5245667" cy="400110"/>
          </a:xfrm>
          <a:prstGeom prst="rect">
            <a:avLst/>
          </a:prstGeom>
          <a:noFill/>
          <a:ln w="9525" algn="ctr">
            <a:noFill/>
            <a:miter lim="800000"/>
            <a:headEnd/>
            <a:tailEnd/>
          </a:ln>
          <a:effectLst>
            <a:prstShdw prst="shdw12">
              <a:srgbClr val="808080">
                <a:alpha val="50000"/>
              </a:srgbClr>
            </a:prstShdw>
          </a:effectLst>
        </p:spPr>
        <p:txBody>
          <a:bodyPr wrap="none">
            <a:spAutoFit/>
          </a:bodyPr>
          <a:lstStyle/>
          <a:p>
            <a:r>
              <a:rPr lang="en-US" sz="2000" dirty="0" smtClean="0">
                <a:latin typeface="Trebuchet MS" pitchFamily="34" charset="0"/>
              </a:rPr>
              <a:t>DRAM — See Through / OVL application (3)</a:t>
            </a:r>
            <a:endParaRPr lang="en-US" altLang="zh-TW" sz="2000" dirty="0">
              <a:latin typeface="Trebuchet MS" pitchFamily="34" charset="0"/>
              <a:ea typeface="新細明體" pitchFamily="18" charset="-12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0123" y="2114556"/>
            <a:ext cx="7863840" cy="1069181"/>
          </a:xfrm>
        </p:spPr>
        <p:txBody>
          <a:bodyPr/>
          <a:lstStyle/>
          <a:p>
            <a:pPr>
              <a:spcBef>
                <a:spcPts val="2400"/>
              </a:spcBef>
              <a:spcAft>
                <a:spcPts val="1800"/>
              </a:spcAft>
            </a:pPr>
            <a:r>
              <a:rPr lang="en-US" altLang="zh-TW" sz="2800" dirty="0" smtClean="0"/>
              <a:t>Bottom-up for Recipe Setup</a:t>
            </a:r>
            <a:endParaRPr lang="en-US" sz="2800" b="0" i="1" u="sng"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bwMode="auto">
          <a:xfrm>
            <a:off x="0" y="0"/>
            <a:ext cx="8229600" cy="554831"/>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TW" b="1" dirty="0" smtClean="0">
                <a:solidFill>
                  <a:schemeClr val="tx1"/>
                </a:solidFill>
                <a:latin typeface="+mj-lt"/>
                <a:ea typeface="新細明體" pitchFamily="18" charset="-120"/>
              </a:rPr>
              <a:t>Bottom-up for Recipe </a:t>
            </a:r>
            <a:r>
              <a:rPr lang="en-US" altLang="zh-TW" dirty="0" smtClean="0">
                <a:latin typeface="+mj-lt"/>
                <a:ea typeface="新細明體" pitchFamily="18" charset="-120"/>
              </a:rPr>
              <a:t>S</a:t>
            </a:r>
            <a:r>
              <a:rPr lang="en-US" altLang="zh-TW" b="1" dirty="0" smtClean="0">
                <a:solidFill>
                  <a:schemeClr val="tx1"/>
                </a:solidFill>
                <a:latin typeface="+mj-lt"/>
                <a:ea typeface="新細明體" pitchFamily="18" charset="-120"/>
              </a:rPr>
              <a:t>et </a:t>
            </a:r>
            <a:r>
              <a:rPr lang="en-US" altLang="zh-TW" dirty="0" smtClean="0">
                <a:latin typeface="+mj-lt"/>
                <a:ea typeface="新細明體" pitchFamily="18" charset="-120"/>
              </a:rPr>
              <a:t>U</a:t>
            </a:r>
            <a:r>
              <a:rPr lang="en-US" altLang="zh-TW" b="1" dirty="0" smtClean="0">
                <a:solidFill>
                  <a:schemeClr val="tx1"/>
                </a:solidFill>
                <a:latin typeface="+mj-lt"/>
                <a:ea typeface="新細明體" pitchFamily="18" charset="-120"/>
              </a:rPr>
              <a:t>p</a:t>
            </a:r>
            <a:endParaRPr lang="en-US" altLang="zh-TW" b="1" dirty="0">
              <a:solidFill>
                <a:schemeClr val="tx1"/>
              </a:solidFill>
              <a:latin typeface="+mj-lt"/>
              <a:ea typeface="新細明體" pitchFamily="18" charset="-120"/>
            </a:endParaRPr>
          </a:p>
        </p:txBody>
      </p:sp>
      <p:sp>
        <p:nvSpPr>
          <p:cNvPr id="109655" name="Freeform 87"/>
          <p:cNvSpPr>
            <a:spLocks/>
          </p:cNvSpPr>
          <p:nvPr/>
        </p:nvSpPr>
        <p:spPr bwMode="auto">
          <a:xfrm>
            <a:off x="284163" y="3056335"/>
            <a:ext cx="819150" cy="1176338"/>
          </a:xfrm>
          <a:custGeom>
            <a:avLst/>
            <a:gdLst/>
            <a:ahLst/>
            <a:cxnLst>
              <a:cxn ang="0">
                <a:pos x="239" y="577"/>
              </a:cxn>
              <a:cxn ang="0">
                <a:pos x="34" y="584"/>
              </a:cxn>
              <a:cxn ang="0">
                <a:pos x="34" y="81"/>
              </a:cxn>
              <a:cxn ang="0">
                <a:pos x="239" y="96"/>
              </a:cxn>
              <a:cxn ang="0">
                <a:pos x="239" y="577"/>
              </a:cxn>
            </a:cxnLst>
            <a:rect l="0" t="0" r="r" b="b"/>
            <a:pathLst>
              <a:path w="239" h="667">
                <a:moveTo>
                  <a:pt x="239" y="577"/>
                </a:moveTo>
                <a:cubicBezTo>
                  <a:pt x="206" y="664"/>
                  <a:pt x="68" y="667"/>
                  <a:pt x="34" y="584"/>
                </a:cubicBezTo>
                <a:cubicBezTo>
                  <a:pt x="0" y="501"/>
                  <a:pt x="0" y="162"/>
                  <a:pt x="34" y="81"/>
                </a:cubicBezTo>
                <a:cubicBezTo>
                  <a:pt x="68" y="0"/>
                  <a:pt x="205" y="13"/>
                  <a:pt x="239" y="96"/>
                </a:cubicBezTo>
                <a:lnTo>
                  <a:pt x="239" y="577"/>
                </a:lnTo>
                <a:close/>
              </a:path>
            </a:pathLst>
          </a:custGeom>
          <a:solidFill>
            <a:schemeClr val="accent1"/>
          </a:solidFill>
          <a:ln w="9525">
            <a:solidFill>
              <a:schemeClr val="tx1"/>
            </a:solidFill>
            <a:round/>
            <a:headEnd/>
            <a:tailEnd/>
          </a:ln>
          <a:effectLst/>
        </p:spPr>
        <p:txBody>
          <a:bodyPr/>
          <a:lstStyle/>
          <a:p>
            <a:endParaRPr lang="zh-TW" altLang="en-US">
              <a:latin typeface="Trebuchet MS" pitchFamily="34" charset="0"/>
            </a:endParaRPr>
          </a:p>
        </p:txBody>
      </p:sp>
      <p:sp>
        <p:nvSpPr>
          <p:cNvPr id="109591" name="Freeform 23"/>
          <p:cNvSpPr>
            <a:spLocks/>
          </p:cNvSpPr>
          <p:nvPr/>
        </p:nvSpPr>
        <p:spPr bwMode="auto">
          <a:xfrm>
            <a:off x="3902075" y="2628901"/>
            <a:ext cx="469900" cy="526256"/>
          </a:xfrm>
          <a:custGeom>
            <a:avLst/>
            <a:gdLst/>
            <a:ahLst/>
            <a:cxnLst>
              <a:cxn ang="0">
                <a:pos x="336" y="869"/>
              </a:cxn>
              <a:cxn ang="0">
                <a:pos x="335" y="0"/>
              </a:cxn>
              <a:cxn ang="0">
                <a:pos x="0" y="1"/>
              </a:cxn>
            </a:cxnLst>
            <a:rect l="0" t="0" r="r" b="b"/>
            <a:pathLst>
              <a:path w="336" h="869">
                <a:moveTo>
                  <a:pt x="336" y="869"/>
                </a:moveTo>
                <a:lnTo>
                  <a:pt x="335" y="0"/>
                </a:lnTo>
                <a:lnTo>
                  <a:pt x="0" y="1"/>
                </a:lnTo>
              </a:path>
            </a:pathLst>
          </a:custGeom>
          <a:noFill/>
          <a:ln w="47625">
            <a:solidFill>
              <a:schemeClr val="tx1"/>
            </a:solidFill>
            <a:round/>
            <a:headEnd type="none" w="med" len="med"/>
            <a:tailEnd type="none" w="med" len="med"/>
          </a:ln>
          <a:effectLst/>
        </p:spPr>
        <p:txBody>
          <a:bodyPr/>
          <a:lstStyle/>
          <a:p>
            <a:endParaRPr lang="zh-TW" altLang="en-US" sz="1600">
              <a:latin typeface="Trebuchet MS" pitchFamily="34" charset="0"/>
            </a:endParaRPr>
          </a:p>
        </p:txBody>
      </p:sp>
      <p:sp>
        <p:nvSpPr>
          <p:cNvPr id="109606" name="Freeform 38"/>
          <p:cNvSpPr>
            <a:spLocks/>
          </p:cNvSpPr>
          <p:nvPr/>
        </p:nvSpPr>
        <p:spPr bwMode="auto">
          <a:xfrm>
            <a:off x="4151314" y="1000125"/>
            <a:ext cx="204787" cy="561975"/>
          </a:xfrm>
          <a:custGeom>
            <a:avLst/>
            <a:gdLst/>
            <a:ahLst/>
            <a:cxnLst>
              <a:cxn ang="0">
                <a:pos x="121" y="448"/>
              </a:cxn>
              <a:cxn ang="0">
                <a:pos x="113" y="0"/>
              </a:cxn>
              <a:cxn ang="0">
                <a:pos x="117" y="373"/>
              </a:cxn>
              <a:cxn ang="0">
                <a:pos x="0" y="373"/>
              </a:cxn>
            </a:cxnLst>
            <a:rect l="0" t="0" r="r" b="b"/>
            <a:pathLst>
              <a:path w="121" h="448">
                <a:moveTo>
                  <a:pt x="121" y="448"/>
                </a:moveTo>
                <a:lnTo>
                  <a:pt x="113" y="0"/>
                </a:lnTo>
                <a:lnTo>
                  <a:pt x="117" y="373"/>
                </a:lnTo>
                <a:lnTo>
                  <a:pt x="0" y="373"/>
                </a:lnTo>
              </a:path>
            </a:pathLst>
          </a:custGeom>
          <a:noFill/>
          <a:ln w="47625">
            <a:solidFill>
              <a:schemeClr val="tx1"/>
            </a:solidFill>
            <a:round/>
            <a:headEnd type="none" w="med" len="med"/>
            <a:tailEnd type="none" w="med" len="med"/>
          </a:ln>
          <a:effectLst/>
        </p:spPr>
        <p:txBody>
          <a:bodyPr/>
          <a:lstStyle/>
          <a:p>
            <a:endParaRPr lang="zh-TW" altLang="en-US" sz="1600">
              <a:latin typeface="Trebuchet MS" pitchFamily="34" charset="0"/>
            </a:endParaRPr>
          </a:p>
        </p:txBody>
      </p:sp>
      <p:sp>
        <p:nvSpPr>
          <p:cNvPr id="109607" name="Freeform 39"/>
          <p:cNvSpPr>
            <a:spLocks/>
          </p:cNvSpPr>
          <p:nvPr/>
        </p:nvSpPr>
        <p:spPr bwMode="auto">
          <a:xfrm>
            <a:off x="6648450" y="1047751"/>
            <a:ext cx="1588" cy="3127772"/>
          </a:xfrm>
          <a:custGeom>
            <a:avLst/>
            <a:gdLst/>
            <a:ahLst/>
            <a:cxnLst>
              <a:cxn ang="0">
                <a:pos x="1" y="2627"/>
              </a:cxn>
              <a:cxn ang="0">
                <a:pos x="0" y="0"/>
              </a:cxn>
            </a:cxnLst>
            <a:rect l="0" t="0" r="r" b="b"/>
            <a:pathLst>
              <a:path w="1" h="2627">
                <a:moveTo>
                  <a:pt x="1" y="2627"/>
                </a:moveTo>
                <a:lnTo>
                  <a:pt x="0" y="0"/>
                </a:lnTo>
              </a:path>
            </a:pathLst>
          </a:custGeom>
          <a:noFill/>
          <a:ln w="9525">
            <a:solidFill>
              <a:schemeClr val="tx1"/>
            </a:solidFill>
            <a:round/>
            <a:headEnd type="none" w="med" len="med"/>
            <a:tailEnd type="none" w="med" len="med"/>
          </a:ln>
          <a:effectLst/>
        </p:spPr>
        <p:txBody>
          <a:bodyPr/>
          <a:lstStyle/>
          <a:p>
            <a:endParaRPr lang="zh-TW" altLang="en-US">
              <a:latin typeface="Trebuchet MS" pitchFamily="34" charset="0"/>
            </a:endParaRPr>
          </a:p>
        </p:txBody>
      </p:sp>
      <p:sp>
        <p:nvSpPr>
          <p:cNvPr id="109609" name="AutoShape 41"/>
          <p:cNvSpPr>
            <a:spLocks/>
          </p:cNvSpPr>
          <p:nvPr/>
        </p:nvSpPr>
        <p:spPr bwMode="auto">
          <a:xfrm>
            <a:off x="7007225" y="972741"/>
            <a:ext cx="1644650" cy="251222"/>
          </a:xfrm>
          <a:prstGeom prst="borderCallout1">
            <a:avLst>
              <a:gd name="adj1" fmla="val 34125"/>
              <a:gd name="adj2" fmla="val -4634"/>
              <a:gd name="adj3" fmla="val 34125"/>
              <a:gd name="adj4" fmla="val -19306"/>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LE</a:t>
            </a:r>
          </a:p>
        </p:txBody>
      </p:sp>
      <p:sp>
        <p:nvSpPr>
          <p:cNvPr id="109611" name="AutoShape 43"/>
          <p:cNvSpPr>
            <a:spLocks/>
          </p:cNvSpPr>
          <p:nvPr/>
        </p:nvSpPr>
        <p:spPr bwMode="auto">
          <a:xfrm>
            <a:off x="7007225" y="2942034"/>
            <a:ext cx="1644650" cy="251222"/>
          </a:xfrm>
          <a:prstGeom prst="borderCallout1">
            <a:avLst>
              <a:gd name="adj1" fmla="val 34125"/>
              <a:gd name="adj2" fmla="val -4634"/>
              <a:gd name="adj3" fmla="val 34125"/>
              <a:gd name="adj4" fmla="val -19884"/>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Pre-scan</a:t>
            </a:r>
          </a:p>
        </p:txBody>
      </p:sp>
      <p:sp>
        <p:nvSpPr>
          <p:cNvPr id="109612" name="AutoShape 44"/>
          <p:cNvSpPr>
            <a:spLocks/>
          </p:cNvSpPr>
          <p:nvPr/>
        </p:nvSpPr>
        <p:spPr bwMode="auto">
          <a:xfrm>
            <a:off x="7007225" y="3280172"/>
            <a:ext cx="1644650" cy="251222"/>
          </a:xfrm>
          <a:prstGeom prst="borderCallout1">
            <a:avLst>
              <a:gd name="adj1" fmla="val 34125"/>
              <a:gd name="adj2" fmla="val -4634"/>
              <a:gd name="adj3" fmla="val 34125"/>
              <a:gd name="adj4" fmla="val -19884"/>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Pre-Flood</a:t>
            </a:r>
          </a:p>
        </p:txBody>
      </p:sp>
      <p:sp>
        <p:nvSpPr>
          <p:cNvPr id="109613" name="AutoShape 45"/>
          <p:cNvSpPr>
            <a:spLocks/>
          </p:cNvSpPr>
          <p:nvPr/>
        </p:nvSpPr>
        <p:spPr bwMode="auto">
          <a:xfrm>
            <a:off x="7007225" y="1301353"/>
            <a:ext cx="1644650" cy="251222"/>
          </a:xfrm>
          <a:prstGeom prst="borderCallout1">
            <a:avLst>
              <a:gd name="adj1" fmla="val 34125"/>
              <a:gd name="adj2" fmla="val -4634"/>
              <a:gd name="adj3" fmla="val 34125"/>
              <a:gd name="adj4" fmla="val -19884"/>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Current</a:t>
            </a:r>
          </a:p>
        </p:txBody>
      </p:sp>
      <p:sp>
        <p:nvSpPr>
          <p:cNvPr id="109614" name="AutoShape 46"/>
          <p:cNvSpPr>
            <a:spLocks/>
          </p:cNvSpPr>
          <p:nvPr/>
        </p:nvSpPr>
        <p:spPr bwMode="auto">
          <a:xfrm>
            <a:off x="7007225" y="1620441"/>
            <a:ext cx="1644650" cy="251222"/>
          </a:xfrm>
          <a:prstGeom prst="borderCallout1">
            <a:avLst>
              <a:gd name="adj1" fmla="val 34125"/>
              <a:gd name="adj2" fmla="val -4634"/>
              <a:gd name="adj3" fmla="val 34125"/>
              <a:gd name="adj4" fmla="val -19306"/>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Pixel size</a:t>
            </a:r>
          </a:p>
        </p:txBody>
      </p:sp>
      <p:sp>
        <p:nvSpPr>
          <p:cNvPr id="109615" name="AutoShape 47"/>
          <p:cNvSpPr>
            <a:spLocks/>
          </p:cNvSpPr>
          <p:nvPr/>
        </p:nvSpPr>
        <p:spPr bwMode="auto">
          <a:xfrm>
            <a:off x="7007225" y="2603898"/>
            <a:ext cx="1644650" cy="253603"/>
          </a:xfrm>
          <a:prstGeom prst="borderCallout1">
            <a:avLst>
              <a:gd name="adj1" fmla="val 33801"/>
              <a:gd name="adj2" fmla="val -4634"/>
              <a:gd name="adj3" fmla="val 33801"/>
              <a:gd name="adj4" fmla="val -20657"/>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Scan direction</a:t>
            </a:r>
          </a:p>
        </p:txBody>
      </p:sp>
      <p:sp>
        <p:nvSpPr>
          <p:cNvPr id="109616" name="AutoShape 48"/>
          <p:cNvSpPr>
            <a:spLocks/>
          </p:cNvSpPr>
          <p:nvPr/>
        </p:nvSpPr>
        <p:spPr bwMode="auto">
          <a:xfrm>
            <a:off x="7007225" y="1940719"/>
            <a:ext cx="1644650" cy="251222"/>
          </a:xfrm>
          <a:prstGeom prst="borderCallout1">
            <a:avLst>
              <a:gd name="adj1" fmla="val 34125"/>
              <a:gd name="adj2" fmla="val -4634"/>
              <a:gd name="adj3" fmla="val 34125"/>
              <a:gd name="adj4" fmla="val -19306"/>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Average</a:t>
            </a:r>
          </a:p>
        </p:txBody>
      </p:sp>
      <p:sp>
        <p:nvSpPr>
          <p:cNvPr id="109619" name="Line 51"/>
          <p:cNvSpPr>
            <a:spLocks noChangeShapeType="1"/>
          </p:cNvSpPr>
          <p:nvPr/>
        </p:nvSpPr>
        <p:spPr bwMode="auto">
          <a:xfrm>
            <a:off x="6286501" y="1832372"/>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109620" name="Line 52"/>
          <p:cNvSpPr>
            <a:spLocks noChangeShapeType="1"/>
          </p:cNvSpPr>
          <p:nvPr/>
        </p:nvSpPr>
        <p:spPr bwMode="auto">
          <a:xfrm>
            <a:off x="6286501" y="2107406"/>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109621" name="Line 53"/>
          <p:cNvSpPr>
            <a:spLocks noChangeShapeType="1"/>
          </p:cNvSpPr>
          <p:nvPr/>
        </p:nvSpPr>
        <p:spPr bwMode="auto">
          <a:xfrm>
            <a:off x="6286501" y="2621756"/>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109622" name="Line 54"/>
          <p:cNvSpPr>
            <a:spLocks noChangeShapeType="1"/>
          </p:cNvSpPr>
          <p:nvPr/>
        </p:nvSpPr>
        <p:spPr bwMode="auto">
          <a:xfrm>
            <a:off x="6286501" y="3161110"/>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109623" name="Line 55"/>
          <p:cNvSpPr>
            <a:spLocks noChangeShapeType="1"/>
          </p:cNvSpPr>
          <p:nvPr/>
        </p:nvSpPr>
        <p:spPr bwMode="auto">
          <a:xfrm>
            <a:off x="6286501" y="3442097"/>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109624" name="AutoShape 56"/>
          <p:cNvSpPr>
            <a:spLocks/>
          </p:cNvSpPr>
          <p:nvPr/>
        </p:nvSpPr>
        <p:spPr bwMode="auto">
          <a:xfrm>
            <a:off x="7005639" y="3612357"/>
            <a:ext cx="1646237" cy="513856"/>
          </a:xfrm>
          <a:prstGeom prst="borderCallout1">
            <a:avLst>
              <a:gd name="adj1" fmla="val 21051"/>
              <a:gd name="adj2" fmla="val -4630"/>
              <a:gd name="adj3" fmla="val 21051"/>
              <a:gd name="adj4" fmla="val -21213"/>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Device status control</a:t>
            </a:r>
          </a:p>
        </p:txBody>
      </p:sp>
      <p:sp>
        <p:nvSpPr>
          <p:cNvPr id="109627" name="Freeform 59"/>
          <p:cNvSpPr>
            <a:spLocks/>
          </p:cNvSpPr>
          <p:nvPr/>
        </p:nvSpPr>
        <p:spPr bwMode="auto">
          <a:xfrm>
            <a:off x="3838575" y="3658791"/>
            <a:ext cx="520700" cy="1072753"/>
          </a:xfrm>
          <a:custGeom>
            <a:avLst/>
            <a:gdLst/>
            <a:ahLst/>
            <a:cxnLst>
              <a:cxn ang="0">
                <a:pos x="336" y="869"/>
              </a:cxn>
              <a:cxn ang="0">
                <a:pos x="335" y="0"/>
              </a:cxn>
              <a:cxn ang="0">
                <a:pos x="0" y="1"/>
              </a:cxn>
            </a:cxnLst>
            <a:rect l="0" t="0" r="r" b="b"/>
            <a:pathLst>
              <a:path w="336" h="869">
                <a:moveTo>
                  <a:pt x="336" y="869"/>
                </a:moveTo>
                <a:lnTo>
                  <a:pt x="335" y="0"/>
                </a:lnTo>
                <a:lnTo>
                  <a:pt x="0" y="1"/>
                </a:lnTo>
              </a:path>
            </a:pathLst>
          </a:custGeom>
          <a:noFill/>
          <a:ln w="47625">
            <a:solidFill>
              <a:schemeClr val="tx1"/>
            </a:solidFill>
            <a:round/>
            <a:headEnd type="none" w="med" len="med"/>
            <a:tailEnd type="none" w="med" len="med"/>
          </a:ln>
          <a:effectLst/>
        </p:spPr>
        <p:txBody>
          <a:bodyPr/>
          <a:lstStyle/>
          <a:p>
            <a:endParaRPr lang="zh-TW" altLang="en-US" sz="1600">
              <a:latin typeface="Trebuchet MS" pitchFamily="34" charset="0"/>
            </a:endParaRPr>
          </a:p>
        </p:txBody>
      </p:sp>
      <p:sp>
        <p:nvSpPr>
          <p:cNvPr id="109635" name="AutoShape 67"/>
          <p:cNvSpPr>
            <a:spLocks/>
          </p:cNvSpPr>
          <p:nvPr/>
        </p:nvSpPr>
        <p:spPr bwMode="auto">
          <a:xfrm>
            <a:off x="7007225" y="2275285"/>
            <a:ext cx="1644650" cy="255984"/>
          </a:xfrm>
          <a:prstGeom prst="borderCallout1">
            <a:avLst>
              <a:gd name="adj1" fmla="val 33486"/>
              <a:gd name="adj2" fmla="val -4634"/>
              <a:gd name="adj3" fmla="val 33486"/>
              <a:gd name="adj4" fmla="val -21236"/>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No.5 biasing</a:t>
            </a:r>
          </a:p>
        </p:txBody>
      </p:sp>
      <p:sp>
        <p:nvSpPr>
          <p:cNvPr id="109639" name="Line 71"/>
          <p:cNvSpPr>
            <a:spLocks noChangeShapeType="1"/>
          </p:cNvSpPr>
          <p:nvPr/>
        </p:nvSpPr>
        <p:spPr bwMode="auto">
          <a:xfrm>
            <a:off x="6286501" y="1064419"/>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109640" name="Line 72"/>
          <p:cNvSpPr>
            <a:spLocks noChangeShapeType="1"/>
          </p:cNvSpPr>
          <p:nvPr/>
        </p:nvSpPr>
        <p:spPr bwMode="auto">
          <a:xfrm>
            <a:off x="6286501" y="1291829"/>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109641" name="Line 73"/>
          <p:cNvSpPr>
            <a:spLocks noChangeShapeType="1"/>
          </p:cNvSpPr>
          <p:nvPr/>
        </p:nvSpPr>
        <p:spPr bwMode="auto">
          <a:xfrm>
            <a:off x="6286501" y="1565672"/>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109643" name="Line 75"/>
          <p:cNvSpPr>
            <a:spLocks noChangeShapeType="1"/>
          </p:cNvSpPr>
          <p:nvPr/>
        </p:nvSpPr>
        <p:spPr bwMode="auto">
          <a:xfrm>
            <a:off x="1628775" y="2144316"/>
            <a:ext cx="0" cy="523875"/>
          </a:xfrm>
          <a:prstGeom prst="line">
            <a:avLst/>
          </a:prstGeom>
          <a:noFill/>
          <a:ln w="9525">
            <a:solidFill>
              <a:schemeClr val="tx1"/>
            </a:solidFill>
            <a:round/>
            <a:headEnd/>
            <a:tailEnd/>
          </a:ln>
          <a:effectLst/>
        </p:spPr>
        <p:txBody>
          <a:bodyPr/>
          <a:lstStyle/>
          <a:p>
            <a:endParaRPr lang="zh-TW" altLang="en-US" sz="1600">
              <a:latin typeface="Trebuchet MS" pitchFamily="34" charset="0"/>
            </a:endParaRPr>
          </a:p>
        </p:txBody>
      </p:sp>
      <p:sp>
        <p:nvSpPr>
          <p:cNvPr id="109644" name="Freeform 76"/>
          <p:cNvSpPr>
            <a:spLocks/>
          </p:cNvSpPr>
          <p:nvPr/>
        </p:nvSpPr>
        <p:spPr bwMode="auto">
          <a:xfrm flipV="1">
            <a:off x="3867151" y="1797844"/>
            <a:ext cx="466725" cy="561975"/>
          </a:xfrm>
          <a:custGeom>
            <a:avLst/>
            <a:gdLst/>
            <a:ahLst/>
            <a:cxnLst>
              <a:cxn ang="0">
                <a:pos x="336" y="869"/>
              </a:cxn>
              <a:cxn ang="0">
                <a:pos x="335" y="0"/>
              </a:cxn>
              <a:cxn ang="0">
                <a:pos x="0" y="1"/>
              </a:cxn>
            </a:cxnLst>
            <a:rect l="0" t="0" r="r" b="b"/>
            <a:pathLst>
              <a:path w="336" h="869">
                <a:moveTo>
                  <a:pt x="336" y="869"/>
                </a:moveTo>
                <a:lnTo>
                  <a:pt x="335" y="0"/>
                </a:lnTo>
                <a:lnTo>
                  <a:pt x="0" y="1"/>
                </a:lnTo>
              </a:path>
            </a:pathLst>
          </a:custGeom>
          <a:noFill/>
          <a:ln w="47625">
            <a:solidFill>
              <a:schemeClr val="tx1"/>
            </a:solidFill>
            <a:round/>
            <a:headEnd type="none" w="med" len="med"/>
            <a:tailEnd type="none" w="med" len="med"/>
          </a:ln>
          <a:effectLst/>
        </p:spPr>
        <p:txBody>
          <a:bodyPr/>
          <a:lstStyle/>
          <a:p>
            <a:endParaRPr lang="zh-TW" altLang="en-US" sz="1600">
              <a:latin typeface="Trebuchet MS" pitchFamily="34" charset="0"/>
            </a:endParaRPr>
          </a:p>
        </p:txBody>
      </p:sp>
      <p:sp>
        <p:nvSpPr>
          <p:cNvPr id="109648" name="Line 80"/>
          <p:cNvSpPr>
            <a:spLocks noChangeShapeType="1"/>
          </p:cNvSpPr>
          <p:nvPr/>
        </p:nvSpPr>
        <p:spPr bwMode="auto">
          <a:xfrm>
            <a:off x="6289676" y="2347913"/>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109649" name="Line 81"/>
          <p:cNvSpPr>
            <a:spLocks noChangeShapeType="1"/>
          </p:cNvSpPr>
          <p:nvPr/>
        </p:nvSpPr>
        <p:spPr bwMode="auto">
          <a:xfrm>
            <a:off x="6289676" y="2881313"/>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109584" name="AutoShape 16"/>
          <p:cNvSpPr>
            <a:spLocks/>
          </p:cNvSpPr>
          <p:nvPr/>
        </p:nvSpPr>
        <p:spPr bwMode="auto">
          <a:xfrm>
            <a:off x="4683125" y="2543175"/>
            <a:ext cx="1600200" cy="205979"/>
          </a:xfrm>
          <a:prstGeom prst="borderCallout1">
            <a:avLst>
              <a:gd name="adj1" fmla="val 41620"/>
              <a:gd name="adj2" fmla="val -4764"/>
              <a:gd name="adj3" fmla="val 41620"/>
              <a:gd name="adj4" fmla="val -21130"/>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On Device</a:t>
            </a:r>
          </a:p>
        </p:txBody>
      </p:sp>
      <p:sp>
        <p:nvSpPr>
          <p:cNvPr id="109585" name="AutoShape 17"/>
          <p:cNvSpPr>
            <a:spLocks/>
          </p:cNvSpPr>
          <p:nvPr/>
        </p:nvSpPr>
        <p:spPr bwMode="auto">
          <a:xfrm>
            <a:off x="4683125" y="2784872"/>
            <a:ext cx="1600200" cy="223838"/>
          </a:xfrm>
          <a:prstGeom prst="borderCallout1">
            <a:avLst>
              <a:gd name="adj1" fmla="val 38296"/>
              <a:gd name="adj2" fmla="val -4764"/>
              <a:gd name="adj3" fmla="val 38296"/>
              <a:gd name="adj4" fmla="val -20338"/>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On Dummies</a:t>
            </a:r>
          </a:p>
        </p:txBody>
      </p:sp>
      <p:sp>
        <p:nvSpPr>
          <p:cNvPr id="109586" name="AutoShape 18"/>
          <p:cNvSpPr>
            <a:spLocks/>
          </p:cNvSpPr>
          <p:nvPr/>
        </p:nvSpPr>
        <p:spPr bwMode="auto">
          <a:xfrm>
            <a:off x="4683125" y="3059906"/>
            <a:ext cx="1600200" cy="205979"/>
          </a:xfrm>
          <a:prstGeom prst="borderCallout1">
            <a:avLst>
              <a:gd name="adj1" fmla="val 41620"/>
              <a:gd name="adj2" fmla="val -4764"/>
              <a:gd name="adj3" fmla="val 40463"/>
              <a:gd name="adj4" fmla="val -18847"/>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On Edge Dice</a:t>
            </a:r>
          </a:p>
        </p:txBody>
      </p:sp>
      <p:sp>
        <p:nvSpPr>
          <p:cNvPr id="109593" name="AutoShape 25"/>
          <p:cNvSpPr>
            <a:spLocks/>
          </p:cNvSpPr>
          <p:nvPr/>
        </p:nvSpPr>
        <p:spPr bwMode="auto">
          <a:xfrm>
            <a:off x="4673600" y="3326606"/>
            <a:ext cx="1600200" cy="205979"/>
          </a:xfrm>
          <a:prstGeom prst="borderCallout1">
            <a:avLst>
              <a:gd name="adj1" fmla="val 41620"/>
              <a:gd name="adj2" fmla="val -4764"/>
              <a:gd name="adj3" fmla="val 41620"/>
              <a:gd name="adj4" fmla="val -57144"/>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On DOI</a:t>
            </a:r>
          </a:p>
        </p:txBody>
      </p:sp>
      <p:sp>
        <p:nvSpPr>
          <p:cNvPr id="109604" name="AutoShape 36"/>
          <p:cNvSpPr>
            <a:spLocks/>
          </p:cNvSpPr>
          <p:nvPr/>
        </p:nvSpPr>
        <p:spPr bwMode="auto">
          <a:xfrm>
            <a:off x="4683125" y="1195387"/>
            <a:ext cx="1600200" cy="205979"/>
          </a:xfrm>
          <a:prstGeom prst="borderCallout1">
            <a:avLst>
              <a:gd name="adj1" fmla="val 41620"/>
              <a:gd name="adj2" fmla="val -4764"/>
              <a:gd name="adj3" fmla="val 41620"/>
              <a:gd name="adj4" fmla="val -20042"/>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Mat Contrast</a:t>
            </a:r>
          </a:p>
        </p:txBody>
      </p:sp>
      <p:sp>
        <p:nvSpPr>
          <p:cNvPr id="109605" name="AutoShape 37"/>
          <p:cNvSpPr>
            <a:spLocks/>
          </p:cNvSpPr>
          <p:nvPr/>
        </p:nvSpPr>
        <p:spPr bwMode="auto">
          <a:xfrm>
            <a:off x="4683125" y="1463279"/>
            <a:ext cx="1600200" cy="205978"/>
          </a:xfrm>
          <a:prstGeom prst="borderCallout1">
            <a:avLst>
              <a:gd name="adj1" fmla="val 41620"/>
              <a:gd name="adj2" fmla="val -4764"/>
              <a:gd name="adj3" fmla="val 41620"/>
              <a:gd name="adj4" fmla="val -20236"/>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VC</a:t>
            </a:r>
          </a:p>
        </p:txBody>
      </p:sp>
      <p:sp>
        <p:nvSpPr>
          <p:cNvPr id="109610" name="AutoShape 42"/>
          <p:cNvSpPr>
            <a:spLocks/>
          </p:cNvSpPr>
          <p:nvPr/>
        </p:nvSpPr>
        <p:spPr bwMode="auto">
          <a:xfrm>
            <a:off x="4683125" y="937023"/>
            <a:ext cx="1600200" cy="205978"/>
          </a:xfrm>
          <a:prstGeom prst="borderCallout1">
            <a:avLst>
              <a:gd name="adj1" fmla="val 41620"/>
              <a:gd name="adj2" fmla="val -4764"/>
              <a:gd name="adj3" fmla="val 41042"/>
              <a:gd name="adj4" fmla="val -20236"/>
            </a:avLst>
          </a:prstGeom>
          <a:solidFill>
            <a:srgbClr val="CC99FF"/>
          </a:solidFill>
          <a:ln w="9525">
            <a:solidFill>
              <a:schemeClr val="tx1"/>
            </a:solidFill>
            <a:miter lim="800000"/>
            <a:headEnd/>
            <a:tailEnd/>
          </a:ln>
          <a:effectLst/>
        </p:spPr>
        <p:txBody>
          <a:bodyPr/>
          <a:lstStyle/>
          <a:p>
            <a:pPr algn="ctr"/>
            <a:r>
              <a:rPr lang="en-US" altLang="zh-TW" sz="1200" b="1" dirty="0" err="1">
                <a:latin typeface="Trebuchet MS" pitchFamily="34" charset="0"/>
                <a:ea typeface="新細明體" pitchFamily="18" charset="-120"/>
              </a:rPr>
              <a:t>Topo</a:t>
            </a:r>
            <a:r>
              <a:rPr lang="en-US" altLang="zh-TW" sz="1200" b="1" dirty="0">
                <a:latin typeface="Trebuchet MS" pitchFamily="34" charset="0"/>
                <a:ea typeface="新細明體" pitchFamily="18" charset="-120"/>
              </a:rPr>
              <a:t> Contrast</a:t>
            </a:r>
          </a:p>
        </p:txBody>
      </p:sp>
      <p:sp>
        <p:nvSpPr>
          <p:cNvPr id="109628" name="AutoShape 60"/>
          <p:cNvSpPr>
            <a:spLocks/>
          </p:cNvSpPr>
          <p:nvPr/>
        </p:nvSpPr>
        <p:spPr bwMode="auto">
          <a:xfrm>
            <a:off x="4683125" y="3840956"/>
            <a:ext cx="1600200" cy="205979"/>
          </a:xfrm>
          <a:prstGeom prst="borderCallout1">
            <a:avLst>
              <a:gd name="adj1" fmla="val 41620"/>
              <a:gd name="adj2" fmla="val -4764"/>
              <a:gd name="adj3" fmla="val 41620"/>
              <a:gd name="adj4" fmla="val -18847"/>
            </a:avLst>
          </a:prstGeom>
          <a:solidFill>
            <a:schemeClr val="accent1"/>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Sensitivity</a:t>
            </a:r>
          </a:p>
        </p:txBody>
      </p:sp>
      <p:sp>
        <p:nvSpPr>
          <p:cNvPr id="109629" name="AutoShape 61"/>
          <p:cNvSpPr>
            <a:spLocks/>
          </p:cNvSpPr>
          <p:nvPr/>
        </p:nvSpPr>
        <p:spPr bwMode="auto">
          <a:xfrm>
            <a:off x="4683125" y="3580210"/>
            <a:ext cx="1600200" cy="205978"/>
          </a:xfrm>
          <a:prstGeom prst="borderCallout1">
            <a:avLst>
              <a:gd name="adj1" fmla="val 41620"/>
              <a:gd name="adj2" fmla="val -4764"/>
              <a:gd name="adj3" fmla="val 41620"/>
              <a:gd name="adj4" fmla="val -18949"/>
            </a:avLst>
          </a:prstGeom>
          <a:solidFill>
            <a:schemeClr val="accent1"/>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Threshold</a:t>
            </a:r>
          </a:p>
        </p:txBody>
      </p:sp>
      <p:sp>
        <p:nvSpPr>
          <p:cNvPr id="109630" name="AutoShape 62"/>
          <p:cNvSpPr>
            <a:spLocks/>
          </p:cNvSpPr>
          <p:nvPr/>
        </p:nvSpPr>
        <p:spPr bwMode="auto">
          <a:xfrm>
            <a:off x="4683125" y="4086225"/>
            <a:ext cx="1600200" cy="205979"/>
          </a:xfrm>
          <a:prstGeom prst="borderCallout1">
            <a:avLst>
              <a:gd name="adj1" fmla="val 41620"/>
              <a:gd name="adj2" fmla="val -4764"/>
              <a:gd name="adj3" fmla="val 42194"/>
              <a:gd name="adj4" fmla="val -18750"/>
            </a:avLst>
          </a:prstGeom>
          <a:solidFill>
            <a:schemeClr val="accent1"/>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VC Balance</a:t>
            </a:r>
          </a:p>
        </p:txBody>
      </p:sp>
      <p:sp>
        <p:nvSpPr>
          <p:cNvPr id="109631" name="AutoShape 63"/>
          <p:cNvSpPr>
            <a:spLocks/>
          </p:cNvSpPr>
          <p:nvPr/>
        </p:nvSpPr>
        <p:spPr bwMode="auto">
          <a:xfrm>
            <a:off x="4683125" y="4580335"/>
            <a:ext cx="1600200" cy="205978"/>
          </a:xfrm>
          <a:prstGeom prst="borderCallout1">
            <a:avLst>
              <a:gd name="adj1" fmla="val 41620"/>
              <a:gd name="adj2" fmla="val -4764"/>
              <a:gd name="adj3" fmla="val 42194"/>
              <a:gd name="adj4" fmla="val -18847"/>
            </a:avLst>
          </a:prstGeom>
          <a:solidFill>
            <a:schemeClr val="accent1"/>
          </a:solidFill>
          <a:ln w="9525">
            <a:solidFill>
              <a:schemeClr val="tx2"/>
            </a:solidFill>
            <a:miter lim="800000"/>
            <a:headEnd/>
            <a:tailEnd/>
          </a:ln>
          <a:effectLst/>
        </p:spPr>
        <p:txBody>
          <a:bodyPr/>
          <a:lstStyle/>
          <a:p>
            <a:pPr algn="ctr"/>
            <a:r>
              <a:rPr lang="en-US" altLang="zh-TW" sz="1200" b="1">
                <a:latin typeface="Trebuchet MS" pitchFamily="34" charset="0"/>
                <a:ea typeface="新細明體" pitchFamily="18" charset="-120"/>
              </a:rPr>
              <a:t>DBDB</a:t>
            </a:r>
          </a:p>
        </p:txBody>
      </p:sp>
      <p:sp>
        <p:nvSpPr>
          <p:cNvPr id="109645" name="AutoShape 77"/>
          <p:cNvSpPr>
            <a:spLocks/>
          </p:cNvSpPr>
          <p:nvPr/>
        </p:nvSpPr>
        <p:spPr bwMode="auto">
          <a:xfrm>
            <a:off x="4683125" y="1724025"/>
            <a:ext cx="1600200" cy="205979"/>
          </a:xfrm>
          <a:prstGeom prst="borderCallout1">
            <a:avLst>
              <a:gd name="adj1" fmla="val 41620"/>
              <a:gd name="adj2" fmla="val -4764"/>
              <a:gd name="adj3" fmla="val 40463"/>
              <a:gd name="adj4" fmla="val -20634"/>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Good resolution</a:t>
            </a:r>
          </a:p>
        </p:txBody>
      </p:sp>
      <p:sp>
        <p:nvSpPr>
          <p:cNvPr id="109646" name="AutoShape 78"/>
          <p:cNvSpPr>
            <a:spLocks/>
          </p:cNvSpPr>
          <p:nvPr/>
        </p:nvSpPr>
        <p:spPr bwMode="auto">
          <a:xfrm>
            <a:off x="4683125" y="1987153"/>
            <a:ext cx="1600200" cy="213122"/>
          </a:xfrm>
          <a:prstGeom prst="borderCallout1">
            <a:avLst>
              <a:gd name="adj1" fmla="val 40222"/>
              <a:gd name="adj2" fmla="val -4764"/>
              <a:gd name="adj3" fmla="val 40222"/>
              <a:gd name="adj4" fmla="val -21528"/>
            </a:avLst>
          </a:prstGeom>
          <a:solidFill>
            <a:srgbClr val="CC99FF"/>
          </a:solidFill>
          <a:ln w="9525">
            <a:solidFill>
              <a:schemeClr val="tx1"/>
            </a:solidFill>
            <a:miter lim="800000"/>
            <a:headEnd/>
            <a:tailEnd/>
          </a:ln>
          <a:effectLst/>
        </p:spPr>
        <p:txBody>
          <a:bodyPr/>
          <a:lstStyle/>
          <a:p>
            <a:pPr algn="ctr"/>
            <a:r>
              <a:rPr lang="en-US" altLang="zh-TW" sz="1200" b="1" dirty="0">
                <a:latin typeface="Trebuchet MS" pitchFamily="34" charset="0"/>
                <a:ea typeface="新細明體" pitchFamily="18" charset="-120"/>
              </a:rPr>
              <a:t>Stable  </a:t>
            </a:r>
          </a:p>
        </p:txBody>
      </p:sp>
      <p:sp>
        <p:nvSpPr>
          <p:cNvPr id="109647" name="AutoShape 79"/>
          <p:cNvSpPr>
            <a:spLocks/>
          </p:cNvSpPr>
          <p:nvPr/>
        </p:nvSpPr>
        <p:spPr bwMode="auto">
          <a:xfrm>
            <a:off x="4683125" y="2264569"/>
            <a:ext cx="1600200" cy="205979"/>
          </a:xfrm>
          <a:prstGeom prst="borderCallout1">
            <a:avLst>
              <a:gd name="adj1" fmla="val 41620"/>
              <a:gd name="adj2" fmla="val -4764"/>
              <a:gd name="adj3" fmla="val 41620"/>
              <a:gd name="adj4" fmla="val -22023"/>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uniform</a:t>
            </a:r>
          </a:p>
        </p:txBody>
      </p:sp>
      <p:sp>
        <p:nvSpPr>
          <p:cNvPr id="109572" name="AutoShape 4"/>
          <p:cNvSpPr>
            <a:spLocks/>
          </p:cNvSpPr>
          <p:nvPr/>
        </p:nvSpPr>
        <p:spPr bwMode="auto">
          <a:xfrm>
            <a:off x="1525589" y="1002507"/>
            <a:ext cx="2651125" cy="283369"/>
          </a:xfrm>
          <a:prstGeom prst="borderCallout1">
            <a:avLst>
              <a:gd name="adj1" fmla="val 42019"/>
              <a:gd name="adj2" fmla="val -2889"/>
              <a:gd name="adj3" fmla="val 42019"/>
              <a:gd name="adj4" fmla="val -16005"/>
            </a:avLst>
          </a:prstGeom>
          <a:solidFill>
            <a:schemeClr val="accent1"/>
          </a:solidFill>
          <a:ln w="9525">
            <a:solidFill>
              <a:schemeClr val="tx1"/>
            </a:solidFill>
            <a:miter lim="800000"/>
            <a:headEnd/>
            <a:tailEnd/>
          </a:ln>
          <a:effectLst/>
        </p:spPr>
        <p:txBody>
          <a:bodyPr/>
          <a:lstStyle/>
          <a:p>
            <a:pPr algn="ctr"/>
            <a:r>
              <a:rPr lang="en-US" altLang="zh-TW" sz="1600" b="1" dirty="0">
                <a:solidFill>
                  <a:schemeClr val="bg1"/>
                </a:solidFill>
                <a:latin typeface="Trebuchet MS" pitchFamily="34" charset="0"/>
                <a:ea typeface="新細明體" pitchFamily="18" charset="-120"/>
              </a:rPr>
              <a:t>Wafer &amp; Recipe Info</a:t>
            </a:r>
          </a:p>
        </p:txBody>
      </p:sp>
      <p:sp>
        <p:nvSpPr>
          <p:cNvPr id="109575" name="AutoShape 7"/>
          <p:cNvSpPr>
            <a:spLocks/>
          </p:cNvSpPr>
          <p:nvPr/>
        </p:nvSpPr>
        <p:spPr bwMode="auto">
          <a:xfrm>
            <a:off x="1524001" y="1376363"/>
            <a:ext cx="2651125" cy="283369"/>
          </a:xfrm>
          <a:prstGeom prst="borderCallout1">
            <a:avLst>
              <a:gd name="adj1" fmla="val 42019"/>
              <a:gd name="adj2" fmla="val -2884"/>
              <a:gd name="adj3" fmla="val 42019"/>
              <a:gd name="adj4" fmla="val -15815"/>
            </a:avLst>
          </a:prstGeom>
          <a:solidFill>
            <a:schemeClr val="accent1"/>
          </a:solidFill>
          <a:ln w="9525">
            <a:solidFill>
              <a:schemeClr val="tx1"/>
            </a:solidFill>
            <a:miter lim="800000"/>
            <a:headEnd/>
            <a:tailEnd/>
          </a:ln>
          <a:effectLst/>
        </p:spPr>
        <p:txBody>
          <a:bodyPr/>
          <a:lstStyle/>
          <a:p>
            <a:pPr algn="ctr"/>
            <a:r>
              <a:rPr lang="en-US" altLang="zh-TW" sz="1600" b="1">
                <a:solidFill>
                  <a:schemeClr val="bg1"/>
                </a:solidFill>
                <a:latin typeface="Trebuchet MS" pitchFamily="34" charset="0"/>
                <a:ea typeface="新細明體" pitchFamily="18" charset="-120"/>
              </a:rPr>
              <a:t>Analyzing DOI</a:t>
            </a:r>
          </a:p>
        </p:txBody>
      </p:sp>
      <p:sp>
        <p:nvSpPr>
          <p:cNvPr id="109578" name="AutoShape 10"/>
          <p:cNvSpPr>
            <a:spLocks/>
          </p:cNvSpPr>
          <p:nvPr/>
        </p:nvSpPr>
        <p:spPr bwMode="auto">
          <a:xfrm>
            <a:off x="1524001" y="1826419"/>
            <a:ext cx="2651125" cy="297656"/>
          </a:xfrm>
          <a:prstGeom prst="borderCallout1">
            <a:avLst>
              <a:gd name="adj1" fmla="val 44801"/>
              <a:gd name="adj2" fmla="val -2875"/>
              <a:gd name="adj3" fmla="val 44801"/>
              <a:gd name="adj4" fmla="val -18565"/>
            </a:avLst>
          </a:prstGeom>
          <a:solidFill>
            <a:schemeClr val="accent1"/>
          </a:solidFill>
          <a:ln w="9525">
            <a:solidFill>
              <a:schemeClr val="tx1"/>
            </a:solidFill>
            <a:miter lim="800000"/>
            <a:headEnd/>
            <a:tailEnd/>
          </a:ln>
          <a:effectLst/>
        </p:spPr>
        <p:txBody>
          <a:bodyPr/>
          <a:lstStyle/>
          <a:p>
            <a:pPr algn="ctr"/>
            <a:r>
              <a:rPr lang="en-US" altLang="zh-TW" sz="1600" b="1">
                <a:solidFill>
                  <a:schemeClr val="bg1"/>
                </a:solidFill>
                <a:latin typeface="Trebuchet MS" pitchFamily="34" charset="0"/>
                <a:ea typeface="新細明體" pitchFamily="18" charset="-120"/>
              </a:rPr>
              <a:t>Testing Condition</a:t>
            </a:r>
          </a:p>
        </p:txBody>
      </p:sp>
      <p:sp>
        <p:nvSpPr>
          <p:cNvPr id="109588" name="AutoShape 20"/>
          <p:cNvSpPr>
            <a:spLocks/>
          </p:cNvSpPr>
          <p:nvPr/>
        </p:nvSpPr>
        <p:spPr bwMode="auto">
          <a:xfrm>
            <a:off x="1525589" y="2937272"/>
            <a:ext cx="2651125" cy="280988"/>
          </a:xfrm>
          <a:prstGeom prst="borderCallout1">
            <a:avLst>
              <a:gd name="adj1" fmla="val 30509"/>
              <a:gd name="adj2" fmla="val -2875"/>
              <a:gd name="adj3" fmla="val 30509"/>
              <a:gd name="adj4" fmla="val -21616"/>
            </a:avLst>
          </a:prstGeom>
          <a:solidFill>
            <a:schemeClr val="accent1"/>
          </a:solidFill>
          <a:ln w="9525">
            <a:solidFill>
              <a:schemeClr val="tx1"/>
            </a:solidFill>
            <a:miter lim="800000"/>
            <a:headEnd/>
            <a:tailEnd/>
          </a:ln>
          <a:effectLst/>
        </p:spPr>
        <p:txBody>
          <a:bodyPr/>
          <a:lstStyle/>
          <a:p>
            <a:pPr algn="ctr"/>
            <a:r>
              <a:rPr lang="en-US" altLang="zh-TW" sz="1600" b="1">
                <a:solidFill>
                  <a:schemeClr val="bg1"/>
                </a:solidFill>
                <a:latin typeface="Trebuchet MS" pitchFamily="34" charset="0"/>
                <a:ea typeface="新細明體" pitchFamily="18" charset="-120"/>
              </a:rPr>
              <a:t>Setup recipe &amp; Test</a:t>
            </a:r>
          </a:p>
        </p:txBody>
      </p:sp>
      <p:sp>
        <p:nvSpPr>
          <p:cNvPr id="109592" name="AutoShape 24"/>
          <p:cNvSpPr>
            <a:spLocks/>
          </p:cNvSpPr>
          <p:nvPr/>
        </p:nvSpPr>
        <p:spPr bwMode="auto">
          <a:xfrm>
            <a:off x="1525589" y="3276600"/>
            <a:ext cx="2651125" cy="273844"/>
          </a:xfrm>
          <a:prstGeom prst="borderCallout1">
            <a:avLst>
              <a:gd name="adj1" fmla="val 43477"/>
              <a:gd name="adj2" fmla="val -3407"/>
              <a:gd name="adj3" fmla="val 43477"/>
              <a:gd name="adj4" fmla="val -18750"/>
            </a:avLst>
          </a:prstGeom>
          <a:solidFill>
            <a:schemeClr val="accent1"/>
          </a:solidFill>
          <a:ln w="9525">
            <a:solidFill>
              <a:schemeClr val="tx1"/>
            </a:solidFill>
            <a:miter lim="800000"/>
            <a:headEnd/>
            <a:tailEnd/>
          </a:ln>
          <a:effectLst/>
        </p:spPr>
        <p:txBody>
          <a:bodyPr/>
          <a:lstStyle/>
          <a:p>
            <a:pPr algn="ctr"/>
            <a:r>
              <a:rPr lang="en-US" altLang="zh-TW" sz="1600" b="1">
                <a:solidFill>
                  <a:schemeClr val="bg1"/>
                </a:solidFill>
                <a:latin typeface="Trebuchet MS" pitchFamily="34" charset="0"/>
                <a:ea typeface="新細明體" pitchFamily="18" charset="-120"/>
              </a:rPr>
              <a:t>Tuning Condition</a:t>
            </a:r>
          </a:p>
        </p:txBody>
      </p:sp>
      <p:sp>
        <p:nvSpPr>
          <p:cNvPr id="109626" name="AutoShape 58"/>
          <p:cNvSpPr>
            <a:spLocks/>
          </p:cNvSpPr>
          <p:nvPr/>
        </p:nvSpPr>
        <p:spPr bwMode="auto">
          <a:xfrm>
            <a:off x="1525589" y="3606404"/>
            <a:ext cx="2651125" cy="275034"/>
          </a:xfrm>
          <a:prstGeom prst="borderCallout1">
            <a:avLst>
              <a:gd name="adj1" fmla="val 43292"/>
              <a:gd name="adj2" fmla="val -3370"/>
              <a:gd name="adj3" fmla="val 43292"/>
              <a:gd name="adj4" fmla="val -18537"/>
            </a:avLst>
          </a:prstGeom>
          <a:solidFill>
            <a:schemeClr val="accent1"/>
          </a:solidFill>
          <a:ln w="9525">
            <a:solidFill>
              <a:schemeClr val="tx1"/>
            </a:solidFill>
            <a:miter lim="800000"/>
            <a:headEnd/>
            <a:tailEnd/>
          </a:ln>
          <a:effectLst/>
        </p:spPr>
        <p:txBody>
          <a:bodyPr/>
          <a:lstStyle/>
          <a:p>
            <a:pPr algn="ctr"/>
            <a:r>
              <a:rPr lang="en-US" altLang="zh-TW" sz="1600" b="1">
                <a:solidFill>
                  <a:schemeClr val="bg1"/>
                </a:solidFill>
                <a:latin typeface="Trebuchet MS" pitchFamily="34" charset="0"/>
                <a:ea typeface="新細明體" pitchFamily="18" charset="-120"/>
              </a:rPr>
              <a:t>Optimizing Insp</a:t>
            </a:r>
          </a:p>
        </p:txBody>
      </p:sp>
      <p:sp>
        <p:nvSpPr>
          <p:cNvPr id="109633" name="AutoShape 65"/>
          <p:cNvSpPr>
            <a:spLocks/>
          </p:cNvSpPr>
          <p:nvPr/>
        </p:nvSpPr>
        <p:spPr bwMode="auto">
          <a:xfrm>
            <a:off x="1525589" y="4475560"/>
            <a:ext cx="2651125" cy="275034"/>
          </a:xfrm>
          <a:prstGeom prst="borderCallout1">
            <a:avLst>
              <a:gd name="adj1" fmla="val 43292"/>
              <a:gd name="adj2" fmla="val -3370"/>
              <a:gd name="adj3" fmla="val 43292"/>
              <a:gd name="adj4" fmla="val -18537"/>
            </a:avLst>
          </a:prstGeom>
          <a:solidFill>
            <a:schemeClr val="accent1"/>
          </a:solidFill>
          <a:ln w="9525">
            <a:solidFill>
              <a:schemeClr val="tx1"/>
            </a:solidFill>
            <a:miter lim="800000"/>
            <a:headEnd/>
            <a:tailEnd/>
          </a:ln>
          <a:effectLst/>
        </p:spPr>
        <p:txBody>
          <a:bodyPr/>
          <a:lstStyle/>
          <a:p>
            <a:pPr algn="ctr"/>
            <a:r>
              <a:rPr lang="en-US" altLang="zh-TW" sz="1600" b="1">
                <a:solidFill>
                  <a:schemeClr val="bg1"/>
                </a:solidFill>
                <a:latin typeface="Trebuchet MS" pitchFamily="34" charset="0"/>
                <a:ea typeface="新細明體" pitchFamily="18" charset="-120"/>
              </a:rPr>
              <a:t>ADC/reporting</a:t>
            </a:r>
          </a:p>
        </p:txBody>
      </p:sp>
      <p:sp>
        <p:nvSpPr>
          <p:cNvPr id="109634" name="AutoShape 66"/>
          <p:cNvSpPr>
            <a:spLocks/>
          </p:cNvSpPr>
          <p:nvPr/>
        </p:nvSpPr>
        <p:spPr bwMode="auto">
          <a:xfrm>
            <a:off x="1525589" y="4145757"/>
            <a:ext cx="2651125" cy="275035"/>
          </a:xfrm>
          <a:prstGeom prst="borderCallout1">
            <a:avLst>
              <a:gd name="adj1" fmla="val 43292"/>
              <a:gd name="adj2" fmla="val -3370"/>
              <a:gd name="adj3" fmla="val 43292"/>
              <a:gd name="adj4" fmla="val -18537"/>
            </a:avLst>
          </a:prstGeom>
          <a:solidFill>
            <a:schemeClr val="accent1"/>
          </a:solidFill>
          <a:ln w="9525">
            <a:solidFill>
              <a:schemeClr val="tx1"/>
            </a:solidFill>
            <a:miter lim="800000"/>
            <a:headEnd/>
            <a:tailEnd/>
          </a:ln>
          <a:effectLst/>
        </p:spPr>
        <p:txBody>
          <a:bodyPr/>
          <a:lstStyle/>
          <a:p>
            <a:pPr algn="ctr"/>
            <a:r>
              <a:rPr lang="en-US" altLang="zh-TW" sz="1600" b="1">
                <a:solidFill>
                  <a:schemeClr val="bg1"/>
                </a:solidFill>
                <a:latin typeface="Trebuchet MS" pitchFamily="34" charset="0"/>
                <a:ea typeface="新細明體" pitchFamily="18" charset="-120"/>
              </a:rPr>
              <a:t>Reviewing DOI</a:t>
            </a:r>
          </a:p>
        </p:txBody>
      </p:sp>
      <p:sp>
        <p:nvSpPr>
          <p:cNvPr id="109637" name="AutoShape 69"/>
          <p:cNvSpPr>
            <a:spLocks noChangeArrowheads="1"/>
          </p:cNvSpPr>
          <p:nvPr/>
        </p:nvSpPr>
        <p:spPr bwMode="auto">
          <a:xfrm>
            <a:off x="801688" y="981075"/>
            <a:ext cx="438150" cy="3894535"/>
          </a:xfrm>
          <a:prstGeom prst="downArrow">
            <a:avLst>
              <a:gd name="adj1" fmla="val 52176"/>
              <a:gd name="adj2" fmla="val 73633"/>
            </a:avLst>
          </a:prstGeom>
          <a:solidFill>
            <a:schemeClr val="accent1"/>
          </a:solidFill>
          <a:ln w="9525">
            <a:solidFill>
              <a:schemeClr val="tx1"/>
            </a:solidFill>
            <a:miter lim="800000"/>
            <a:headEnd/>
            <a:tailEnd/>
          </a:ln>
          <a:effectLst/>
        </p:spPr>
        <p:txBody>
          <a:bodyPr wrap="none" anchor="ctr"/>
          <a:lstStyle/>
          <a:p>
            <a:endParaRPr lang="zh-TW" altLang="en-US">
              <a:latin typeface="Trebuchet MS" pitchFamily="34" charset="0"/>
            </a:endParaRPr>
          </a:p>
        </p:txBody>
      </p:sp>
      <p:sp>
        <p:nvSpPr>
          <p:cNvPr id="109583" name="AutoShape 15"/>
          <p:cNvSpPr>
            <a:spLocks/>
          </p:cNvSpPr>
          <p:nvPr/>
        </p:nvSpPr>
        <p:spPr bwMode="auto">
          <a:xfrm>
            <a:off x="1858963" y="2232422"/>
            <a:ext cx="2330450" cy="280988"/>
          </a:xfrm>
          <a:prstGeom prst="borderCallout1">
            <a:avLst>
              <a:gd name="adj1" fmla="val 30509"/>
              <a:gd name="adj2" fmla="val -3269"/>
              <a:gd name="adj3" fmla="val 30509"/>
              <a:gd name="adj4" fmla="val -9333"/>
            </a:avLst>
          </a:prstGeom>
          <a:solidFill>
            <a:srgbClr val="CCFFCC"/>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General requirements</a:t>
            </a:r>
          </a:p>
        </p:txBody>
      </p:sp>
      <p:sp>
        <p:nvSpPr>
          <p:cNvPr id="109650" name="AutoShape 82"/>
          <p:cNvSpPr>
            <a:spLocks/>
          </p:cNvSpPr>
          <p:nvPr/>
        </p:nvSpPr>
        <p:spPr bwMode="auto">
          <a:xfrm>
            <a:off x="1870076" y="2590800"/>
            <a:ext cx="2263775" cy="280988"/>
          </a:xfrm>
          <a:prstGeom prst="borderCallout1">
            <a:avLst>
              <a:gd name="adj1" fmla="val 30509"/>
              <a:gd name="adj2" fmla="val -3366"/>
              <a:gd name="adj3" fmla="val 30509"/>
              <a:gd name="adj4" fmla="val -10940"/>
            </a:avLst>
          </a:prstGeom>
          <a:solidFill>
            <a:srgbClr val="CCFFCC"/>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DOI Imaging</a:t>
            </a:r>
          </a:p>
        </p:txBody>
      </p:sp>
      <p:sp>
        <p:nvSpPr>
          <p:cNvPr id="109653" name="Freeform 85"/>
          <p:cNvSpPr>
            <a:spLocks/>
          </p:cNvSpPr>
          <p:nvPr/>
        </p:nvSpPr>
        <p:spPr bwMode="auto">
          <a:xfrm>
            <a:off x="525463" y="3245644"/>
            <a:ext cx="379412" cy="794147"/>
          </a:xfrm>
          <a:custGeom>
            <a:avLst/>
            <a:gdLst/>
            <a:ahLst/>
            <a:cxnLst>
              <a:cxn ang="0">
                <a:pos x="239" y="577"/>
              </a:cxn>
              <a:cxn ang="0">
                <a:pos x="34" y="584"/>
              </a:cxn>
              <a:cxn ang="0">
                <a:pos x="34" y="81"/>
              </a:cxn>
              <a:cxn ang="0">
                <a:pos x="239" y="96"/>
              </a:cxn>
              <a:cxn ang="0">
                <a:pos x="239" y="577"/>
              </a:cxn>
            </a:cxnLst>
            <a:rect l="0" t="0" r="r" b="b"/>
            <a:pathLst>
              <a:path w="239" h="667">
                <a:moveTo>
                  <a:pt x="239" y="577"/>
                </a:moveTo>
                <a:cubicBezTo>
                  <a:pt x="206" y="664"/>
                  <a:pt x="68" y="667"/>
                  <a:pt x="34" y="584"/>
                </a:cubicBezTo>
                <a:cubicBezTo>
                  <a:pt x="0" y="501"/>
                  <a:pt x="0" y="162"/>
                  <a:pt x="34" y="81"/>
                </a:cubicBezTo>
                <a:cubicBezTo>
                  <a:pt x="68" y="0"/>
                  <a:pt x="205" y="13"/>
                  <a:pt x="239" y="96"/>
                </a:cubicBezTo>
                <a:lnTo>
                  <a:pt x="239" y="577"/>
                </a:lnTo>
                <a:close/>
              </a:path>
            </a:pathLst>
          </a:custGeom>
          <a:solidFill>
            <a:schemeClr val="bg1"/>
          </a:solidFill>
          <a:ln w="9525">
            <a:solidFill>
              <a:schemeClr val="tx1"/>
            </a:solidFill>
            <a:round/>
            <a:headEnd/>
            <a:tailEnd/>
          </a:ln>
          <a:effectLst/>
        </p:spPr>
        <p:txBody>
          <a:bodyPr/>
          <a:lstStyle/>
          <a:p>
            <a:endParaRPr lang="zh-TW" altLang="en-US">
              <a:latin typeface="Trebuchet MS" pitchFamily="34" charset="0"/>
            </a:endParaRPr>
          </a:p>
        </p:txBody>
      </p:sp>
      <p:sp>
        <p:nvSpPr>
          <p:cNvPr id="109656" name="Freeform 88"/>
          <p:cNvSpPr>
            <a:spLocks/>
          </p:cNvSpPr>
          <p:nvPr/>
        </p:nvSpPr>
        <p:spPr bwMode="auto">
          <a:xfrm>
            <a:off x="865188" y="3842148"/>
            <a:ext cx="285750" cy="354806"/>
          </a:xfrm>
          <a:custGeom>
            <a:avLst/>
            <a:gdLst/>
            <a:ahLst/>
            <a:cxnLst>
              <a:cxn ang="0">
                <a:pos x="175" y="33"/>
              </a:cxn>
              <a:cxn ang="0">
                <a:pos x="163" y="181"/>
              </a:cxn>
              <a:cxn ang="0">
                <a:pos x="23" y="281"/>
              </a:cxn>
              <a:cxn ang="0">
                <a:pos x="27" y="77"/>
              </a:cxn>
              <a:cxn ang="0">
                <a:pos x="75" y="13"/>
              </a:cxn>
              <a:cxn ang="0">
                <a:pos x="179" y="157"/>
              </a:cxn>
            </a:cxnLst>
            <a:rect l="0" t="0" r="r" b="b"/>
            <a:pathLst>
              <a:path w="188" h="298">
                <a:moveTo>
                  <a:pt x="175" y="33"/>
                </a:moveTo>
                <a:cubicBezTo>
                  <a:pt x="181" y="86"/>
                  <a:pt x="188" y="140"/>
                  <a:pt x="163" y="181"/>
                </a:cubicBezTo>
                <a:cubicBezTo>
                  <a:pt x="138" y="222"/>
                  <a:pt x="46" y="298"/>
                  <a:pt x="23" y="281"/>
                </a:cubicBezTo>
                <a:cubicBezTo>
                  <a:pt x="0" y="264"/>
                  <a:pt x="18" y="122"/>
                  <a:pt x="27" y="77"/>
                </a:cubicBezTo>
                <a:cubicBezTo>
                  <a:pt x="36" y="32"/>
                  <a:pt x="50" y="0"/>
                  <a:pt x="75" y="13"/>
                </a:cubicBezTo>
                <a:cubicBezTo>
                  <a:pt x="100" y="26"/>
                  <a:pt x="162" y="133"/>
                  <a:pt x="179" y="157"/>
                </a:cubicBezTo>
              </a:path>
            </a:pathLst>
          </a:custGeom>
          <a:solidFill>
            <a:schemeClr val="accent1"/>
          </a:solidFill>
          <a:ln w="9525">
            <a:noFill/>
            <a:round/>
            <a:headEnd/>
            <a:tailEnd/>
          </a:ln>
          <a:effectLst/>
        </p:spPr>
        <p:txBody>
          <a:bodyPr/>
          <a:lstStyle/>
          <a:p>
            <a:endParaRPr lang="zh-TW" altLang="en-US">
              <a:latin typeface="Trebuchet MS" pitchFamily="34" charset="0"/>
            </a:endParaRPr>
          </a:p>
        </p:txBody>
      </p:sp>
      <p:sp>
        <p:nvSpPr>
          <p:cNvPr id="109657" name="Freeform 89"/>
          <p:cNvSpPr>
            <a:spLocks/>
          </p:cNvSpPr>
          <p:nvPr/>
        </p:nvSpPr>
        <p:spPr bwMode="auto">
          <a:xfrm>
            <a:off x="889001" y="3933825"/>
            <a:ext cx="246063" cy="242888"/>
          </a:xfrm>
          <a:custGeom>
            <a:avLst/>
            <a:gdLst/>
            <a:ahLst/>
            <a:cxnLst>
              <a:cxn ang="0">
                <a:pos x="152" y="0"/>
              </a:cxn>
              <a:cxn ang="0">
                <a:pos x="144" y="84"/>
              </a:cxn>
              <a:cxn ang="0">
                <a:pos x="84" y="164"/>
              </a:cxn>
              <a:cxn ang="0">
                <a:pos x="0" y="204"/>
              </a:cxn>
            </a:cxnLst>
            <a:rect l="0" t="0" r="r" b="b"/>
            <a:pathLst>
              <a:path w="155" h="204">
                <a:moveTo>
                  <a:pt x="152" y="0"/>
                </a:moveTo>
                <a:cubicBezTo>
                  <a:pt x="153" y="28"/>
                  <a:pt x="155" y="57"/>
                  <a:pt x="144" y="84"/>
                </a:cubicBezTo>
                <a:cubicBezTo>
                  <a:pt x="133" y="111"/>
                  <a:pt x="108" y="144"/>
                  <a:pt x="84" y="164"/>
                </a:cubicBezTo>
                <a:cubicBezTo>
                  <a:pt x="60" y="184"/>
                  <a:pt x="30" y="194"/>
                  <a:pt x="0" y="204"/>
                </a:cubicBezTo>
              </a:path>
            </a:pathLst>
          </a:custGeom>
          <a:noFill/>
          <a:ln w="9525">
            <a:solidFill>
              <a:schemeClr val="tx1"/>
            </a:solidFill>
            <a:round/>
            <a:headEnd/>
            <a:tailEnd/>
          </a:ln>
          <a:effectLst/>
        </p:spPr>
        <p:txBody>
          <a:bodyPr/>
          <a:lstStyle/>
          <a:p>
            <a:endParaRPr lang="zh-TW" altLang="en-US">
              <a:latin typeface="Trebuchet MS" pitchFamily="34" charset="0"/>
            </a:endParaRPr>
          </a:p>
        </p:txBody>
      </p:sp>
      <p:sp>
        <p:nvSpPr>
          <p:cNvPr id="109658" name="AutoShape 90"/>
          <p:cNvSpPr>
            <a:spLocks/>
          </p:cNvSpPr>
          <p:nvPr/>
        </p:nvSpPr>
        <p:spPr bwMode="auto">
          <a:xfrm>
            <a:off x="4676775" y="4327923"/>
            <a:ext cx="1600200" cy="205978"/>
          </a:xfrm>
          <a:prstGeom prst="borderCallout1">
            <a:avLst>
              <a:gd name="adj1" fmla="val 41620"/>
              <a:gd name="adj2" fmla="val -4764"/>
              <a:gd name="adj3" fmla="val 42194"/>
              <a:gd name="adj4" fmla="val -18847"/>
            </a:avLst>
          </a:prstGeom>
          <a:solidFill>
            <a:schemeClr val="accent1"/>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BGB</a:t>
            </a:r>
          </a:p>
        </p:txBody>
      </p:sp>
      <p:sp>
        <p:nvSpPr>
          <p:cNvPr id="109659" name="Line 91"/>
          <p:cNvSpPr>
            <a:spLocks noChangeShapeType="1"/>
          </p:cNvSpPr>
          <p:nvPr/>
        </p:nvSpPr>
        <p:spPr bwMode="auto">
          <a:xfrm>
            <a:off x="5041900" y="4867275"/>
            <a:ext cx="622300" cy="0"/>
          </a:xfrm>
          <a:prstGeom prst="line">
            <a:avLst/>
          </a:prstGeom>
          <a:noFill/>
          <a:ln w="9525">
            <a:solidFill>
              <a:schemeClr val="tx1"/>
            </a:solidFill>
            <a:prstDash val="dash"/>
            <a:round/>
            <a:headEnd/>
            <a:tailEnd/>
          </a:ln>
          <a:effectLst/>
        </p:spPr>
        <p:txBody>
          <a:bodyPr/>
          <a:lstStyle/>
          <a:p>
            <a:endParaRPr lang="zh-TW" altLang="en-US">
              <a:latin typeface="Trebuchet MS" pitchFamily="34" charset="0"/>
            </a:endParaRPr>
          </a:p>
        </p:txBody>
      </p:sp>
      <p:sp>
        <p:nvSpPr>
          <p:cNvPr id="109660" name="Line 92"/>
          <p:cNvSpPr>
            <a:spLocks noChangeShapeType="1"/>
          </p:cNvSpPr>
          <p:nvPr/>
        </p:nvSpPr>
        <p:spPr bwMode="auto">
          <a:xfrm>
            <a:off x="4165600" y="3400425"/>
            <a:ext cx="533400" cy="0"/>
          </a:xfrm>
          <a:prstGeom prst="line">
            <a:avLst/>
          </a:prstGeom>
          <a:noFill/>
          <a:ln w="47625">
            <a:solidFill>
              <a:schemeClr val="tx1"/>
            </a:solidFill>
            <a:round/>
            <a:headEnd type="triangle" w="med" len="med"/>
            <a:tailEnd type="triangle" w="med" len="med"/>
          </a:ln>
          <a:effectLst/>
        </p:spPr>
        <p:txBody>
          <a:bodyPr/>
          <a:lstStyle/>
          <a:p>
            <a:endParaRPr lang="zh-TW" altLang="en-US">
              <a:latin typeface="Trebuchet MS" pitchFamily="34" charset="0"/>
            </a:endParaRPr>
          </a:p>
        </p:txBody>
      </p:sp>
      <p:sp>
        <p:nvSpPr>
          <p:cNvPr id="109661" name="Line 93"/>
          <p:cNvSpPr>
            <a:spLocks noChangeShapeType="1"/>
          </p:cNvSpPr>
          <p:nvPr/>
        </p:nvSpPr>
        <p:spPr bwMode="auto">
          <a:xfrm>
            <a:off x="4159250" y="3652838"/>
            <a:ext cx="533400" cy="0"/>
          </a:xfrm>
          <a:prstGeom prst="line">
            <a:avLst/>
          </a:prstGeom>
          <a:noFill/>
          <a:ln w="47625">
            <a:solidFill>
              <a:schemeClr val="tx1"/>
            </a:solidFill>
            <a:round/>
            <a:headEnd type="triangle" w="med" len="med"/>
            <a:tailEnd type="triangle" w="med" len="med"/>
          </a:ln>
          <a:effectLst/>
        </p:spPr>
        <p:txBody>
          <a:bodyPr/>
          <a:lstStyle/>
          <a:p>
            <a:endParaRPr lang="zh-TW" altLang="en-US">
              <a:latin typeface="Trebuchet MS" pitchFamily="34" charset="0"/>
            </a:endParaRPr>
          </a:p>
        </p:txBody>
      </p:sp>
      <p:sp>
        <p:nvSpPr>
          <p:cNvPr id="109662" name="Line 94"/>
          <p:cNvSpPr>
            <a:spLocks noChangeShapeType="1"/>
          </p:cNvSpPr>
          <p:nvPr/>
        </p:nvSpPr>
        <p:spPr bwMode="auto">
          <a:xfrm>
            <a:off x="4356100" y="3924300"/>
            <a:ext cx="304800" cy="0"/>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109663" name="Line 95"/>
          <p:cNvSpPr>
            <a:spLocks noChangeShapeType="1"/>
          </p:cNvSpPr>
          <p:nvPr/>
        </p:nvSpPr>
        <p:spPr bwMode="auto">
          <a:xfrm>
            <a:off x="4387850" y="4167188"/>
            <a:ext cx="304800" cy="0"/>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109664" name="Line 96"/>
          <p:cNvSpPr>
            <a:spLocks noChangeShapeType="1"/>
          </p:cNvSpPr>
          <p:nvPr/>
        </p:nvSpPr>
        <p:spPr bwMode="auto">
          <a:xfrm>
            <a:off x="4394200" y="4410075"/>
            <a:ext cx="304800" cy="0"/>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109665" name="Line 97"/>
          <p:cNvSpPr>
            <a:spLocks noChangeShapeType="1"/>
          </p:cNvSpPr>
          <p:nvPr/>
        </p:nvSpPr>
        <p:spPr bwMode="auto">
          <a:xfrm>
            <a:off x="4387850" y="4652963"/>
            <a:ext cx="304800" cy="0"/>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109666" name="Line 98"/>
          <p:cNvSpPr>
            <a:spLocks noChangeShapeType="1"/>
          </p:cNvSpPr>
          <p:nvPr/>
        </p:nvSpPr>
        <p:spPr bwMode="auto">
          <a:xfrm>
            <a:off x="4343400" y="2628900"/>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109667" name="Line 99"/>
          <p:cNvSpPr>
            <a:spLocks noChangeShapeType="1"/>
          </p:cNvSpPr>
          <p:nvPr/>
        </p:nvSpPr>
        <p:spPr bwMode="auto">
          <a:xfrm>
            <a:off x="4375150" y="2881313"/>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109668" name="Line 100"/>
          <p:cNvSpPr>
            <a:spLocks noChangeShapeType="1"/>
          </p:cNvSpPr>
          <p:nvPr/>
        </p:nvSpPr>
        <p:spPr bwMode="auto">
          <a:xfrm>
            <a:off x="4362450" y="3138488"/>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109669" name="Line 101"/>
          <p:cNvSpPr>
            <a:spLocks noChangeShapeType="1"/>
          </p:cNvSpPr>
          <p:nvPr/>
        </p:nvSpPr>
        <p:spPr bwMode="auto">
          <a:xfrm>
            <a:off x="4349750" y="2052638"/>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109670" name="Line 102"/>
          <p:cNvSpPr>
            <a:spLocks noChangeShapeType="1"/>
          </p:cNvSpPr>
          <p:nvPr/>
        </p:nvSpPr>
        <p:spPr bwMode="auto">
          <a:xfrm>
            <a:off x="4330700" y="2352675"/>
            <a:ext cx="304800" cy="0"/>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109671" name="Line 103"/>
          <p:cNvSpPr>
            <a:spLocks noChangeShapeType="1"/>
          </p:cNvSpPr>
          <p:nvPr/>
        </p:nvSpPr>
        <p:spPr bwMode="auto">
          <a:xfrm>
            <a:off x="4356100" y="1790700"/>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109672" name="Line 104"/>
          <p:cNvSpPr>
            <a:spLocks noChangeShapeType="1"/>
          </p:cNvSpPr>
          <p:nvPr/>
        </p:nvSpPr>
        <p:spPr bwMode="auto">
          <a:xfrm>
            <a:off x="4368800" y="1543050"/>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109673" name="Line 105"/>
          <p:cNvSpPr>
            <a:spLocks noChangeShapeType="1"/>
          </p:cNvSpPr>
          <p:nvPr/>
        </p:nvSpPr>
        <p:spPr bwMode="auto">
          <a:xfrm>
            <a:off x="4356100" y="1266825"/>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109674" name="Line 106"/>
          <p:cNvSpPr>
            <a:spLocks noChangeShapeType="1"/>
          </p:cNvSpPr>
          <p:nvPr/>
        </p:nvSpPr>
        <p:spPr bwMode="auto">
          <a:xfrm>
            <a:off x="4362450" y="1004888"/>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816" name="Freeform 88"/>
          <p:cNvSpPr>
            <a:spLocks/>
          </p:cNvSpPr>
          <p:nvPr/>
        </p:nvSpPr>
        <p:spPr bwMode="auto">
          <a:xfrm>
            <a:off x="3902075" y="2628901"/>
            <a:ext cx="469900" cy="526256"/>
          </a:xfrm>
          <a:custGeom>
            <a:avLst/>
            <a:gdLst/>
            <a:ahLst/>
            <a:cxnLst>
              <a:cxn ang="0">
                <a:pos x="336" y="869"/>
              </a:cxn>
              <a:cxn ang="0">
                <a:pos x="335" y="0"/>
              </a:cxn>
              <a:cxn ang="0">
                <a:pos x="0" y="1"/>
              </a:cxn>
            </a:cxnLst>
            <a:rect l="0" t="0" r="r" b="b"/>
            <a:pathLst>
              <a:path w="336" h="869">
                <a:moveTo>
                  <a:pt x="336" y="869"/>
                </a:moveTo>
                <a:lnTo>
                  <a:pt x="335" y="0"/>
                </a:lnTo>
                <a:lnTo>
                  <a:pt x="0" y="1"/>
                </a:lnTo>
              </a:path>
            </a:pathLst>
          </a:custGeom>
          <a:noFill/>
          <a:ln w="47625">
            <a:solidFill>
              <a:schemeClr val="tx1"/>
            </a:solidFill>
            <a:round/>
            <a:headEnd type="none" w="med" len="med"/>
            <a:tailEnd type="none" w="med" len="med"/>
          </a:ln>
          <a:effectLst/>
        </p:spPr>
        <p:txBody>
          <a:bodyPr/>
          <a:lstStyle/>
          <a:p>
            <a:endParaRPr lang="zh-TW" altLang="en-US" sz="1600">
              <a:latin typeface="Trebuchet MS" pitchFamily="34" charset="0"/>
            </a:endParaRPr>
          </a:p>
        </p:txBody>
      </p:sp>
      <p:sp>
        <p:nvSpPr>
          <p:cNvPr id="201817" name="Freeform 89"/>
          <p:cNvSpPr>
            <a:spLocks/>
          </p:cNvSpPr>
          <p:nvPr/>
        </p:nvSpPr>
        <p:spPr bwMode="auto">
          <a:xfrm>
            <a:off x="4151314" y="1000125"/>
            <a:ext cx="204787" cy="561975"/>
          </a:xfrm>
          <a:custGeom>
            <a:avLst/>
            <a:gdLst/>
            <a:ahLst/>
            <a:cxnLst>
              <a:cxn ang="0">
                <a:pos x="121" y="448"/>
              </a:cxn>
              <a:cxn ang="0">
                <a:pos x="113" y="0"/>
              </a:cxn>
              <a:cxn ang="0">
                <a:pos x="117" y="373"/>
              </a:cxn>
              <a:cxn ang="0">
                <a:pos x="0" y="373"/>
              </a:cxn>
            </a:cxnLst>
            <a:rect l="0" t="0" r="r" b="b"/>
            <a:pathLst>
              <a:path w="121" h="448">
                <a:moveTo>
                  <a:pt x="121" y="448"/>
                </a:moveTo>
                <a:lnTo>
                  <a:pt x="113" y="0"/>
                </a:lnTo>
                <a:lnTo>
                  <a:pt x="117" y="373"/>
                </a:lnTo>
                <a:lnTo>
                  <a:pt x="0" y="373"/>
                </a:lnTo>
              </a:path>
            </a:pathLst>
          </a:custGeom>
          <a:noFill/>
          <a:ln w="47625">
            <a:solidFill>
              <a:schemeClr val="tx1"/>
            </a:solidFill>
            <a:round/>
            <a:headEnd type="none" w="med" len="med"/>
            <a:tailEnd type="none" w="med" len="med"/>
          </a:ln>
          <a:effectLst/>
        </p:spPr>
        <p:txBody>
          <a:bodyPr/>
          <a:lstStyle/>
          <a:p>
            <a:endParaRPr lang="zh-TW" altLang="en-US" sz="1600">
              <a:latin typeface="Trebuchet MS" pitchFamily="34" charset="0"/>
            </a:endParaRPr>
          </a:p>
        </p:txBody>
      </p:sp>
      <p:sp>
        <p:nvSpPr>
          <p:cNvPr id="201818" name="Freeform 90"/>
          <p:cNvSpPr>
            <a:spLocks/>
          </p:cNvSpPr>
          <p:nvPr/>
        </p:nvSpPr>
        <p:spPr bwMode="auto">
          <a:xfrm flipV="1">
            <a:off x="3867151" y="1797844"/>
            <a:ext cx="466725" cy="561975"/>
          </a:xfrm>
          <a:custGeom>
            <a:avLst/>
            <a:gdLst/>
            <a:ahLst/>
            <a:cxnLst>
              <a:cxn ang="0">
                <a:pos x="336" y="869"/>
              </a:cxn>
              <a:cxn ang="0">
                <a:pos x="335" y="0"/>
              </a:cxn>
              <a:cxn ang="0">
                <a:pos x="0" y="1"/>
              </a:cxn>
            </a:cxnLst>
            <a:rect l="0" t="0" r="r" b="b"/>
            <a:pathLst>
              <a:path w="336" h="869">
                <a:moveTo>
                  <a:pt x="336" y="869"/>
                </a:moveTo>
                <a:lnTo>
                  <a:pt x="335" y="0"/>
                </a:lnTo>
                <a:lnTo>
                  <a:pt x="0" y="1"/>
                </a:lnTo>
              </a:path>
            </a:pathLst>
          </a:custGeom>
          <a:noFill/>
          <a:ln w="47625">
            <a:solidFill>
              <a:schemeClr val="tx1"/>
            </a:solidFill>
            <a:round/>
            <a:headEnd type="none" w="med" len="med"/>
            <a:tailEnd type="none" w="med" len="med"/>
          </a:ln>
          <a:effectLst/>
        </p:spPr>
        <p:txBody>
          <a:bodyPr/>
          <a:lstStyle/>
          <a:p>
            <a:endParaRPr lang="zh-TW" altLang="en-US" sz="1600">
              <a:latin typeface="Trebuchet MS" pitchFamily="34" charset="0"/>
            </a:endParaRPr>
          </a:p>
        </p:txBody>
      </p:sp>
      <p:sp>
        <p:nvSpPr>
          <p:cNvPr id="201819" name="Line 91"/>
          <p:cNvSpPr>
            <a:spLocks noChangeShapeType="1"/>
          </p:cNvSpPr>
          <p:nvPr/>
        </p:nvSpPr>
        <p:spPr bwMode="auto">
          <a:xfrm>
            <a:off x="4343400" y="2628900"/>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1820" name="Line 92"/>
          <p:cNvSpPr>
            <a:spLocks noChangeShapeType="1"/>
          </p:cNvSpPr>
          <p:nvPr/>
        </p:nvSpPr>
        <p:spPr bwMode="auto">
          <a:xfrm>
            <a:off x="4375150" y="2881313"/>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1821" name="Line 93"/>
          <p:cNvSpPr>
            <a:spLocks noChangeShapeType="1"/>
          </p:cNvSpPr>
          <p:nvPr/>
        </p:nvSpPr>
        <p:spPr bwMode="auto">
          <a:xfrm>
            <a:off x="4362450" y="3138488"/>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1822" name="Line 94"/>
          <p:cNvSpPr>
            <a:spLocks noChangeShapeType="1"/>
          </p:cNvSpPr>
          <p:nvPr/>
        </p:nvSpPr>
        <p:spPr bwMode="auto">
          <a:xfrm>
            <a:off x="4349750" y="2052638"/>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1823" name="Line 95"/>
          <p:cNvSpPr>
            <a:spLocks noChangeShapeType="1"/>
          </p:cNvSpPr>
          <p:nvPr/>
        </p:nvSpPr>
        <p:spPr bwMode="auto">
          <a:xfrm>
            <a:off x="4330700" y="2352675"/>
            <a:ext cx="304800" cy="0"/>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1824" name="Line 96"/>
          <p:cNvSpPr>
            <a:spLocks noChangeShapeType="1"/>
          </p:cNvSpPr>
          <p:nvPr/>
        </p:nvSpPr>
        <p:spPr bwMode="auto">
          <a:xfrm>
            <a:off x="4356100" y="1790700"/>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1825" name="Line 97"/>
          <p:cNvSpPr>
            <a:spLocks noChangeShapeType="1"/>
          </p:cNvSpPr>
          <p:nvPr/>
        </p:nvSpPr>
        <p:spPr bwMode="auto">
          <a:xfrm>
            <a:off x="4368800" y="1543050"/>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1826" name="Line 98"/>
          <p:cNvSpPr>
            <a:spLocks noChangeShapeType="1"/>
          </p:cNvSpPr>
          <p:nvPr/>
        </p:nvSpPr>
        <p:spPr bwMode="auto">
          <a:xfrm>
            <a:off x="4356100" y="1266825"/>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1827" name="Line 99"/>
          <p:cNvSpPr>
            <a:spLocks noChangeShapeType="1"/>
          </p:cNvSpPr>
          <p:nvPr/>
        </p:nvSpPr>
        <p:spPr bwMode="auto">
          <a:xfrm>
            <a:off x="4362450" y="1004888"/>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1732" name="Freeform 4"/>
          <p:cNvSpPr>
            <a:spLocks/>
          </p:cNvSpPr>
          <p:nvPr/>
        </p:nvSpPr>
        <p:spPr bwMode="auto">
          <a:xfrm>
            <a:off x="284163" y="3056335"/>
            <a:ext cx="819150" cy="1176338"/>
          </a:xfrm>
          <a:custGeom>
            <a:avLst/>
            <a:gdLst/>
            <a:ahLst/>
            <a:cxnLst>
              <a:cxn ang="0">
                <a:pos x="239" y="577"/>
              </a:cxn>
              <a:cxn ang="0">
                <a:pos x="34" y="584"/>
              </a:cxn>
              <a:cxn ang="0">
                <a:pos x="34" y="81"/>
              </a:cxn>
              <a:cxn ang="0">
                <a:pos x="239" y="96"/>
              </a:cxn>
              <a:cxn ang="0">
                <a:pos x="239" y="577"/>
              </a:cxn>
            </a:cxnLst>
            <a:rect l="0" t="0" r="r" b="b"/>
            <a:pathLst>
              <a:path w="239" h="667">
                <a:moveTo>
                  <a:pt x="239" y="577"/>
                </a:moveTo>
                <a:cubicBezTo>
                  <a:pt x="206" y="664"/>
                  <a:pt x="68" y="667"/>
                  <a:pt x="34" y="584"/>
                </a:cubicBezTo>
                <a:cubicBezTo>
                  <a:pt x="0" y="501"/>
                  <a:pt x="0" y="162"/>
                  <a:pt x="34" y="81"/>
                </a:cubicBezTo>
                <a:cubicBezTo>
                  <a:pt x="68" y="0"/>
                  <a:pt x="205" y="13"/>
                  <a:pt x="239" y="96"/>
                </a:cubicBezTo>
                <a:lnTo>
                  <a:pt x="239" y="577"/>
                </a:lnTo>
                <a:close/>
              </a:path>
            </a:pathLst>
          </a:custGeom>
          <a:solidFill>
            <a:schemeClr val="accent1"/>
          </a:solidFill>
          <a:ln w="9525">
            <a:solidFill>
              <a:schemeClr val="tx1"/>
            </a:solidFill>
            <a:round/>
            <a:headEnd/>
            <a:tailEnd/>
          </a:ln>
          <a:effectLst/>
        </p:spPr>
        <p:txBody>
          <a:bodyPr/>
          <a:lstStyle/>
          <a:p>
            <a:endParaRPr lang="zh-TW" altLang="en-US">
              <a:latin typeface="Trebuchet MS" pitchFamily="34" charset="0"/>
            </a:endParaRPr>
          </a:p>
        </p:txBody>
      </p:sp>
      <p:sp>
        <p:nvSpPr>
          <p:cNvPr id="201750" name="Freeform 22"/>
          <p:cNvSpPr>
            <a:spLocks/>
          </p:cNvSpPr>
          <p:nvPr/>
        </p:nvSpPr>
        <p:spPr bwMode="auto">
          <a:xfrm>
            <a:off x="3838575" y="3658791"/>
            <a:ext cx="520700" cy="1072753"/>
          </a:xfrm>
          <a:custGeom>
            <a:avLst/>
            <a:gdLst/>
            <a:ahLst/>
            <a:cxnLst>
              <a:cxn ang="0">
                <a:pos x="336" y="869"/>
              </a:cxn>
              <a:cxn ang="0">
                <a:pos x="335" y="0"/>
              </a:cxn>
              <a:cxn ang="0">
                <a:pos x="0" y="1"/>
              </a:cxn>
            </a:cxnLst>
            <a:rect l="0" t="0" r="r" b="b"/>
            <a:pathLst>
              <a:path w="336" h="869">
                <a:moveTo>
                  <a:pt x="336" y="869"/>
                </a:moveTo>
                <a:lnTo>
                  <a:pt x="335" y="0"/>
                </a:lnTo>
                <a:lnTo>
                  <a:pt x="0" y="1"/>
                </a:lnTo>
              </a:path>
            </a:pathLst>
          </a:custGeom>
          <a:noFill/>
          <a:ln w="47625">
            <a:solidFill>
              <a:schemeClr val="tx1"/>
            </a:solidFill>
            <a:round/>
            <a:headEnd type="none" w="med" len="med"/>
            <a:tailEnd type="none" w="med" len="med"/>
          </a:ln>
          <a:effectLst/>
        </p:spPr>
        <p:txBody>
          <a:bodyPr/>
          <a:lstStyle/>
          <a:p>
            <a:endParaRPr lang="zh-TW" altLang="en-US" sz="1600">
              <a:latin typeface="Trebuchet MS" pitchFamily="34" charset="0"/>
            </a:endParaRPr>
          </a:p>
        </p:txBody>
      </p:sp>
      <p:sp>
        <p:nvSpPr>
          <p:cNvPr id="201755" name="Line 27"/>
          <p:cNvSpPr>
            <a:spLocks noChangeShapeType="1"/>
          </p:cNvSpPr>
          <p:nvPr/>
        </p:nvSpPr>
        <p:spPr bwMode="auto">
          <a:xfrm>
            <a:off x="2073275" y="2134791"/>
            <a:ext cx="0" cy="523875"/>
          </a:xfrm>
          <a:prstGeom prst="line">
            <a:avLst/>
          </a:prstGeom>
          <a:noFill/>
          <a:ln w="9525">
            <a:solidFill>
              <a:schemeClr val="tx1"/>
            </a:solidFill>
            <a:round/>
            <a:headEnd/>
            <a:tailEnd/>
          </a:ln>
          <a:effectLst/>
        </p:spPr>
        <p:txBody>
          <a:bodyPr/>
          <a:lstStyle/>
          <a:p>
            <a:endParaRPr lang="zh-TW" altLang="en-US" sz="1600">
              <a:latin typeface="Trebuchet MS" pitchFamily="34" charset="0"/>
            </a:endParaRPr>
          </a:p>
        </p:txBody>
      </p:sp>
      <p:sp>
        <p:nvSpPr>
          <p:cNvPr id="201759" name="AutoShape 31"/>
          <p:cNvSpPr>
            <a:spLocks/>
          </p:cNvSpPr>
          <p:nvPr/>
        </p:nvSpPr>
        <p:spPr bwMode="auto">
          <a:xfrm>
            <a:off x="4683125" y="2543175"/>
            <a:ext cx="1600200" cy="205979"/>
          </a:xfrm>
          <a:prstGeom prst="borderCallout1">
            <a:avLst>
              <a:gd name="adj1" fmla="val 41620"/>
              <a:gd name="adj2" fmla="val -4764"/>
              <a:gd name="adj3" fmla="val 41620"/>
              <a:gd name="adj4" fmla="val -21130"/>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On Device</a:t>
            </a:r>
          </a:p>
        </p:txBody>
      </p:sp>
      <p:sp>
        <p:nvSpPr>
          <p:cNvPr id="201760" name="AutoShape 32"/>
          <p:cNvSpPr>
            <a:spLocks/>
          </p:cNvSpPr>
          <p:nvPr/>
        </p:nvSpPr>
        <p:spPr bwMode="auto">
          <a:xfrm>
            <a:off x="4683125" y="2784872"/>
            <a:ext cx="1600200" cy="223838"/>
          </a:xfrm>
          <a:prstGeom prst="borderCallout1">
            <a:avLst>
              <a:gd name="adj1" fmla="val 38296"/>
              <a:gd name="adj2" fmla="val -4764"/>
              <a:gd name="adj3" fmla="val 38296"/>
              <a:gd name="adj4" fmla="val -20338"/>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On Dummies</a:t>
            </a:r>
          </a:p>
        </p:txBody>
      </p:sp>
      <p:sp>
        <p:nvSpPr>
          <p:cNvPr id="201761" name="AutoShape 33"/>
          <p:cNvSpPr>
            <a:spLocks/>
          </p:cNvSpPr>
          <p:nvPr/>
        </p:nvSpPr>
        <p:spPr bwMode="auto">
          <a:xfrm>
            <a:off x="4683125" y="3059906"/>
            <a:ext cx="1600200" cy="205979"/>
          </a:xfrm>
          <a:prstGeom prst="borderCallout1">
            <a:avLst>
              <a:gd name="adj1" fmla="val 41620"/>
              <a:gd name="adj2" fmla="val -4764"/>
              <a:gd name="adj3" fmla="val 40463"/>
              <a:gd name="adj4" fmla="val -18847"/>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On Edge Dice</a:t>
            </a:r>
          </a:p>
        </p:txBody>
      </p:sp>
      <p:sp>
        <p:nvSpPr>
          <p:cNvPr id="201762" name="AutoShape 34"/>
          <p:cNvSpPr>
            <a:spLocks/>
          </p:cNvSpPr>
          <p:nvPr/>
        </p:nvSpPr>
        <p:spPr bwMode="auto">
          <a:xfrm>
            <a:off x="4673600" y="3326606"/>
            <a:ext cx="1600200" cy="205979"/>
          </a:xfrm>
          <a:prstGeom prst="borderCallout1">
            <a:avLst>
              <a:gd name="adj1" fmla="val 41620"/>
              <a:gd name="adj2" fmla="val -4764"/>
              <a:gd name="adj3" fmla="val 41620"/>
              <a:gd name="adj4" fmla="val -57144"/>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On DOI</a:t>
            </a:r>
          </a:p>
        </p:txBody>
      </p:sp>
      <p:sp>
        <p:nvSpPr>
          <p:cNvPr id="201763" name="AutoShape 35"/>
          <p:cNvSpPr>
            <a:spLocks/>
          </p:cNvSpPr>
          <p:nvPr/>
        </p:nvSpPr>
        <p:spPr bwMode="auto">
          <a:xfrm>
            <a:off x="4683125" y="1195387"/>
            <a:ext cx="1600200" cy="205979"/>
          </a:xfrm>
          <a:prstGeom prst="borderCallout1">
            <a:avLst>
              <a:gd name="adj1" fmla="val 41620"/>
              <a:gd name="adj2" fmla="val -4764"/>
              <a:gd name="adj3" fmla="val 41620"/>
              <a:gd name="adj4" fmla="val -20042"/>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Mat Contrast</a:t>
            </a:r>
          </a:p>
        </p:txBody>
      </p:sp>
      <p:sp>
        <p:nvSpPr>
          <p:cNvPr id="201764" name="AutoShape 36"/>
          <p:cNvSpPr>
            <a:spLocks/>
          </p:cNvSpPr>
          <p:nvPr/>
        </p:nvSpPr>
        <p:spPr bwMode="auto">
          <a:xfrm>
            <a:off x="4683125" y="1463279"/>
            <a:ext cx="1600200" cy="205978"/>
          </a:xfrm>
          <a:prstGeom prst="borderCallout1">
            <a:avLst>
              <a:gd name="adj1" fmla="val 41620"/>
              <a:gd name="adj2" fmla="val -4764"/>
              <a:gd name="adj3" fmla="val 41620"/>
              <a:gd name="adj4" fmla="val -20236"/>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VC</a:t>
            </a:r>
          </a:p>
        </p:txBody>
      </p:sp>
      <p:sp>
        <p:nvSpPr>
          <p:cNvPr id="201765" name="AutoShape 37"/>
          <p:cNvSpPr>
            <a:spLocks/>
          </p:cNvSpPr>
          <p:nvPr/>
        </p:nvSpPr>
        <p:spPr bwMode="auto">
          <a:xfrm>
            <a:off x="4683125" y="937023"/>
            <a:ext cx="1600200" cy="205978"/>
          </a:xfrm>
          <a:prstGeom prst="borderCallout1">
            <a:avLst>
              <a:gd name="adj1" fmla="val 41620"/>
              <a:gd name="adj2" fmla="val -4764"/>
              <a:gd name="adj3" fmla="val 41042"/>
              <a:gd name="adj4" fmla="val -20236"/>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Topo Contrast</a:t>
            </a:r>
          </a:p>
        </p:txBody>
      </p:sp>
      <p:sp>
        <p:nvSpPr>
          <p:cNvPr id="201766" name="AutoShape 38"/>
          <p:cNvSpPr>
            <a:spLocks/>
          </p:cNvSpPr>
          <p:nvPr/>
        </p:nvSpPr>
        <p:spPr bwMode="auto">
          <a:xfrm>
            <a:off x="4683125" y="3840956"/>
            <a:ext cx="1600200" cy="205979"/>
          </a:xfrm>
          <a:prstGeom prst="borderCallout1">
            <a:avLst>
              <a:gd name="adj1" fmla="val 41620"/>
              <a:gd name="adj2" fmla="val -4764"/>
              <a:gd name="adj3" fmla="val 41620"/>
              <a:gd name="adj4" fmla="val -18847"/>
            </a:avLst>
          </a:prstGeom>
          <a:solidFill>
            <a:schemeClr val="accent1"/>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Sensitivity</a:t>
            </a:r>
          </a:p>
        </p:txBody>
      </p:sp>
      <p:sp>
        <p:nvSpPr>
          <p:cNvPr id="201767" name="AutoShape 39"/>
          <p:cNvSpPr>
            <a:spLocks/>
          </p:cNvSpPr>
          <p:nvPr/>
        </p:nvSpPr>
        <p:spPr bwMode="auto">
          <a:xfrm>
            <a:off x="4683125" y="3580210"/>
            <a:ext cx="1600200" cy="205978"/>
          </a:xfrm>
          <a:prstGeom prst="borderCallout1">
            <a:avLst>
              <a:gd name="adj1" fmla="val 41620"/>
              <a:gd name="adj2" fmla="val -4764"/>
              <a:gd name="adj3" fmla="val 41620"/>
              <a:gd name="adj4" fmla="val -18949"/>
            </a:avLst>
          </a:prstGeom>
          <a:solidFill>
            <a:schemeClr val="accent1"/>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Threshold</a:t>
            </a:r>
          </a:p>
        </p:txBody>
      </p:sp>
      <p:sp>
        <p:nvSpPr>
          <p:cNvPr id="201768" name="AutoShape 40"/>
          <p:cNvSpPr>
            <a:spLocks/>
          </p:cNvSpPr>
          <p:nvPr/>
        </p:nvSpPr>
        <p:spPr bwMode="auto">
          <a:xfrm>
            <a:off x="4683125" y="4086225"/>
            <a:ext cx="1600200" cy="205979"/>
          </a:xfrm>
          <a:prstGeom prst="borderCallout1">
            <a:avLst>
              <a:gd name="adj1" fmla="val 41620"/>
              <a:gd name="adj2" fmla="val -4764"/>
              <a:gd name="adj3" fmla="val 42194"/>
              <a:gd name="adj4" fmla="val -18750"/>
            </a:avLst>
          </a:prstGeom>
          <a:solidFill>
            <a:schemeClr val="accent1"/>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VC Balance</a:t>
            </a:r>
          </a:p>
        </p:txBody>
      </p:sp>
      <p:sp>
        <p:nvSpPr>
          <p:cNvPr id="201769" name="AutoShape 41"/>
          <p:cNvSpPr>
            <a:spLocks/>
          </p:cNvSpPr>
          <p:nvPr/>
        </p:nvSpPr>
        <p:spPr bwMode="auto">
          <a:xfrm>
            <a:off x="4683125" y="4580335"/>
            <a:ext cx="1600200" cy="205978"/>
          </a:xfrm>
          <a:prstGeom prst="borderCallout1">
            <a:avLst>
              <a:gd name="adj1" fmla="val 41620"/>
              <a:gd name="adj2" fmla="val -4764"/>
              <a:gd name="adj3" fmla="val 42194"/>
              <a:gd name="adj4" fmla="val -18847"/>
            </a:avLst>
          </a:prstGeom>
          <a:solidFill>
            <a:schemeClr val="accent1"/>
          </a:solidFill>
          <a:ln w="9525">
            <a:solidFill>
              <a:schemeClr val="tx2"/>
            </a:solidFill>
            <a:miter lim="800000"/>
            <a:headEnd/>
            <a:tailEnd/>
          </a:ln>
          <a:effectLst/>
        </p:spPr>
        <p:txBody>
          <a:bodyPr/>
          <a:lstStyle/>
          <a:p>
            <a:pPr algn="ctr"/>
            <a:r>
              <a:rPr lang="en-US" altLang="zh-TW" sz="1200" b="1">
                <a:latin typeface="Trebuchet MS" pitchFamily="34" charset="0"/>
                <a:ea typeface="新細明體" pitchFamily="18" charset="-120"/>
              </a:rPr>
              <a:t>DBDB</a:t>
            </a:r>
          </a:p>
        </p:txBody>
      </p:sp>
      <p:sp>
        <p:nvSpPr>
          <p:cNvPr id="201770" name="AutoShape 42"/>
          <p:cNvSpPr>
            <a:spLocks/>
          </p:cNvSpPr>
          <p:nvPr/>
        </p:nvSpPr>
        <p:spPr bwMode="auto">
          <a:xfrm>
            <a:off x="4683125" y="1724025"/>
            <a:ext cx="1600200" cy="205979"/>
          </a:xfrm>
          <a:prstGeom prst="borderCallout1">
            <a:avLst>
              <a:gd name="adj1" fmla="val 41620"/>
              <a:gd name="adj2" fmla="val -4764"/>
              <a:gd name="adj3" fmla="val 40463"/>
              <a:gd name="adj4" fmla="val -20634"/>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Good resolution</a:t>
            </a:r>
          </a:p>
        </p:txBody>
      </p:sp>
      <p:sp>
        <p:nvSpPr>
          <p:cNvPr id="201771" name="AutoShape 43"/>
          <p:cNvSpPr>
            <a:spLocks/>
          </p:cNvSpPr>
          <p:nvPr/>
        </p:nvSpPr>
        <p:spPr bwMode="auto">
          <a:xfrm>
            <a:off x="4683125" y="1987153"/>
            <a:ext cx="1600200" cy="213122"/>
          </a:xfrm>
          <a:prstGeom prst="borderCallout1">
            <a:avLst>
              <a:gd name="adj1" fmla="val 40222"/>
              <a:gd name="adj2" fmla="val -4764"/>
              <a:gd name="adj3" fmla="val 40222"/>
              <a:gd name="adj4" fmla="val -21528"/>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Stable  </a:t>
            </a:r>
          </a:p>
        </p:txBody>
      </p:sp>
      <p:sp>
        <p:nvSpPr>
          <p:cNvPr id="201772" name="AutoShape 44"/>
          <p:cNvSpPr>
            <a:spLocks/>
          </p:cNvSpPr>
          <p:nvPr/>
        </p:nvSpPr>
        <p:spPr bwMode="auto">
          <a:xfrm>
            <a:off x="4683125" y="2264569"/>
            <a:ext cx="1600200" cy="205979"/>
          </a:xfrm>
          <a:prstGeom prst="borderCallout1">
            <a:avLst>
              <a:gd name="adj1" fmla="val 41620"/>
              <a:gd name="adj2" fmla="val -4764"/>
              <a:gd name="adj3" fmla="val 41620"/>
              <a:gd name="adj4" fmla="val -22023"/>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uniform</a:t>
            </a:r>
          </a:p>
        </p:txBody>
      </p:sp>
      <p:sp>
        <p:nvSpPr>
          <p:cNvPr id="201773" name="AutoShape 45"/>
          <p:cNvSpPr>
            <a:spLocks/>
          </p:cNvSpPr>
          <p:nvPr/>
        </p:nvSpPr>
        <p:spPr bwMode="auto">
          <a:xfrm>
            <a:off x="1525589" y="1002507"/>
            <a:ext cx="2651125" cy="283369"/>
          </a:xfrm>
          <a:prstGeom prst="borderCallout1">
            <a:avLst>
              <a:gd name="adj1" fmla="val 42019"/>
              <a:gd name="adj2" fmla="val -2889"/>
              <a:gd name="adj3" fmla="val 42019"/>
              <a:gd name="adj4" fmla="val -16005"/>
            </a:avLst>
          </a:prstGeom>
          <a:solidFill>
            <a:srgbClr val="FF0000"/>
          </a:solidFill>
          <a:ln w="9525">
            <a:solidFill>
              <a:schemeClr val="tx1"/>
            </a:solidFill>
            <a:miter lim="800000"/>
            <a:headEnd/>
            <a:tailEnd/>
          </a:ln>
          <a:effectLst/>
        </p:spPr>
        <p:txBody>
          <a:bodyPr/>
          <a:lstStyle/>
          <a:p>
            <a:pPr algn="ctr"/>
            <a:r>
              <a:rPr lang="en-US" altLang="zh-TW" sz="1600" b="1" dirty="0">
                <a:latin typeface="Trebuchet MS" pitchFamily="34" charset="0"/>
                <a:ea typeface="新細明體" pitchFamily="18" charset="-120"/>
              </a:rPr>
              <a:t>Wafer &amp; Recipe Info</a:t>
            </a:r>
          </a:p>
        </p:txBody>
      </p:sp>
      <p:sp>
        <p:nvSpPr>
          <p:cNvPr id="201774" name="AutoShape 46"/>
          <p:cNvSpPr>
            <a:spLocks/>
          </p:cNvSpPr>
          <p:nvPr/>
        </p:nvSpPr>
        <p:spPr bwMode="auto">
          <a:xfrm>
            <a:off x="1524001" y="1376363"/>
            <a:ext cx="2651125" cy="283369"/>
          </a:xfrm>
          <a:prstGeom prst="borderCallout1">
            <a:avLst>
              <a:gd name="adj1" fmla="val 42019"/>
              <a:gd name="adj2" fmla="val -2884"/>
              <a:gd name="adj3" fmla="val 42019"/>
              <a:gd name="adj4" fmla="val -15815"/>
            </a:avLst>
          </a:prstGeom>
          <a:solidFill>
            <a:schemeClr val="accent1"/>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Analyzing DOI</a:t>
            </a:r>
          </a:p>
        </p:txBody>
      </p:sp>
      <p:sp>
        <p:nvSpPr>
          <p:cNvPr id="201775" name="AutoShape 47"/>
          <p:cNvSpPr>
            <a:spLocks/>
          </p:cNvSpPr>
          <p:nvPr/>
        </p:nvSpPr>
        <p:spPr bwMode="auto">
          <a:xfrm>
            <a:off x="1524001" y="1826419"/>
            <a:ext cx="2651125" cy="297656"/>
          </a:xfrm>
          <a:prstGeom prst="borderCallout1">
            <a:avLst>
              <a:gd name="adj1" fmla="val 44801"/>
              <a:gd name="adj2" fmla="val -2875"/>
              <a:gd name="adj3" fmla="val 44801"/>
              <a:gd name="adj4" fmla="val -18565"/>
            </a:avLst>
          </a:prstGeom>
          <a:solidFill>
            <a:schemeClr val="accent1"/>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Testing Condition</a:t>
            </a:r>
          </a:p>
        </p:txBody>
      </p:sp>
      <p:sp>
        <p:nvSpPr>
          <p:cNvPr id="201776" name="AutoShape 48"/>
          <p:cNvSpPr>
            <a:spLocks/>
          </p:cNvSpPr>
          <p:nvPr/>
        </p:nvSpPr>
        <p:spPr bwMode="auto">
          <a:xfrm>
            <a:off x="1525589" y="2937272"/>
            <a:ext cx="2651125" cy="280988"/>
          </a:xfrm>
          <a:prstGeom prst="borderCallout1">
            <a:avLst>
              <a:gd name="adj1" fmla="val 30509"/>
              <a:gd name="adj2" fmla="val -2875"/>
              <a:gd name="adj3" fmla="val 30509"/>
              <a:gd name="adj4" fmla="val -21616"/>
            </a:avLst>
          </a:prstGeom>
          <a:solidFill>
            <a:schemeClr val="accent1"/>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Setup recipe &amp; Test</a:t>
            </a:r>
          </a:p>
        </p:txBody>
      </p:sp>
      <p:sp>
        <p:nvSpPr>
          <p:cNvPr id="201777" name="AutoShape 49"/>
          <p:cNvSpPr>
            <a:spLocks/>
          </p:cNvSpPr>
          <p:nvPr/>
        </p:nvSpPr>
        <p:spPr bwMode="auto">
          <a:xfrm>
            <a:off x="1525589" y="3276600"/>
            <a:ext cx="2651125" cy="273844"/>
          </a:xfrm>
          <a:prstGeom prst="borderCallout1">
            <a:avLst>
              <a:gd name="adj1" fmla="val 43477"/>
              <a:gd name="adj2" fmla="val -3407"/>
              <a:gd name="adj3" fmla="val 43477"/>
              <a:gd name="adj4" fmla="val -18750"/>
            </a:avLst>
          </a:prstGeom>
          <a:solidFill>
            <a:schemeClr val="accent1"/>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Tuning Condition</a:t>
            </a:r>
          </a:p>
        </p:txBody>
      </p:sp>
      <p:sp>
        <p:nvSpPr>
          <p:cNvPr id="201778" name="AutoShape 50"/>
          <p:cNvSpPr>
            <a:spLocks/>
          </p:cNvSpPr>
          <p:nvPr/>
        </p:nvSpPr>
        <p:spPr bwMode="auto">
          <a:xfrm>
            <a:off x="1525589" y="3606404"/>
            <a:ext cx="2651125" cy="275034"/>
          </a:xfrm>
          <a:prstGeom prst="borderCallout1">
            <a:avLst>
              <a:gd name="adj1" fmla="val 43292"/>
              <a:gd name="adj2" fmla="val -3370"/>
              <a:gd name="adj3" fmla="val 43292"/>
              <a:gd name="adj4" fmla="val -18537"/>
            </a:avLst>
          </a:prstGeom>
          <a:solidFill>
            <a:schemeClr val="accent1"/>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Optimizing Insp</a:t>
            </a:r>
          </a:p>
        </p:txBody>
      </p:sp>
      <p:sp>
        <p:nvSpPr>
          <p:cNvPr id="201779" name="AutoShape 51"/>
          <p:cNvSpPr>
            <a:spLocks/>
          </p:cNvSpPr>
          <p:nvPr/>
        </p:nvSpPr>
        <p:spPr bwMode="auto">
          <a:xfrm>
            <a:off x="1525589" y="4475560"/>
            <a:ext cx="2651125" cy="275034"/>
          </a:xfrm>
          <a:prstGeom prst="borderCallout1">
            <a:avLst>
              <a:gd name="adj1" fmla="val 43292"/>
              <a:gd name="adj2" fmla="val -3370"/>
              <a:gd name="adj3" fmla="val 43292"/>
              <a:gd name="adj4" fmla="val -18537"/>
            </a:avLst>
          </a:prstGeom>
          <a:solidFill>
            <a:schemeClr val="accent1"/>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ADC/reporting</a:t>
            </a:r>
          </a:p>
        </p:txBody>
      </p:sp>
      <p:sp>
        <p:nvSpPr>
          <p:cNvPr id="201780" name="AutoShape 52"/>
          <p:cNvSpPr>
            <a:spLocks/>
          </p:cNvSpPr>
          <p:nvPr/>
        </p:nvSpPr>
        <p:spPr bwMode="auto">
          <a:xfrm>
            <a:off x="1525589" y="4145757"/>
            <a:ext cx="2651125" cy="275035"/>
          </a:xfrm>
          <a:prstGeom prst="borderCallout1">
            <a:avLst>
              <a:gd name="adj1" fmla="val 43292"/>
              <a:gd name="adj2" fmla="val -3370"/>
              <a:gd name="adj3" fmla="val 43292"/>
              <a:gd name="adj4" fmla="val -18537"/>
            </a:avLst>
          </a:prstGeom>
          <a:solidFill>
            <a:schemeClr val="accent1"/>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Reviewing DOI</a:t>
            </a:r>
          </a:p>
        </p:txBody>
      </p:sp>
      <p:sp>
        <p:nvSpPr>
          <p:cNvPr id="201781" name="AutoShape 53"/>
          <p:cNvSpPr>
            <a:spLocks noChangeArrowheads="1"/>
          </p:cNvSpPr>
          <p:nvPr/>
        </p:nvSpPr>
        <p:spPr bwMode="auto">
          <a:xfrm>
            <a:off x="801688" y="981075"/>
            <a:ext cx="438150" cy="3894535"/>
          </a:xfrm>
          <a:prstGeom prst="downArrow">
            <a:avLst>
              <a:gd name="adj1" fmla="val 52176"/>
              <a:gd name="adj2" fmla="val 73633"/>
            </a:avLst>
          </a:prstGeom>
          <a:solidFill>
            <a:schemeClr val="accent1"/>
          </a:solidFill>
          <a:ln w="9525">
            <a:solidFill>
              <a:schemeClr val="tx1"/>
            </a:solidFill>
            <a:miter lim="800000"/>
            <a:headEnd/>
            <a:tailEnd/>
          </a:ln>
          <a:effectLst/>
        </p:spPr>
        <p:txBody>
          <a:bodyPr wrap="none" anchor="ctr"/>
          <a:lstStyle/>
          <a:p>
            <a:endParaRPr lang="zh-TW" altLang="en-US">
              <a:latin typeface="Trebuchet MS" pitchFamily="34" charset="0"/>
            </a:endParaRPr>
          </a:p>
        </p:txBody>
      </p:sp>
      <p:sp>
        <p:nvSpPr>
          <p:cNvPr id="201782" name="AutoShape 54"/>
          <p:cNvSpPr>
            <a:spLocks/>
          </p:cNvSpPr>
          <p:nvPr/>
        </p:nvSpPr>
        <p:spPr bwMode="auto">
          <a:xfrm>
            <a:off x="2328863" y="2222897"/>
            <a:ext cx="1835150" cy="280988"/>
          </a:xfrm>
          <a:prstGeom prst="borderCallout1">
            <a:avLst>
              <a:gd name="adj1" fmla="val 30509"/>
              <a:gd name="adj2" fmla="val -4153"/>
              <a:gd name="adj3" fmla="val 30509"/>
              <a:gd name="adj4" fmla="val -13236"/>
            </a:avLst>
          </a:prstGeom>
          <a:solidFill>
            <a:srgbClr val="CCFFCC"/>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General Imaging</a:t>
            </a:r>
          </a:p>
        </p:txBody>
      </p:sp>
      <p:sp>
        <p:nvSpPr>
          <p:cNvPr id="201783" name="AutoShape 55"/>
          <p:cNvSpPr>
            <a:spLocks/>
          </p:cNvSpPr>
          <p:nvPr/>
        </p:nvSpPr>
        <p:spPr bwMode="auto">
          <a:xfrm>
            <a:off x="2327276" y="2581275"/>
            <a:ext cx="1844675" cy="280988"/>
          </a:xfrm>
          <a:prstGeom prst="borderCallout1">
            <a:avLst>
              <a:gd name="adj1" fmla="val 30509"/>
              <a:gd name="adj2" fmla="val -4130"/>
              <a:gd name="adj3" fmla="val 30509"/>
              <a:gd name="adj4" fmla="val -13426"/>
            </a:avLst>
          </a:prstGeom>
          <a:solidFill>
            <a:srgbClr val="CCFFCC"/>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DOI Imaging</a:t>
            </a:r>
          </a:p>
        </p:txBody>
      </p:sp>
      <p:sp>
        <p:nvSpPr>
          <p:cNvPr id="201784" name="Freeform 56"/>
          <p:cNvSpPr>
            <a:spLocks/>
          </p:cNvSpPr>
          <p:nvPr/>
        </p:nvSpPr>
        <p:spPr bwMode="auto">
          <a:xfrm>
            <a:off x="525463" y="3245644"/>
            <a:ext cx="379412" cy="794147"/>
          </a:xfrm>
          <a:custGeom>
            <a:avLst/>
            <a:gdLst/>
            <a:ahLst/>
            <a:cxnLst>
              <a:cxn ang="0">
                <a:pos x="239" y="577"/>
              </a:cxn>
              <a:cxn ang="0">
                <a:pos x="34" y="584"/>
              </a:cxn>
              <a:cxn ang="0">
                <a:pos x="34" y="81"/>
              </a:cxn>
              <a:cxn ang="0">
                <a:pos x="239" y="96"/>
              </a:cxn>
              <a:cxn ang="0">
                <a:pos x="239" y="577"/>
              </a:cxn>
            </a:cxnLst>
            <a:rect l="0" t="0" r="r" b="b"/>
            <a:pathLst>
              <a:path w="239" h="667">
                <a:moveTo>
                  <a:pt x="239" y="577"/>
                </a:moveTo>
                <a:cubicBezTo>
                  <a:pt x="206" y="664"/>
                  <a:pt x="68" y="667"/>
                  <a:pt x="34" y="584"/>
                </a:cubicBezTo>
                <a:cubicBezTo>
                  <a:pt x="0" y="501"/>
                  <a:pt x="0" y="162"/>
                  <a:pt x="34" y="81"/>
                </a:cubicBezTo>
                <a:cubicBezTo>
                  <a:pt x="68" y="0"/>
                  <a:pt x="205" y="13"/>
                  <a:pt x="239" y="96"/>
                </a:cubicBezTo>
                <a:lnTo>
                  <a:pt x="239" y="577"/>
                </a:lnTo>
                <a:close/>
              </a:path>
            </a:pathLst>
          </a:custGeom>
          <a:solidFill>
            <a:schemeClr val="bg1"/>
          </a:solidFill>
          <a:ln w="9525">
            <a:solidFill>
              <a:schemeClr val="tx1"/>
            </a:solidFill>
            <a:round/>
            <a:headEnd/>
            <a:tailEnd/>
          </a:ln>
          <a:effectLst/>
        </p:spPr>
        <p:txBody>
          <a:bodyPr/>
          <a:lstStyle/>
          <a:p>
            <a:endParaRPr lang="zh-TW" altLang="en-US">
              <a:latin typeface="Trebuchet MS" pitchFamily="34" charset="0"/>
            </a:endParaRPr>
          </a:p>
        </p:txBody>
      </p:sp>
      <p:sp>
        <p:nvSpPr>
          <p:cNvPr id="201785" name="Freeform 57"/>
          <p:cNvSpPr>
            <a:spLocks/>
          </p:cNvSpPr>
          <p:nvPr/>
        </p:nvSpPr>
        <p:spPr bwMode="auto">
          <a:xfrm>
            <a:off x="865188" y="3842148"/>
            <a:ext cx="285750" cy="354806"/>
          </a:xfrm>
          <a:custGeom>
            <a:avLst/>
            <a:gdLst/>
            <a:ahLst/>
            <a:cxnLst>
              <a:cxn ang="0">
                <a:pos x="175" y="33"/>
              </a:cxn>
              <a:cxn ang="0">
                <a:pos x="163" y="181"/>
              </a:cxn>
              <a:cxn ang="0">
                <a:pos x="23" y="281"/>
              </a:cxn>
              <a:cxn ang="0">
                <a:pos x="27" y="77"/>
              </a:cxn>
              <a:cxn ang="0">
                <a:pos x="75" y="13"/>
              </a:cxn>
              <a:cxn ang="0">
                <a:pos x="179" y="157"/>
              </a:cxn>
            </a:cxnLst>
            <a:rect l="0" t="0" r="r" b="b"/>
            <a:pathLst>
              <a:path w="188" h="298">
                <a:moveTo>
                  <a:pt x="175" y="33"/>
                </a:moveTo>
                <a:cubicBezTo>
                  <a:pt x="181" y="86"/>
                  <a:pt x="188" y="140"/>
                  <a:pt x="163" y="181"/>
                </a:cubicBezTo>
                <a:cubicBezTo>
                  <a:pt x="138" y="222"/>
                  <a:pt x="46" y="298"/>
                  <a:pt x="23" y="281"/>
                </a:cubicBezTo>
                <a:cubicBezTo>
                  <a:pt x="0" y="264"/>
                  <a:pt x="18" y="122"/>
                  <a:pt x="27" y="77"/>
                </a:cubicBezTo>
                <a:cubicBezTo>
                  <a:pt x="36" y="32"/>
                  <a:pt x="50" y="0"/>
                  <a:pt x="75" y="13"/>
                </a:cubicBezTo>
                <a:cubicBezTo>
                  <a:pt x="100" y="26"/>
                  <a:pt x="162" y="133"/>
                  <a:pt x="179" y="157"/>
                </a:cubicBezTo>
              </a:path>
            </a:pathLst>
          </a:custGeom>
          <a:solidFill>
            <a:schemeClr val="accent1"/>
          </a:solidFill>
          <a:ln w="9525">
            <a:noFill/>
            <a:round/>
            <a:headEnd/>
            <a:tailEnd/>
          </a:ln>
          <a:effectLst/>
        </p:spPr>
        <p:txBody>
          <a:bodyPr/>
          <a:lstStyle/>
          <a:p>
            <a:endParaRPr lang="zh-TW" altLang="en-US">
              <a:latin typeface="Trebuchet MS" pitchFamily="34" charset="0"/>
            </a:endParaRPr>
          </a:p>
        </p:txBody>
      </p:sp>
      <p:sp>
        <p:nvSpPr>
          <p:cNvPr id="201786" name="Freeform 58"/>
          <p:cNvSpPr>
            <a:spLocks/>
          </p:cNvSpPr>
          <p:nvPr/>
        </p:nvSpPr>
        <p:spPr bwMode="auto">
          <a:xfrm>
            <a:off x="889001" y="3933825"/>
            <a:ext cx="246063" cy="242888"/>
          </a:xfrm>
          <a:custGeom>
            <a:avLst/>
            <a:gdLst/>
            <a:ahLst/>
            <a:cxnLst>
              <a:cxn ang="0">
                <a:pos x="152" y="0"/>
              </a:cxn>
              <a:cxn ang="0">
                <a:pos x="144" y="84"/>
              </a:cxn>
              <a:cxn ang="0">
                <a:pos x="84" y="164"/>
              </a:cxn>
              <a:cxn ang="0">
                <a:pos x="0" y="204"/>
              </a:cxn>
            </a:cxnLst>
            <a:rect l="0" t="0" r="r" b="b"/>
            <a:pathLst>
              <a:path w="155" h="204">
                <a:moveTo>
                  <a:pt x="152" y="0"/>
                </a:moveTo>
                <a:cubicBezTo>
                  <a:pt x="153" y="28"/>
                  <a:pt x="155" y="57"/>
                  <a:pt x="144" y="84"/>
                </a:cubicBezTo>
                <a:cubicBezTo>
                  <a:pt x="133" y="111"/>
                  <a:pt x="108" y="144"/>
                  <a:pt x="84" y="164"/>
                </a:cubicBezTo>
                <a:cubicBezTo>
                  <a:pt x="60" y="184"/>
                  <a:pt x="30" y="194"/>
                  <a:pt x="0" y="204"/>
                </a:cubicBezTo>
              </a:path>
            </a:pathLst>
          </a:custGeom>
          <a:noFill/>
          <a:ln w="9525">
            <a:solidFill>
              <a:schemeClr val="tx1"/>
            </a:solidFill>
            <a:round/>
            <a:headEnd/>
            <a:tailEnd/>
          </a:ln>
          <a:effectLst/>
        </p:spPr>
        <p:txBody>
          <a:bodyPr/>
          <a:lstStyle/>
          <a:p>
            <a:endParaRPr lang="zh-TW" altLang="en-US">
              <a:latin typeface="Trebuchet MS" pitchFamily="34" charset="0"/>
            </a:endParaRPr>
          </a:p>
        </p:txBody>
      </p:sp>
      <p:sp>
        <p:nvSpPr>
          <p:cNvPr id="201787" name="AutoShape 59"/>
          <p:cNvSpPr>
            <a:spLocks/>
          </p:cNvSpPr>
          <p:nvPr/>
        </p:nvSpPr>
        <p:spPr bwMode="auto">
          <a:xfrm>
            <a:off x="4676775" y="4327923"/>
            <a:ext cx="1600200" cy="205978"/>
          </a:xfrm>
          <a:prstGeom prst="borderCallout1">
            <a:avLst>
              <a:gd name="adj1" fmla="val 41620"/>
              <a:gd name="adj2" fmla="val -4764"/>
              <a:gd name="adj3" fmla="val 42194"/>
              <a:gd name="adj4" fmla="val -18847"/>
            </a:avLst>
          </a:prstGeom>
          <a:solidFill>
            <a:schemeClr val="accent1"/>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BGB</a:t>
            </a:r>
          </a:p>
        </p:txBody>
      </p:sp>
      <p:sp>
        <p:nvSpPr>
          <p:cNvPr id="201788" name="Line 60"/>
          <p:cNvSpPr>
            <a:spLocks noChangeShapeType="1"/>
          </p:cNvSpPr>
          <p:nvPr/>
        </p:nvSpPr>
        <p:spPr bwMode="auto">
          <a:xfrm>
            <a:off x="5041900" y="4867275"/>
            <a:ext cx="622300" cy="0"/>
          </a:xfrm>
          <a:prstGeom prst="line">
            <a:avLst/>
          </a:prstGeom>
          <a:noFill/>
          <a:ln w="9525">
            <a:solidFill>
              <a:schemeClr val="tx1"/>
            </a:solidFill>
            <a:prstDash val="dash"/>
            <a:round/>
            <a:headEnd/>
            <a:tailEnd/>
          </a:ln>
          <a:effectLst/>
        </p:spPr>
        <p:txBody>
          <a:bodyPr/>
          <a:lstStyle/>
          <a:p>
            <a:endParaRPr lang="zh-TW" altLang="en-US">
              <a:latin typeface="Trebuchet MS" pitchFamily="34" charset="0"/>
            </a:endParaRPr>
          </a:p>
        </p:txBody>
      </p:sp>
      <p:sp>
        <p:nvSpPr>
          <p:cNvPr id="201789" name="Line 61"/>
          <p:cNvSpPr>
            <a:spLocks noChangeShapeType="1"/>
          </p:cNvSpPr>
          <p:nvPr/>
        </p:nvSpPr>
        <p:spPr bwMode="auto">
          <a:xfrm>
            <a:off x="4165600" y="3400425"/>
            <a:ext cx="533400" cy="0"/>
          </a:xfrm>
          <a:prstGeom prst="line">
            <a:avLst/>
          </a:prstGeom>
          <a:noFill/>
          <a:ln w="47625">
            <a:solidFill>
              <a:schemeClr val="tx1"/>
            </a:solidFill>
            <a:round/>
            <a:headEnd type="triangle" w="med" len="med"/>
            <a:tailEnd type="triangle" w="med" len="med"/>
          </a:ln>
          <a:effectLst/>
        </p:spPr>
        <p:txBody>
          <a:bodyPr/>
          <a:lstStyle/>
          <a:p>
            <a:endParaRPr lang="zh-TW" altLang="en-US">
              <a:latin typeface="Trebuchet MS" pitchFamily="34" charset="0"/>
            </a:endParaRPr>
          </a:p>
        </p:txBody>
      </p:sp>
      <p:sp>
        <p:nvSpPr>
          <p:cNvPr id="201790" name="Line 62"/>
          <p:cNvSpPr>
            <a:spLocks noChangeShapeType="1"/>
          </p:cNvSpPr>
          <p:nvPr/>
        </p:nvSpPr>
        <p:spPr bwMode="auto">
          <a:xfrm>
            <a:off x="4159250" y="3652838"/>
            <a:ext cx="533400" cy="0"/>
          </a:xfrm>
          <a:prstGeom prst="line">
            <a:avLst/>
          </a:prstGeom>
          <a:noFill/>
          <a:ln w="47625">
            <a:solidFill>
              <a:schemeClr val="tx1"/>
            </a:solidFill>
            <a:round/>
            <a:headEnd type="triangle" w="med" len="med"/>
            <a:tailEnd type="triangle" w="med" len="med"/>
          </a:ln>
          <a:effectLst/>
        </p:spPr>
        <p:txBody>
          <a:bodyPr/>
          <a:lstStyle/>
          <a:p>
            <a:endParaRPr lang="zh-TW" altLang="en-US">
              <a:latin typeface="Trebuchet MS" pitchFamily="34" charset="0"/>
            </a:endParaRPr>
          </a:p>
        </p:txBody>
      </p:sp>
      <p:sp>
        <p:nvSpPr>
          <p:cNvPr id="201791" name="Line 63"/>
          <p:cNvSpPr>
            <a:spLocks noChangeShapeType="1"/>
          </p:cNvSpPr>
          <p:nvPr/>
        </p:nvSpPr>
        <p:spPr bwMode="auto">
          <a:xfrm>
            <a:off x="4356100" y="3924300"/>
            <a:ext cx="304800" cy="0"/>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1792" name="Line 64"/>
          <p:cNvSpPr>
            <a:spLocks noChangeShapeType="1"/>
          </p:cNvSpPr>
          <p:nvPr/>
        </p:nvSpPr>
        <p:spPr bwMode="auto">
          <a:xfrm>
            <a:off x="4387850" y="4167188"/>
            <a:ext cx="304800" cy="0"/>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1793" name="Line 65"/>
          <p:cNvSpPr>
            <a:spLocks noChangeShapeType="1"/>
          </p:cNvSpPr>
          <p:nvPr/>
        </p:nvSpPr>
        <p:spPr bwMode="auto">
          <a:xfrm>
            <a:off x="4394200" y="4410075"/>
            <a:ext cx="304800" cy="0"/>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1794" name="Line 66"/>
          <p:cNvSpPr>
            <a:spLocks noChangeShapeType="1"/>
          </p:cNvSpPr>
          <p:nvPr/>
        </p:nvSpPr>
        <p:spPr bwMode="auto">
          <a:xfrm>
            <a:off x="4387850" y="4652963"/>
            <a:ext cx="304800" cy="0"/>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1795" name="Text Box 67"/>
          <p:cNvSpPr txBox="1">
            <a:spLocks noChangeArrowheads="1"/>
          </p:cNvSpPr>
          <p:nvPr/>
        </p:nvSpPr>
        <p:spPr bwMode="auto">
          <a:xfrm>
            <a:off x="0" y="0"/>
            <a:ext cx="7498048" cy="400110"/>
          </a:xfrm>
          <a:prstGeom prst="rect">
            <a:avLst/>
          </a:prstGeom>
          <a:noFill/>
          <a:ln w="9525">
            <a:noFill/>
            <a:miter lim="800000"/>
            <a:headEnd/>
            <a:tailEnd/>
          </a:ln>
          <a:effectLst/>
        </p:spPr>
        <p:txBody>
          <a:bodyPr wrap="square">
            <a:spAutoFit/>
          </a:bodyPr>
          <a:lstStyle/>
          <a:p>
            <a:pPr>
              <a:spcBef>
                <a:spcPct val="50000"/>
              </a:spcBef>
            </a:pPr>
            <a:r>
              <a:rPr lang="en-US" altLang="zh-TW" sz="2000" dirty="0" smtClean="0">
                <a:ea typeface="新細明體" pitchFamily="18" charset="-120"/>
              </a:rPr>
              <a:t>Bottom-up for Recipe Set Up -- </a:t>
            </a:r>
            <a:r>
              <a:rPr lang="en-US" altLang="zh-TW" sz="2000" dirty="0" smtClean="0">
                <a:latin typeface="+mj-lt"/>
                <a:ea typeface="新細明體" pitchFamily="18" charset="-120"/>
              </a:rPr>
              <a:t>W</a:t>
            </a:r>
            <a:r>
              <a:rPr lang="en-US" altLang="zh-TW" sz="2000" b="1" dirty="0" smtClean="0">
                <a:latin typeface="+mj-lt"/>
                <a:ea typeface="新細明體" pitchFamily="18" charset="-120"/>
              </a:rPr>
              <a:t>afer </a:t>
            </a:r>
            <a:r>
              <a:rPr lang="en-US" altLang="zh-TW" sz="2000" b="1" dirty="0">
                <a:latin typeface="+mj-lt"/>
                <a:ea typeface="新細明體" pitchFamily="18" charset="-120"/>
              </a:rPr>
              <a:t>&amp; </a:t>
            </a:r>
            <a:r>
              <a:rPr lang="en-US" altLang="zh-TW" sz="2000" b="1" dirty="0" smtClean="0">
                <a:latin typeface="+mj-lt"/>
                <a:ea typeface="新細明體" pitchFamily="18" charset="-120"/>
              </a:rPr>
              <a:t>Recipe </a:t>
            </a:r>
            <a:r>
              <a:rPr lang="en-US" altLang="zh-TW" sz="2000" dirty="0" smtClean="0">
                <a:latin typeface="+mj-lt"/>
                <a:ea typeface="新細明體" pitchFamily="18" charset="-120"/>
              </a:rPr>
              <a:t>I</a:t>
            </a:r>
            <a:r>
              <a:rPr lang="en-US" altLang="zh-TW" sz="2000" b="1" dirty="0" smtClean="0">
                <a:latin typeface="+mj-lt"/>
                <a:ea typeface="新細明體" pitchFamily="18" charset="-120"/>
              </a:rPr>
              <a:t>nformation</a:t>
            </a:r>
            <a:endParaRPr lang="en-US" altLang="zh-TW" sz="2000" b="1" dirty="0">
              <a:latin typeface="+mj-lt"/>
              <a:ea typeface="新細明體" pitchFamily="18" charset="-120"/>
            </a:endParaRPr>
          </a:p>
        </p:txBody>
      </p:sp>
      <p:sp>
        <p:nvSpPr>
          <p:cNvPr id="201828" name="Freeform 100"/>
          <p:cNvSpPr>
            <a:spLocks/>
          </p:cNvSpPr>
          <p:nvPr/>
        </p:nvSpPr>
        <p:spPr bwMode="auto">
          <a:xfrm>
            <a:off x="6648450" y="1047751"/>
            <a:ext cx="1588" cy="3127772"/>
          </a:xfrm>
          <a:custGeom>
            <a:avLst/>
            <a:gdLst/>
            <a:ahLst/>
            <a:cxnLst>
              <a:cxn ang="0">
                <a:pos x="1" y="2627"/>
              </a:cxn>
              <a:cxn ang="0">
                <a:pos x="0" y="0"/>
              </a:cxn>
            </a:cxnLst>
            <a:rect l="0" t="0" r="r" b="b"/>
            <a:pathLst>
              <a:path w="1" h="2627">
                <a:moveTo>
                  <a:pt x="1" y="2627"/>
                </a:moveTo>
                <a:lnTo>
                  <a:pt x="0" y="0"/>
                </a:lnTo>
              </a:path>
            </a:pathLst>
          </a:custGeom>
          <a:noFill/>
          <a:ln w="9525">
            <a:solidFill>
              <a:schemeClr val="tx1"/>
            </a:solidFill>
            <a:round/>
            <a:headEnd type="none" w="med" len="med"/>
            <a:tailEnd type="none" w="med" len="med"/>
          </a:ln>
          <a:effectLst/>
        </p:spPr>
        <p:txBody>
          <a:bodyPr/>
          <a:lstStyle/>
          <a:p>
            <a:endParaRPr lang="zh-TW" altLang="en-US">
              <a:latin typeface="Trebuchet MS" pitchFamily="34" charset="0"/>
            </a:endParaRPr>
          </a:p>
        </p:txBody>
      </p:sp>
      <p:sp>
        <p:nvSpPr>
          <p:cNvPr id="201829" name="AutoShape 101"/>
          <p:cNvSpPr>
            <a:spLocks/>
          </p:cNvSpPr>
          <p:nvPr/>
        </p:nvSpPr>
        <p:spPr bwMode="auto">
          <a:xfrm>
            <a:off x="7007225" y="972741"/>
            <a:ext cx="1644650" cy="251222"/>
          </a:xfrm>
          <a:prstGeom prst="borderCallout1">
            <a:avLst>
              <a:gd name="adj1" fmla="val 34125"/>
              <a:gd name="adj2" fmla="val -4634"/>
              <a:gd name="adj3" fmla="val 34125"/>
              <a:gd name="adj4" fmla="val -19306"/>
            </a:avLst>
          </a:prstGeom>
          <a:solidFill>
            <a:srgbClr val="FFCC99"/>
          </a:solidFill>
          <a:ln w="9525">
            <a:solidFill>
              <a:schemeClr val="tx1"/>
            </a:solidFill>
            <a:miter lim="800000"/>
            <a:headEnd/>
            <a:tailEnd/>
          </a:ln>
          <a:effectLst/>
        </p:spPr>
        <p:txBody>
          <a:bodyPr/>
          <a:lstStyle/>
          <a:p>
            <a:pPr algn="ctr"/>
            <a:r>
              <a:rPr lang="en-US" altLang="zh-TW" sz="1400" b="1" dirty="0">
                <a:latin typeface="Trebuchet MS" pitchFamily="34" charset="0"/>
                <a:ea typeface="新細明體" pitchFamily="18" charset="-120"/>
              </a:rPr>
              <a:t>LE</a:t>
            </a:r>
          </a:p>
        </p:txBody>
      </p:sp>
      <p:sp>
        <p:nvSpPr>
          <p:cNvPr id="201830" name="AutoShape 102"/>
          <p:cNvSpPr>
            <a:spLocks/>
          </p:cNvSpPr>
          <p:nvPr/>
        </p:nvSpPr>
        <p:spPr bwMode="auto">
          <a:xfrm>
            <a:off x="7007225" y="2942034"/>
            <a:ext cx="1644650" cy="251222"/>
          </a:xfrm>
          <a:prstGeom prst="borderCallout1">
            <a:avLst>
              <a:gd name="adj1" fmla="val 34125"/>
              <a:gd name="adj2" fmla="val -4634"/>
              <a:gd name="adj3" fmla="val 34125"/>
              <a:gd name="adj4" fmla="val -19884"/>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Pre-scan</a:t>
            </a:r>
          </a:p>
        </p:txBody>
      </p:sp>
      <p:sp>
        <p:nvSpPr>
          <p:cNvPr id="201831" name="AutoShape 103"/>
          <p:cNvSpPr>
            <a:spLocks/>
          </p:cNvSpPr>
          <p:nvPr/>
        </p:nvSpPr>
        <p:spPr bwMode="auto">
          <a:xfrm>
            <a:off x="7007225" y="3280172"/>
            <a:ext cx="1644650" cy="251222"/>
          </a:xfrm>
          <a:prstGeom prst="borderCallout1">
            <a:avLst>
              <a:gd name="adj1" fmla="val 34125"/>
              <a:gd name="adj2" fmla="val -4634"/>
              <a:gd name="adj3" fmla="val 34125"/>
              <a:gd name="adj4" fmla="val -19884"/>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Pre-Flood</a:t>
            </a:r>
          </a:p>
        </p:txBody>
      </p:sp>
      <p:sp>
        <p:nvSpPr>
          <p:cNvPr id="201832" name="AutoShape 104"/>
          <p:cNvSpPr>
            <a:spLocks/>
          </p:cNvSpPr>
          <p:nvPr/>
        </p:nvSpPr>
        <p:spPr bwMode="auto">
          <a:xfrm>
            <a:off x="7007225" y="1301353"/>
            <a:ext cx="1644650" cy="251222"/>
          </a:xfrm>
          <a:prstGeom prst="borderCallout1">
            <a:avLst>
              <a:gd name="adj1" fmla="val 34125"/>
              <a:gd name="adj2" fmla="val -4634"/>
              <a:gd name="adj3" fmla="val 34125"/>
              <a:gd name="adj4" fmla="val -19884"/>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Current</a:t>
            </a:r>
          </a:p>
        </p:txBody>
      </p:sp>
      <p:sp>
        <p:nvSpPr>
          <p:cNvPr id="201833" name="AutoShape 105"/>
          <p:cNvSpPr>
            <a:spLocks/>
          </p:cNvSpPr>
          <p:nvPr/>
        </p:nvSpPr>
        <p:spPr bwMode="auto">
          <a:xfrm>
            <a:off x="7007225" y="1620441"/>
            <a:ext cx="1644650" cy="251222"/>
          </a:xfrm>
          <a:prstGeom prst="borderCallout1">
            <a:avLst>
              <a:gd name="adj1" fmla="val 34125"/>
              <a:gd name="adj2" fmla="val -4634"/>
              <a:gd name="adj3" fmla="val 34125"/>
              <a:gd name="adj4" fmla="val -19306"/>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Pixel size</a:t>
            </a:r>
          </a:p>
        </p:txBody>
      </p:sp>
      <p:sp>
        <p:nvSpPr>
          <p:cNvPr id="201834" name="AutoShape 106"/>
          <p:cNvSpPr>
            <a:spLocks/>
          </p:cNvSpPr>
          <p:nvPr/>
        </p:nvSpPr>
        <p:spPr bwMode="auto">
          <a:xfrm>
            <a:off x="7007225" y="2603898"/>
            <a:ext cx="1644650" cy="253603"/>
          </a:xfrm>
          <a:prstGeom prst="borderCallout1">
            <a:avLst>
              <a:gd name="adj1" fmla="val 33801"/>
              <a:gd name="adj2" fmla="val -4634"/>
              <a:gd name="adj3" fmla="val 33801"/>
              <a:gd name="adj4" fmla="val -20657"/>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Scan direction</a:t>
            </a:r>
          </a:p>
        </p:txBody>
      </p:sp>
      <p:sp>
        <p:nvSpPr>
          <p:cNvPr id="201835" name="AutoShape 107"/>
          <p:cNvSpPr>
            <a:spLocks/>
          </p:cNvSpPr>
          <p:nvPr/>
        </p:nvSpPr>
        <p:spPr bwMode="auto">
          <a:xfrm>
            <a:off x="7007225" y="1940719"/>
            <a:ext cx="1644650" cy="251222"/>
          </a:xfrm>
          <a:prstGeom prst="borderCallout1">
            <a:avLst>
              <a:gd name="adj1" fmla="val 34125"/>
              <a:gd name="adj2" fmla="val -4634"/>
              <a:gd name="adj3" fmla="val 34125"/>
              <a:gd name="adj4" fmla="val -19306"/>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Average</a:t>
            </a:r>
          </a:p>
        </p:txBody>
      </p:sp>
      <p:sp>
        <p:nvSpPr>
          <p:cNvPr id="201836" name="Line 108"/>
          <p:cNvSpPr>
            <a:spLocks noChangeShapeType="1"/>
          </p:cNvSpPr>
          <p:nvPr/>
        </p:nvSpPr>
        <p:spPr bwMode="auto">
          <a:xfrm>
            <a:off x="6286501" y="1832372"/>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1837" name="Line 109"/>
          <p:cNvSpPr>
            <a:spLocks noChangeShapeType="1"/>
          </p:cNvSpPr>
          <p:nvPr/>
        </p:nvSpPr>
        <p:spPr bwMode="auto">
          <a:xfrm>
            <a:off x="6286501" y="2107406"/>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1838" name="Line 110"/>
          <p:cNvSpPr>
            <a:spLocks noChangeShapeType="1"/>
          </p:cNvSpPr>
          <p:nvPr/>
        </p:nvSpPr>
        <p:spPr bwMode="auto">
          <a:xfrm>
            <a:off x="6286501" y="2621756"/>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1839" name="Line 111"/>
          <p:cNvSpPr>
            <a:spLocks noChangeShapeType="1"/>
          </p:cNvSpPr>
          <p:nvPr/>
        </p:nvSpPr>
        <p:spPr bwMode="auto">
          <a:xfrm>
            <a:off x="6286501" y="3161110"/>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1840" name="Line 112"/>
          <p:cNvSpPr>
            <a:spLocks noChangeShapeType="1"/>
          </p:cNvSpPr>
          <p:nvPr/>
        </p:nvSpPr>
        <p:spPr bwMode="auto">
          <a:xfrm>
            <a:off x="6286501" y="3442097"/>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1841" name="AutoShape 113"/>
          <p:cNvSpPr>
            <a:spLocks/>
          </p:cNvSpPr>
          <p:nvPr/>
        </p:nvSpPr>
        <p:spPr bwMode="auto">
          <a:xfrm>
            <a:off x="7005639" y="3612357"/>
            <a:ext cx="1646237" cy="407194"/>
          </a:xfrm>
          <a:prstGeom prst="borderCallout1">
            <a:avLst>
              <a:gd name="adj1" fmla="val 21051"/>
              <a:gd name="adj2" fmla="val -4630"/>
              <a:gd name="adj3" fmla="val 21051"/>
              <a:gd name="adj4" fmla="val -21213"/>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Device status control</a:t>
            </a:r>
          </a:p>
        </p:txBody>
      </p:sp>
      <p:sp>
        <p:nvSpPr>
          <p:cNvPr id="201842" name="AutoShape 114"/>
          <p:cNvSpPr>
            <a:spLocks/>
          </p:cNvSpPr>
          <p:nvPr/>
        </p:nvSpPr>
        <p:spPr bwMode="auto">
          <a:xfrm>
            <a:off x="7007225" y="2275285"/>
            <a:ext cx="1644650" cy="255984"/>
          </a:xfrm>
          <a:prstGeom prst="borderCallout1">
            <a:avLst>
              <a:gd name="adj1" fmla="val 33486"/>
              <a:gd name="adj2" fmla="val -4634"/>
              <a:gd name="adj3" fmla="val 33486"/>
              <a:gd name="adj4" fmla="val -21236"/>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No.5 biasing</a:t>
            </a:r>
          </a:p>
        </p:txBody>
      </p:sp>
      <p:sp>
        <p:nvSpPr>
          <p:cNvPr id="201843" name="Line 115"/>
          <p:cNvSpPr>
            <a:spLocks noChangeShapeType="1"/>
          </p:cNvSpPr>
          <p:nvPr/>
        </p:nvSpPr>
        <p:spPr bwMode="auto">
          <a:xfrm>
            <a:off x="6286501" y="1064419"/>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1844" name="Line 116"/>
          <p:cNvSpPr>
            <a:spLocks noChangeShapeType="1"/>
          </p:cNvSpPr>
          <p:nvPr/>
        </p:nvSpPr>
        <p:spPr bwMode="auto">
          <a:xfrm>
            <a:off x="6286501" y="1291829"/>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1845" name="Line 117"/>
          <p:cNvSpPr>
            <a:spLocks noChangeShapeType="1"/>
          </p:cNvSpPr>
          <p:nvPr/>
        </p:nvSpPr>
        <p:spPr bwMode="auto">
          <a:xfrm>
            <a:off x="6286501" y="1565672"/>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1846" name="Line 118"/>
          <p:cNvSpPr>
            <a:spLocks noChangeShapeType="1"/>
          </p:cNvSpPr>
          <p:nvPr/>
        </p:nvSpPr>
        <p:spPr bwMode="auto">
          <a:xfrm>
            <a:off x="6289676" y="2347913"/>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1847" name="Line 119"/>
          <p:cNvSpPr>
            <a:spLocks noChangeShapeType="1"/>
          </p:cNvSpPr>
          <p:nvPr/>
        </p:nvSpPr>
        <p:spPr bwMode="auto">
          <a:xfrm>
            <a:off x="6289676" y="2881313"/>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61" name="Text Box 93"/>
          <p:cNvSpPr txBox="1">
            <a:spLocks noChangeArrowheads="1"/>
          </p:cNvSpPr>
          <p:nvPr/>
        </p:nvSpPr>
        <p:spPr bwMode="auto">
          <a:xfrm>
            <a:off x="274367" y="651531"/>
            <a:ext cx="8486775" cy="3785652"/>
          </a:xfrm>
          <a:prstGeom prst="rect">
            <a:avLst/>
          </a:prstGeom>
          <a:noFill/>
          <a:ln w="9525">
            <a:noFill/>
            <a:miter lim="800000"/>
            <a:headEnd/>
            <a:tailEnd/>
          </a:ln>
          <a:effectLst/>
        </p:spPr>
        <p:txBody>
          <a:bodyPr>
            <a:spAutoFit/>
          </a:bodyPr>
          <a:lstStyle/>
          <a:p>
            <a:pPr marL="465138" indent="-465138">
              <a:spcBef>
                <a:spcPct val="40000"/>
              </a:spcBef>
              <a:buFont typeface="Wingdings" pitchFamily="2" charset="2"/>
              <a:buChar char="ü"/>
            </a:pPr>
            <a:r>
              <a:rPr lang="en-US" altLang="zh-TW" sz="2000" dirty="0">
                <a:latin typeface="+mj-lt"/>
                <a:ea typeface="新細明體" pitchFamily="18" charset="-120"/>
              </a:rPr>
              <a:t>Design rule, device, Layer, DOI and signature (if available) …</a:t>
            </a:r>
          </a:p>
          <a:p>
            <a:pPr marL="465138" indent="-465138">
              <a:spcBef>
                <a:spcPct val="40000"/>
              </a:spcBef>
              <a:buFont typeface="Wingdings" pitchFamily="2" charset="2"/>
              <a:buChar char="ü"/>
            </a:pPr>
            <a:r>
              <a:rPr lang="en-US" altLang="zh-TW" sz="2000" dirty="0">
                <a:latin typeface="+mj-lt"/>
                <a:ea typeface="新細明體" pitchFamily="18" charset="-120"/>
              </a:rPr>
              <a:t>Top-layer info: layout, topographical info, material info, feature size, …</a:t>
            </a:r>
          </a:p>
          <a:p>
            <a:pPr marL="465138" indent="-465138">
              <a:spcBef>
                <a:spcPct val="40000"/>
              </a:spcBef>
              <a:buFont typeface="Wingdings" pitchFamily="2" charset="2"/>
              <a:buChar char="ü"/>
            </a:pPr>
            <a:r>
              <a:rPr lang="en-US" altLang="zh-TW" sz="2000" dirty="0">
                <a:latin typeface="+mj-lt"/>
                <a:ea typeface="新細明體" pitchFamily="18" charset="-120"/>
              </a:rPr>
              <a:t>Sub-layer info: layout, dielectric material and connection </a:t>
            </a:r>
          </a:p>
          <a:p>
            <a:pPr marL="465138" indent="-465138">
              <a:spcBef>
                <a:spcPct val="40000"/>
              </a:spcBef>
              <a:buFont typeface="Wingdings" pitchFamily="2" charset="2"/>
              <a:buChar char="ü"/>
            </a:pPr>
            <a:r>
              <a:rPr lang="en-US" altLang="zh-TW" sz="2000" dirty="0">
                <a:latin typeface="+mj-lt"/>
                <a:ea typeface="新細明體" pitchFamily="18" charset="-120"/>
              </a:rPr>
              <a:t>Schematics of cross-section, root cause of DOI</a:t>
            </a:r>
          </a:p>
          <a:p>
            <a:pPr marL="465138" indent="-465138">
              <a:spcBef>
                <a:spcPct val="40000"/>
              </a:spcBef>
              <a:buFont typeface="Wingdings" pitchFamily="2" charset="2"/>
              <a:buChar char="ü"/>
            </a:pPr>
            <a:r>
              <a:rPr lang="en-US" altLang="zh-TW" sz="2000" dirty="0">
                <a:latin typeface="+mj-lt"/>
                <a:ea typeface="新細明體" pitchFamily="18" charset="-120"/>
              </a:rPr>
              <a:t>Recipe info: such like die origin, die size, </a:t>
            </a:r>
            <a:r>
              <a:rPr lang="en-US" altLang="zh-TW" sz="2000" dirty="0" err="1">
                <a:latin typeface="+mj-lt"/>
                <a:ea typeface="新細明體" pitchFamily="18" charset="-120"/>
              </a:rPr>
              <a:t>reticle</a:t>
            </a:r>
            <a:r>
              <a:rPr lang="en-US" altLang="zh-TW" sz="2000" dirty="0">
                <a:latin typeface="+mj-lt"/>
                <a:ea typeface="新細明體" pitchFamily="18" charset="-120"/>
              </a:rPr>
              <a:t> size, center die, edge exclusion, AOI, sampling plan, etc. </a:t>
            </a:r>
          </a:p>
          <a:p>
            <a:pPr marL="465138" indent="-465138">
              <a:spcBef>
                <a:spcPct val="40000"/>
              </a:spcBef>
              <a:buFont typeface="Wingdings" pitchFamily="2" charset="2"/>
              <a:buChar char="ü"/>
            </a:pPr>
            <a:r>
              <a:rPr lang="en-US" altLang="zh-TW" sz="2000" dirty="0">
                <a:latin typeface="+mj-lt"/>
                <a:ea typeface="新細明體" pitchFamily="18" charset="-120"/>
              </a:rPr>
              <a:t>requirements: Pixel size, Throughput, Sensitivity, False Rate, R&amp;R, ADC Accuracy/Purity, etc.</a:t>
            </a:r>
          </a:p>
          <a:p>
            <a:pPr marL="465138" indent="-465138">
              <a:buFont typeface="Wingdings" pitchFamily="2" charset="2"/>
              <a:buChar char="ü"/>
            </a:pPr>
            <a:r>
              <a:rPr lang="en-US" altLang="zh-TW" sz="2000" dirty="0">
                <a:latin typeface="+mj-lt"/>
                <a:ea typeface="新細明體" pitchFamily="18" charset="-120"/>
              </a:rPr>
              <a:t>Others</a:t>
            </a:r>
          </a:p>
        </p:txBody>
      </p:sp>
      <p:sp>
        <p:nvSpPr>
          <p:cNvPr id="4" name="Text Box 67"/>
          <p:cNvSpPr txBox="1">
            <a:spLocks noChangeArrowheads="1"/>
          </p:cNvSpPr>
          <p:nvPr/>
        </p:nvSpPr>
        <p:spPr bwMode="auto">
          <a:xfrm>
            <a:off x="0" y="0"/>
            <a:ext cx="7498048" cy="400110"/>
          </a:xfrm>
          <a:prstGeom prst="rect">
            <a:avLst/>
          </a:prstGeom>
          <a:noFill/>
          <a:ln w="9525">
            <a:noFill/>
            <a:miter lim="800000"/>
            <a:headEnd/>
            <a:tailEnd/>
          </a:ln>
          <a:effectLst/>
        </p:spPr>
        <p:txBody>
          <a:bodyPr wrap="square">
            <a:spAutoFit/>
          </a:bodyPr>
          <a:lstStyle/>
          <a:p>
            <a:pPr>
              <a:spcBef>
                <a:spcPct val="50000"/>
              </a:spcBef>
            </a:pPr>
            <a:r>
              <a:rPr lang="en-US" altLang="zh-TW" sz="2000" dirty="0" smtClean="0">
                <a:ea typeface="新細明體" pitchFamily="18" charset="-120"/>
              </a:rPr>
              <a:t>Bottom-up for Recipe Set Up -- </a:t>
            </a:r>
            <a:r>
              <a:rPr lang="en-US" altLang="zh-TW" sz="2000" dirty="0" smtClean="0">
                <a:latin typeface="+mj-lt"/>
                <a:ea typeface="新細明體" pitchFamily="18" charset="-120"/>
              </a:rPr>
              <a:t>W</a:t>
            </a:r>
            <a:r>
              <a:rPr lang="en-US" altLang="zh-TW" sz="2000" b="1" dirty="0" smtClean="0">
                <a:latin typeface="+mj-lt"/>
                <a:ea typeface="新細明體" pitchFamily="18" charset="-120"/>
              </a:rPr>
              <a:t>afer </a:t>
            </a:r>
            <a:r>
              <a:rPr lang="en-US" altLang="zh-TW" sz="2000" b="1" dirty="0">
                <a:latin typeface="+mj-lt"/>
                <a:ea typeface="新細明體" pitchFamily="18" charset="-120"/>
              </a:rPr>
              <a:t>&amp; </a:t>
            </a:r>
            <a:r>
              <a:rPr lang="en-US" altLang="zh-TW" sz="2000" b="1" dirty="0" smtClean="0">
                <a:latin typeface="+mj-lt"/>
                <a:ea typeface="新細明體" pitchFamily="18" charset="-120"/>
              </a:rPr>
              <a:t>Recipe </a:t>
            </a:r>
            <a:r>
              <a:rPr lang="en-US" altLang="zh-TW" sz="2000" dirty="0" smtClean="0">
                <a:latin typeface="+mj-lt"/>
                <a:ea typeface="新細明體" pitchFamily="18" charset="-120"/>
              </a:rPr>
              <a:t>I</a:t>
            </a:r>
            <a:r>
              <a:rPr lang="en-US" altLang="zh-TW" sz="2000" b="1" dirty="0" smtClean="0">
                <a:latin typeface="+mj-lt"/>
                <a:ea typeface="新細明體" pitchFamily="18" charset="-120"/>
              </a:rPr>
              <a:t>nformation</a:t>
            </a:r>
            <a:endParaRPr lang="en-US" altLang="zh-TW" sz="2000" b="1" dirty="0">
              <a:latin typeface="+mj-lt"/>
              <a:ea typeface="新細明體" pitchFamily="18" charset="-12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818" name="Freeform 66"/>
          <p:cNvSpPr>
            <a:spLocks/>
          </p:cNvSpPr>
          <p:nvPr/>
        </p:nvSpPr>
        <p:spPr bwMode="auto">
          <a:xfrm>
            <a:off x="3902075" y="2628901"/>
            <a:ext cx="469900" cy="526256"/>
          </a:xfrm>
          <a:custGeom>
            <a:avLst/>
            <a:gdLst/>
            <a:ahLst/>
            <a:cxnLst>
              <a:cxn ang="0">
                <a:pos x="336" y="869"/>
              </a:cxn>
              <a:cxn ang="0">
                <a:pos x="335" y="0"/>
              </a:cxn>
              <a:cxn ang="0">
                <a:pos x="0" y="1"/>
              </a:cxn>
            </a:cxnLst>
            <a:rect l="0" t="0" r="r" b="b"/>
            <a:pathLst>
              <a:path w="336" h="869">
                <a:moveTo>
                  <a:pt x="336" y="869"/>
                </a:moveTo>
                <a:lnTo>
                  <a:pt x="335" y="0"/>
                </a:lnTo>
                <a:lnTo>
                  <a:pt x="0" y="1"/>
                </a:lnTo>
              </a:path>
            </a:pathLst>
          </a:custGeom>
          <a:noFill/>
          <a:ln w="47625">
            <a:solidFill>
              <a:schemeClr val="tx1"/>
            </a:solidFill>
            <a:round/>
            <a:headEnd type="none" w="med" len="med"/>
            <a:tailEnd type="none" w="med" len="med"/>
          </a:ln>
          <a:effectLst/>
        </p:spPr>
        <p:txBody>
          <a:bodyPr/>
          <a:lstStyle/>
          <a:p>
            <a:endParaRPr lang="zh-TW" altLang="en-US">
              <a:latin typeface="Trebuchet MS" pitchFamily="34" charset="0"/>
            </a:endParaRPr>
          </a:p>
        </p:txBody>
      </p:sp>
      <p:sp>
        <p:nvSpPr>
          <p:cNvPr id="202819" name="Freeform 67"/>
          <p:cNvSpPr>
            <a:spLocks/>
          </p:cNvSpPr>
          <p:nvPr/>
        </p:nvSpPr>
        <p:spPr bwMode="auto">
          <a:xfrm>
            <a:off x="4151314" y="1000125"/>
            <a:ext cx="204787" cy="561975"/>
          </a:xfrm>
          <a:custGeom>
            <a:avLst/>
            <a:gdLst/>
            <a:ahLst/>
            <a:cxnLst>
              <a:cxn ang="0">
                <a:pos x="121" y="448"/>
              </a:cxn>
              <a:cxn ang="0">
                <a:pos x="113" y="0"/>
              </a:cxn>
              <a:cxn ang="0">
                <a:pos x="117" y="373"/>
              </a:cxn>
              <a:cxn ang="0">
                <a:pos x="0" y="373"/>
              </a:cxn>
            </a:cxnLst>
            <a:rect l="0" t="0" r="r" b="b"/>
            <a:pathLst>
              <a:path w="121" h="448">
                <a:moveTo>
                  <a:pt x="121" y="448"/>
                </a:moveTo>
                <a:lnTo>
                  <a:pt x="113" y="0"/>
                </a:lnTo>
                <a:lnTo>
                  <a:pt x="117" y="373"/>
                </a:lnTo>
                <a:lnTo>
                  <a:pt x="0" y="373"/>
                </a:lnTo>
              </a:path>
            </a:pathLst>
          </a:custGeom>
          <a:noFill/>
          <a:ln w="47625">
            <a:solidFill>
              <a:schemeClr val="tx1"/>
            </a:solidFill>
            <a:round/>
            <a:headEnd type="none" w="med" len="med"/>
            <a:tailEnd type="none" w="med" len="med"/>
          </a:ln>
          <a:effectLst/>
        </p:spPr>
        <p:txBody>
          <a:bodyPr/>
          <a:lstStyle/>
          <a:p>
            <a:endParaRPr lang="zh-TW" altLang="en-US">
              <a:latin typeface="Trebuchet MS" pitchFamily="34" charset="0"/>
            </a:endParaRPr>
          </a:p>
        </p:txBody>
      </p:sp>
      <p:sp>
        <p:nvSpPr>
          <p:cNvPr id="202820" name="Freeform 68"/>
          <p:cNvSpPr>
            <a:spLocks/>
          </p:cNvSpPr>
          <p:nvPr/>
        </p:nvSpPr>
        <p:spPr bwMode="auto">
          <a:xfrm flipV="1">
            <a:off x="3867151" y="1797844"/>
            <a:ext cx="466725" cy="561975"/>
          </a:xfrm>
          <a:custGeom>
            <a:avLst/>
            <a:gdLst/>
            <a:ahLst/>
            <a:cxnLst>
              <a:cxn ang="0">
                <a:pos x="336" y="869"/>
              </a:cxn>
              <a:cxn ang="0">
                <a:pos x="335" y="0"/>
              </a:cxn>
              <a:cxn ang="0">
                <a:pos x="0" y="1"/>
              </a:cxn>
            </a:cxnLst>
            <a:rect l="0" t="0" r="r" b="b"/>
            <a:pathLst>
              <a:path w="336" h="869">
                <a:moveTo>
                  <a:pt x="336" y="869"/>
                </a:moveTo>
                <a:lnTo>
                  <a:pt x="335" y="0"/>
                </a:lnTo>
                <a:lnTo>
                  <a:pt x="0" y="1"/>
                </a:lnTo>
              </a:path>
            </a:pathLst>
          </a:custGeom>
          <a:noFill/>
          <a:ln w="47625">
            <a:solidFill>
              <a:schemeClr val="tx1"/>
            </a:solidFill>
            <a:round/>
            <a:headEnd type="none" w="med" len="med"/>
            <a:tailEnd type="none" w="med" len="med"/>
          </a:ln>
          <a:effectLst/>
        </p:spPr>
        <p:txBody>
          <a:bodyPr/>
          <a:lstStyle/>
          <a:p>
            <a:endParaRPr lang="zh-TW" altLang="en-US">
              <a:latin typeface="Trebuchet MS" pitchFamily="34" charset="0"/>
            </a:endParaRPr>
          </a:p>
        </p:txBody>
      </p:sp>
      <p:sp>
        <p:nvSpPr>
          <p:cNvPr id="202821" name="Line 69"/>
          <p:cNvSpPr>
            <a:spLocks noChangeShapeType="1"/>
          </p:cNvSpPr>
          <p:nvPr/>
        </p:nvSpPr>
        <p:spPr bwMode="auto">
          <a:xfrm>
            <a:off x="4343400" y="2628900"/>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2822" name="Line 70"/>
          <p:cNvSpPr>
            <a:spLocks noChangeShapeType="1"/>
          </p:cNvSpPr>
          <p:nvPr/>
        </p:nvSpPr>
        <p:spPr bwMode="auto">
          <a:xfrm>
            <a:off x="4375150" y="2881313"/>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2823" name="Line 71"/>
          <p:cNvSpPr>
            <a:spLocks noChangeShapeType="1"/>
          </p:cNvSpPr>
          <p:nvPr/>
        </p:nvSpPr>
        <p:spPr bwMode="auto">
          <a:xfrm>
            <a:off x="4362450" y="3138488"/>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2824" name="Line 72"/>
          <p:cNvSpPr>
            <a:spLocks noChangeShapeType="1"/>
          </p:cNvSpPr>
          <p:nvPr/>
        </p:nvSpPr>
        <p:spPr bwMode="auto">
          <a:xfrm>
            <a:off x="4349750" y="2052638"/>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2825" name="Line 73"/>
          <p:cNvSpPr>
            <a:spLocks noChangeShapeType="1"/>
          </p:cNvSpPr>
          <p:nvPr/>
        </p:nvSpPr>
        <p:spPr bwMode="auto">
          <a:xfrm>
            <a:off x="4330700" y="2352675"/>
            <a:ext cx="304800" cy="0"/>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2826" name="Line 74"/>
          <p:cNvSpPr>
            <a:spLocks noChangeShapeType="1"/>
          </p:cNvSpPr>
          <p:nvPr/>
        </p:nvSpPr>
        <p:spPr bwMode="auto">
          <a:xfrm>
            <a:off x="4356100" y="1790700"/>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2827" name="Line 75"/>
          <p:cNvSpPr>
            <a:spLocks noChangeShapeType="1"/>
          </p:cNvSpPr>
          <p:nvPr/>
        </p:nvSpPr>
        <p:spPr bwMode="auto">
          <a:xfrm>
            <a:off x="4368800" y="1543050"/>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2828" name="Line 76"/>
          <p:cNvSpPr>
            <a:spLocks noChangeShapeType="1"/>
          </p:cNvSpPr>
          <p:nvPr/>
        </p:nvSpPr>
        <p:spPr bwMode="auto">
          <a:xfrm>
            <a:off x="4356100" y="1266825"/>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2829" name="Line 77"/>
          <p:cNvSpPr>
            <a:spLocks noChangeShapeType="1"/>
          </p:cNvSpPr>
          <p:nvPr/>
        </p:nvSpPr>
        <p:spPr bwMode="auto">
          <a:xfrm>
            <a:off x="4362450" y="1004888"/>
            <a:ext cx="279400" cy="9525"/>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2754" name="Freeform 2"/>
          <p:cNvSpPr>
            <a:spLocks/>
          </p:cNvSpPr>
          <p:nvPr/>
        </p:nvSpPr>
        <p:spPr bwMode="auto">
          <a:xfrm>
            <a:off x="284163" y="3056335"/>
            <a:ext cx="819150" cy="1176338"/>
          </a:xfrm>
          <a:custGeom>
            <a:avLst/>
            <a:gdLst/>
            <a:ahLst/>
            <a:cxnLst>
              <a:cxn ang="0">
                <a:pos x="239" y="577"/>
              </a:cxn>
              <a:cxn ang="0">
                <a:pos x="34" y="584"/>
              </a:cxn>
              <a:cxn ang="0">
                <a:pos x="34" y="81"/>
              </a:cxn>
              <a:cxn ang="0">
                <a:pos x="239" y="96"/>
              </a:cxn>
              <a:cxn ang="0">
                <a:pos x="239" y="577"/>
              </a:cxn>
            </a:cxnLst>
            <a:rect l="0" t="0" r="r" b="b"/>
            <a:pathLst>
              <a:path w="239" h="667">
                <a:moveTo>
                  <a:pt x="239" y="577"/>
                </a:moveTo>
                <a:cubicBezTo>
                  <a:pt x="206" y="664"/>
                  <a:pt x="68" y="667"/>
                  <a:pt x="34" y="584"/>
                </a:cubicBezTo>
                <a:cubicBezTo>
                  <a:pt x="0" y="501"/>
                  <a:pt x="0" y="162"/>
                  <a:pt x="34" y="81"/>
                </a:cubicBezTo>
                <a:cubicBezTo>
                  <a:pt x="68" y="0"/>
                  <a:pt x="205" y="13"/>
                  <a:pt x="239" y="96"/>
                </a:cubicBezTo>
                <a:lnTo>
                  <a:pt x="239" y="577"/>
                </a:lnTo>
                <a:close/>
              </a:path>
            </a:pathLst>
          </a:custGeom>
          <a:solidFill>
            <a:schemeClr val="accent1"/>
          </a:solidFill>
          <a:ln w="9525">
            <a:solidFill>
              <a:schemeClr val="tx1"/>
            </a:solidFill>
            <a:round/>
            <a:headEnd/>
            <a:tailEnd/>
          </a:ln>
          <a:effectLst/>
        </p:spPr>
        <p:txBody>
          <a:bodyPr/>
          <a:lstStyle/>
          <a:p>
            <a:endParaRPr lang="zh-TW" altLang="en-US">
              <a:latin typeface="Trebuchet MS" pitchFamily="34" charset="0"/>
            </a:endParaRPr>
          </a:p>
        </p:txBody>
      </p:sp>
      <p:sp>
        <p:nvSpPr>
          <p:cNvPr id="202772" name="Freeform 20"/>
          <p:cNvSpPr>
            <a:spLocks/>
          </p:cNvSpPr>
          <p:nvPr/>
        </p:nvSpPr>
        <p:spPr bwMode="auto">
          <a:xfrm>
            <a:off x="3838575" y="3658791"/>
            <a:ext cx="520700" cy="1072753"/>
          </a:xfrm>
          <a:custGeom>
            <a:avLst/>
            <a:gdLst/>
            <a:ahLst/>
            <a:cxnLst>
              <a:cxn ang="0">
                <a:pos x="336" y="869"/>
              </a:cxn>
              <a:cxn ang="0">
                <a:pos x="335" y="0"/>
              </a:cxn>
              <a:cxn ang="0">
                <a:pos x="0" y="1"/>
              </a:cxn>
            </a:cxnLst>
            <a:rect l="0" t="0" r="r" b="b"/>
            <a:pathLst>
              <a:path w="336" h="869">
                <a:moveTo>
                  <a:pt x="336" y="869"/>
                </a:moveTo>
                <a:lnTo>
                  <a:pt x="335" y="0"/>
                </a:lnTo>
                <a:lnTo>
                  <a:pt x="0" y="1"/>
                </a:lnTo>
              </a:path>
            </a:pathLst>
          </a:custGeom>
          <a:noFill/>
          <a:ln w="47625">
            <a:solidFill>
              <a:schemeClr val="tx1"/>
            </a:solidFill>
            <a:round/>
            <a:headEnd type="none" w="med" len="med"/>
            <a:tailEnd type="none" w="med" len="med"/>
          </a:ln>
          <a:effectLst/>
        </p:spPr>
        <p:txBody>
          <a:bodyPr/>
          <a:lstStyle/>
          <a:p>
            <a:endParaRPr lang="zh-TW" altLang="en-US">
              <a:latin typeface="Trebuchet MS" pitchFamily="34" charset="0"/>
            </a:endParaRPr>
          </a:p>
        </p:txBody>
      </p:sp>
      <p:sp>
        <p:nvSpPr>
          <p:cNvPr id="202777" name="Line 25"/>
          <p:cNvSpPr>
            <a:spLocks noChangeShapeType="1"/>
          </p:cNvSpPr>
          <p:nvPr/>
        </p:nvSpPr>
        <p:spPr bwMode="auto">
          <a:xfrm>
            <a:off x="2073275" y="2134791"/>
            <a:ext cx="0" cy="523875"/>
          </a:xfrm>
          <a:prstGeom prst="line">
            <a:avLst/>
          </a:prstGeom>
          <a:noFill/>
          <a:ln w="9525">
            <a:solidFill>
              <a:schemeClr val="tx1"/>
            </a:solidFill>
            <a:round/>
            <a:headEnd/>
            <a:tailEnd/>
          </a:ln>
          <a:effectLst/>
        </p:spPr>
        <p:txBody>
          <a:bodyPr/>
          <a:lstStyle/>
          <a:p>
            <a:endParaRPr lang="zh-TW" altLang="en-US" sz="1600">
              <a:latin typeface="Trebuchet MS" pitchFamily="34" charset="0"/>
            </a:endParaRPr>
          </a:p>
        </p:txBody>
      </p:sp>
      <p:sp>
        <p:nvSpPr>
          <p:cNvPr id="202781" name="AutoShape 29"/>
          <p:cNvSpPr>
            <a:spLocks/>
          </p:cNvSpPr>
          <p:nvPr/>
        </p:nvSpPr>
        <p:spPr bwMode="auto">
          <a:xfrm>
            <a:off x="4683125" y="2543175"/>
            <a:ext cx="1600200" cy="205979"/>
          </a:xfrm>
          <a:prstGeom prst="borderCallout1">
            <a:avLst>
              <a:gd name="adj1" fmla="val 41620"/>
              <a:gd name="adj2" fmla="val -4764"/>
              <a:gd name="adj3" fmla="val 41620"/>
              <a:gd name="adj4" fmla="val -21130"/>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On Device</a:t>
            </a:r>
          </a:p>
        </p:txBody>
      </p:sp>
      <p:sp>
        <p:nvSpPr>
          <p:cNvPr id="202782" name="AutoShape 30"/>
          <p:cNvSpPr>
            <a:spLocks/>
          </p:cNvSpPr>
          <p:nvPr/>
        </p:nvSpPr>
        <p:spPr bwMode="auto">
          <a:xfrm>
            <a:off x="4683125" y="2784872"/>
            <a:ext cx="1600200" cy="223838"/>
          </a:xfrm>
          <a:prstGeom prst="borderCallout1">
            <a:avLst>
              <a:gd name="adj1" fmla="val 38296"/>
              <a:gd name="adj2" fmla="val -4764"/>
              <a:gd name="adj3" fmla="val 38296"/>
              <a:gd name="adj4" fmla="val -20338"/>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On Dummies</a:t>
            </a:r>
          </a:p>
        </p:txBody>
      </p:sp>
      <p:sp>
        <p:nvSpPr>
          <p:cNvPr id="202783" name="AutoShape 31"/>
          <p:cNvSpPr>
            <a:spLocks/>
          </p:cNvSpPr>
          <p:nvPr/>
        </p:nvSpPr>
        <p:spPr bwMode="auto">
          <a:xfrm>
            <a:off x="4683125" y="3059906"/>
            <a:ext cx="1600200" cy="205979"/>
          </a:xfrm>
          <a:prstGeom prst="borderCallout1">
            <a:avLst>
              <a:gd name="adj1" fmla="val 41620"/>
              <a:gd name="adj2" fmla="val -4764"/>
              <a:gd name="adj3" fmla="val 40463"/>
              <a:gd name="adj4" fmla="val -18847"/>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On Edge Dice</a:t>
            </a:r>
          </a:p>
        </p:txBody>
      </p:sp>
      <p:sp>
        <p:nvSpPr>
          <p:cNvPr id="202784" name="AutoShape 32"/>
          <p:cNvSpPr>
            <a:spLocks/>
          </p:cNvSpPr>
          <p:nvPr/>
        </p:nvSpPr>
        <p:spPr bwMode="auto">
          <a:xfrm>
            <a:off x="4673600" y="3326606"/>
            <a:ext cx="1600200" cy="205979"/>
          </a:xfrm>
          <a:prstGeom prst="borderCallout1">
            <a:avLst>
              <a:gd name="adj1" fmla="val 41620"/>
              <a:gd name="adj2" fmla="val -4764"/>
              <a:gd name="adj3" fmla="val 41620"/>
              <a:gd name="adj4" fmla="val -57144"/>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On DOI</a:t>
            </a:r>
          </a:p>
        </p:txBody>
      </p:sp>
      <p:sp>
        <p:nvSpPr>
          <p:cNvPr id="202785" name="AutoShape 33"/>
          <p:cNvSpPr>
            <a:spLocks/>
          </p:cNvSpPr>
          <p:nvPr/>
        </p:nvSpPr>
        <p:spPr bwMode="auto">
          <a:xfrm>
            <a:off x="4683125" y="1195387"/>
            <a:ext cx="1600200" cy="205979"/>
          </a:xfrm>
          <a:prstGeom prst="borderCallout1">
            <a:avLst>
              <a:gd name="adj1" fmla="val 41620"/>
              <a:gd name="adj2" fmla="val -4764"/>
              <a:gd name="adj3" fmla="val 41620"/>
              <a:gd name="adj4" fmla="val -20042"/>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Mat Contrast</a:t>
            </a:r>
          </a:p>
        </p:txBody>
      </p:sp>
      <p:sp>
        <p:nvSpPr>
          <p:cNvPr id="202786" name="AutoShape 34"/>
          <p:cNvSpPr>
            <a:spLocks/>
          </p:cNvSpPr>
          <p:nvPr/>
        </p:nvSpPr>
        <p:spPr bwMode="auto">
          <a:xfrm>
            <a:off x="4683125" y="1463279"/>
            <a:ext cx="1600200" cy="205978"/>
          </a:xfrm>
          <a:prstGeom prst="borderCallout1">
            <a:avLst>
              <a:gd name="adj1" fmla="val 41620"/>
              <a:gd name="adj2" fmla="val -4764"/>
              <a:gd name="adj3" fmla="val 41620"/>
              <a:gd name="adj4" fmla="val -20236"/>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VC</a:t>
            </a:r>
          </a:p>
        </p:txBody>
      </p:sp>
      <p:sp>
        <p:nvSpPr>
          <p:cNvPr id="202787" name="AutoShape 35"/>
          <p:cNvSpPr>
            <a:spLocks/>
          </p:cNvSpPr>
          <p:nvPr/>
        </p:nvSpPr>
        <p:spPr bwMode="auto">
          <a:xfrm>
            <a:off x="4683125" y="937023"/>
            <a:ext cx="1600200" cy="205978"/>
          </a:xfrm>
          <a:prstGeom prst="borderCallout1">
            <a:avLst>
              <a:gd name="adj1" fmla="val 41620"/>
              <a:gd name="adj2" fmla="val -4764"/>
              <a:gd name="adj3" fmla="val 41042"/>
              <a:gd name="adj4" fmla="val -20236"/>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Topo Contrast</a:t>
            </a:r>
          </a:p>
        </p:txBody>
      </p:sp>
      <p:sp>
        <p:nvSpPr>
          <p:cNvPr id="202788" name="AutoShape 36"/>
          <p:cNvSpPr>
            <a:spLocks/>
          </p:cNvSpPr>
          <p:nvPr/>
        </p:nvSpPr>
        <p:spPr bwMode="auto">
          <a:xfrm>
            <a:off x="4683125" y="3840956"/>
            <a:ext cx="1600200" cy="205979"/>
          </a:xfrm>
          <a:prstGeom prst="borderCallout1">
            <a:avLst>
              <a:gd name="adj1" fmla="val 41620"/>
              <a:gd name="adj2" fmla="val -4764"/>
              <a:gd name="adj3" fmla="val 41620"/>
              <a:gd name="adj4" fmla="val -18847"/>
            </a:avLst>
          </a:prstGeom>
          <a:solidFill>
            <a:schemeClr val="accent1"/>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Sensitivity</a:t>
            </a:r>
          </a:p>
        </p:txBody>
      </p:sp>
      <p:sp>
        <p:nvSpPr>
          <p:cNvPr id="202789" name="AutoShape 37"/>
          <p:cNvSpPr>
            <a:spLocks/>
          </p:cNvSpPr>
          <p:nvPr/>
        </p:nvSpPr>
        <p:spPr bwMode="auto">
          <a:xfrm>
            <a:off x="4683125" y="3580210"/>
            <a:ext cx="1600200" cy="205978"/>
          </a:xfrm>
          <a:prstGeom prst="borderCallout1">
            <a:avLst>
              <a:gd name="adj1" fmla="val 41620"/>
              <a:gd name="adj2" fmla="val -4764"/>
              <a:gd name="adj3" fmla="val 41620"/>
              <a:gd name="adj4" fmla="val -18949"/>
            </a:avLst>
          </a:prstGeom>
          <a:solidFill>
            <a:schemeClr val="accent1"/>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Threshold</a:t>
            </a:r>
          </a:p>
        </p:txBody>
      </p:sp>
      <p:sp>
        <p:nvSpPr>
          <p:cNvPr id="202790" name="AutoShape 38"/>
          <p:cNvSpPr>
            <a:spLocks/>
          </p:cNvSpPr>
          <p:nvPr/>
        </p:nvSpPr>
        <p:spPr bwMode="auto">
          <a:xfrm>
            <a:off x="4683125" y="4086225"/>
            <a:ext cx="1600200" cy="205979"/>
          </a:xfrm>
          <a:prstGeom prst="borderCallout1">
            <a:avLst>
              <a:gd name="adj1" fmla="val 41620"/>
              <a:gd name="adj2" fmla="val -4764"/>
              <a:gd name="adj3" fmla="val 42194"/>
              <a:gd name="adj4" fmla="val -18750"/>
            </a:avLst>
          </a:prstGeom>
          <a:solidFill>
            <a:schemeClr val="accent1"/>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VC Balance</a:t>
            </a:r>
          </a:p>
        </p:txBody>
      </p:sp>
      <p:sp>
        <p:nvSpPr>
          <p:cNvPr id="202791" name="AutoShape 39"/>
          <p:cNvSpPr>
            <a:spLocks/>
          </p:cNvSpPr>
          <p:nvPr/>
        </p:nvSpPr>
        <p:spPr bwMode="auto">
          <a:xfrm>
            <a:off x="4683125" y="4580335"/>
            <a:ext cx="1600200" cy="205978"/>
          </a:xfrm>
          <a:prstGeom prst="borderCallout1">
            <a:avLst>
              <a:gd name="adj1" fmla="val 41620"/>
              <a:gd name="adj2" fmla="val -4764"/>
              <a:gd name="adj3" fmla="val 42194"/>
              <a:gd name="adj4" fmla="val -18847"/>
            </a:avLst>
          </a:prstGeom>
          <a:solidFill>
            <a:schemeClr val="accent1"/>
          </a:solidFill>
          <a:ln w="9525">
            <a:solidFill>
              <a:schemeClr val="tx2"/>
            </a:solidFill>
            <a:miter lim="800000"/>
            <a:headEnd/>
            <a:tailEnd/>
          </a:ln>
          <a:effectLst/>
        </p:spPr>
        <p:txBody>
          <a:bodyPr/>
          <a:lstStyle/>
          <a:p>
            <a:pPr algn="ctr"/>
            <a:r>
              <a:rPr lang="en-US" altLang="zh-TW" sz="1200" b="1">
                <a:latin typeface="Trebuchet MS" pitchFamily="34" charset="0"/>
                <a:ea typeface="新細明體" pitchFamily="18" charset="-120"/>
              </a:rPr>
              <a:t>DBDB</a:t>
            </a:r>
          </a:p>
        </p:txBody>
      </p:sp>
      <p:sp>
        <p:nvSpPr>
          <p:cNvPr id="202792" name="AutoShape 40"/>
          <p:cNvSpPr>
            <a:spLocks/>
          </p:cNvSpPr>
          <p:nvPr/>
        </p:nvSpPr>
        <p:spPr bwMode="auto">
          <a:xfrm>
            <a:off x="4683125" y="1724025"/>
            <a:ext cx="1600200" cy="205979"/>
          </a:xfrm>
          <a:prstGeom prst="borderCallout1">
            <a:avLst>
              <a:gd name="adj1" fmla="val 41620"/>
              <a:gd name="adj2" fmla="val -4764"/>
              <a:gd name="adj3" fmla="val 40463"/>
              <a:gd name="adj4" fmla="val -20634"/>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Good resolution</a:t>
            </a:r>
          </a:p>
        </p:txBody>
      </p:sp>
      <p:sp>
        <p:nvSpPr>
          <p:cNvPr id="202793" name="AutoShape 41"/>
          <p:cNvSpPr>
            <a:spLocks/>
          </p:cNvSpPr>
          <p:nvPr/>
        </p:nvSpPr>
        <p:spPr bwMode="auto">
          <a:xfrm>
            <a:off x="4683125" y="1987153"/>
            <a:ext cx="1600200" cy="213122"/>
          </a:xfrm>
          <a:prstGeom prst="borderCallout1">
            <a:avLst>
              <a:gd name="adj1" fmla="val 40222"/>
              <a:gd name="adj2" fmla="val -4764"/>
              <a:gd name="adj3" fmla="val 40222"/>
              <a:gd name="adj4" fmla="val -21528"/>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Stable  </a:t>
            </a:r>
          </a:p>
        </p:txBody>
      </p:sp>
      <p:sp>
        <p:nvSpPr>
          <p:cNvPr id="202794" name="AutoShape 42"/>
          <p:cNvSpPr>
            <a:spLocks/>
          </p:cNvSpPr>
          <p:nvPr/>
        </p:nvSpPr>
        <p:spPr bwMode="auto">
          <a:xfrm>
            <a:off x="4683125" y="2264569"/>
            <a:ext cx="1600200" cy="205979"/>
          </a:xfrm>
          <a:prstGeom prst="borderCallout1">
            <a:avLst>
              <a:gd name="adj1" fmla="val 41620"/>
              <a:gd name="adj2" fmla="val -4764"/>
              <a:gd name="adj3" fmla="val 41620"/>
              <a:gd name="adj4" fmla="val -22023"/>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uniform</a:t>
            </a:r>
          </a:p>
        </p:txBody>
      </p:sp>
      <p:sp>
        <p:nvSpPr>
          <p:cNvPr id="202795" name="AutoShape 43"/>
          <p:cNvSpPr>
            <a:spLocks/>
          </p:cNvSpPr>
          <p:nvPr/>
        </p:nvSpPr>
        <p:spPr bwMode="auto">
          <a:xfrm>
            <a:off x="1525589" y="1002507"/>
            <a:ext cx="2651125" cy="283369"/>
          </a:xfrm>
          <a:prstGeom prst="borderCallout1">
            <a:avLst>
              <a:gd name="adj1" fmla="val 42019"/>
              <a:gd name="adj2" fmla="val -2889"/>
              <a:gd name="adj3" fmla="val 42019"/>
              <a:gd name="adj4" fmla="val -16005"/>
            </a:avLst>
          </a:prstGeom>
          <a:solidFill>
            <a:schemeClr val="accent1"/>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Wafer &amp; Recipe Info</a:t>
            </a:r>
          </a:p>
        </p:txBody>
      </p:sp>
      <p:sp>
        <p:nvSpPr>
          <p:cNvPr id="202796" name="AutoShape 44"/>
          <p:cNvSpPr>
            <a:spLocks/>
          </p:cNvSpPr>
          <p:nvPr/>
        </p:nvSpPr>
        <p:spPr bwMode="auto">
          <a:xfrm>
            <a:off x="1524001" y="1376363"/>
            <a:ext cx="2651125" cy="283369"/>
          </a:xfrm>
          <a:prstGeom prst="borderCallout1">
            <a:avLst>
              <a:gd name="adj1" fmla="val 42019"/>
              <a:gd name="adj2" fmla="val -2884"/>
              <a:gd name="adj3" fmla="val 42019"/>
              <a:gd name="adj4" fmla="val -15815"/>
            </a:avLst>
          </a:prstGeom>
          <a:solidFill>
            <a:srgbClr val="FF0000"/>
          </a:solidFill>
          <a:ln w="9525">
            <a:solidFill>
              <a:schemeClr val="tx1"/>
            </a:solidFill>
            <a:miter lim="800000"/>
            <a:headEnd/>
            <a:tailEnd/>
          </a:ln>
          <a:effectLst/>
        </p:spPr>
        <p:txBody>
          <a:bodyPr/>
          <a:lstStyle/>
          <a:p>
            <a:pPr algn="ctr"/>
            <a:r>
              <a:rPr lang="en-US" altLang="zh-TW" sz="1600" b="1" dirty="0">
                <a:latin typeface="Trebuchet MS" pitchFamily="34" charset="0"/>
                <a:ea typeface="新細明體" pitchFamily="18" charset="-120"/>
              </a:rPr>
              <a:t>Analyzing DOI</a:t>
            </a:r>
          </a:p>
        </p:txBody>
      </p:sp>
      <p:sp>
        <p:nvSpPr>
          <p:cNvPr id="202797" name="AutoShape 45"/>
          <p:cNvSpPr>
            <a:spLocks/>
          </p:cNvSpPr>
          <p:nvPr/>
        </p:nvSpPr>
        <p:spPr bwMode="auto">
          <a:xfrm>
            <a:off x="1524001" y="1826419"/>
            <a:ext cx="2651125" cy="297656"/>
          </a:xfrm>
          <a:prstGeom prst="borderCallout1">
            <a:avLst>
              <a:gd name="adj1" fmla="val 44801"/>
              <a:gd name="adj2" fmla="val -2875"/>
              <a:gd name="adj3" fmla="val 44801"/>
              <a:gd name="adj4" fmla="val -18565"/>
            </a:avLst>
          </a:prstGeom>
          <a:solidFill>
            <a:schemeClr val="accent1"/>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Testing Condition</a:t>
            </a:r>
          </a:p>
        </p:txBody>
      </p:sp>
      <p:sp>
        <p:nvSpPr>
          <p:cNvPr id="202798" name="AutoShape 46"/>
          <p:cNvSpPr>
            <a:spLocks/>
          </p:cNvSpPr>
          <p:nvPr/>
        </p:nvSpPr>
        <p:spPr bwMode="auto">
          <a:xfrm>
            <a:off x="1525589" y="2937272"/>
            <a:ext cx="2651125" cy="280988"/>
          </a:xfrm>
          <a:prstGeom prst="borderCallout1">
            <a:avLst>
              <a:gd name="adj1" fmla="val 30509"/>
              <a:gd name="adj2" fmla="val -2875"/>
              <a:gd name="adj3" fmla="val 30509"/>
              <a:gd name="adj4" fmla="val -21616"/>
            </a:avLst>
          </a:prstGeom>
          <a:solidFill>
            <a:schemeClr val="accent1"/>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Setup recipe &amp; Test</a:t>
            </a:r>
          </a:p>
        </p:txBody>
      </p:sp>
      <p:sp>
        <p:nvSpPr>
          <p:cNvPr id="202799" name="AutoShape 47"/>
          <p:cNvSpPr>
            <a:spLocks/>
          </p:cNvSpPr>
          <p:nvPr/>
        </p:nvSpPr>
        <p:spPr bwMode="auto">
          <a:xfrm>
            <a:off x="1525589" y="3276600"/>
            <a:ext cx="2651125" cy="273844"/>
          </a:xfrm>
          <a:prstGeom prst="borderCallout1">
            <a:avLst>
              <a:gd name="adj1" fmla="val 43477"/>
              <a:gd name="adj2" fmla="val -3407"/>
              <a:gd name="adj3" fmla="val 43477"/>
              <a:gd name="adj4" fmla="val -18750"/>
            </a:avLst>
          </a:prstGeom>
          <a:solidFill>
            <a:schemeClr val="accent1"/>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Tuning Condition</a:t>
            </a:r>
          </a:p>
        </p:txBody>
      </p:sp>
      <p:sp>
        <p:nvSpPr>
          <p:cNvPr id="202800" name="AutoShape 48"/>
          <p:cNvSpPr>
            <a:spLocks/>
          </p:cNvSpPr>
          <p:nvPr/>
        </p:nvSpPr>
        <p:spPr bwMode="auto">
          <a:xfrm>
            <a:off x="1525589" y="3606404"/>
            <a:ext cx="2651125" cy="275034"/>
          </a:xfrm>
          <a:prstGeom prst="borderCallout1">
            <a:avLst>
              <a:gd name="adj1" fmla="val 43292"/>
              <a:gd name="adj2" fmla="val -3370"/>
              <a:gd name="adj3" fmla="val 43292"/>
              <a:gd name="adj4" fmla="val -18537"/>
            </a:avLst>
          </a:prstGeom>
          <a:solidFill>
            <a:schemeClr val="accent1"/>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Optimizing Insp</a:t>
            </a:r>
          </a:p>
        </p:txBody>
      </p:sp>
      <p:sp>
        <p:nvSpPr>
          <p:cNvPr id="202801" name="AutoShape 49"/>
          <p:cNvSpPr>
            <a:spLocks/>
          </p:cNvSpPr>
          <p:nvPr/>
        </p:nvSpPr>
        <p:spPr bwMode="auto">
          <a:xfrm>
            <a:off x="1525589" y="4475560"/>
            <a:ext cx="2651125" cy="275034"/>
          </a:xfrm>
          <a:prstGeom prst="borderCallout1">
            <a:avLst>
              <a:gd name="adj1" fmla="val 43292"/>
              <a:gd name="adj2" fmla="val -3370"/>
              <a:gd name="adj3" fmla="val 43292"/>
              <a:gd name="adj4" fmla="val -18537"/>
            </a:avLst>
          </a:prstGeom>
          <a:solidFill>
            <a:schemeClr val="accent1"/>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ADC/reporting</a:t>
            </a:r>
          </a:p>
        </p:txBody>
      </p:sp>
      <p:sp>
        <p:nvSpPr>
          <p:cNvPr id="202802" name="AutoShape 50"/>
          <p:cNvSpPr>
            <a:spLocks/>
          </p:cNvSpPr>
          <p:nvPr/>
        </p:nvSpPr>
        <p:spPr bwMode="auto">
          <a:xfrm>
            <a:off x="1525589" y="4145757"/>
            <a:ext cx="2651125" cy="275035"/>
          </a:xfrm>
          <a:prstGeom prst="borderCallout1">
            <a:avLst>
              <a:gd name="adj1" fmla="val 43292"/>
              <a:gd name="adj2" fmla="val -3370"/>
              <a:gd name="adj3" fmla="val 43292"/>
              <a:gd name="adj4" fmla="val -18537"/>
            </a:avLst>
          </a:prstGeom>
          <a:solidFill>
            <a:schemeClr val="accent1"/>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Reviewing DOI</a:t>
            </a:r>
          </a:p>
        </p:txBody>
      </p:sp>
      <p:sp>
        <p:nvSpPr>
          <p:cNvPr id="202803" name="AutoShape 51"/>
          <p:cNvSpPr>
            <a:spLocks noChangeArrowheads="1"/>
          </p:cNvSpPr>
          <p:nvPr/>
        </p:nvSpPr>
        <p:spPr bwMode="auto">
          <a:xfrm>
            <a:off x="801688" y="981075"/>
            <a:ext cx="438150" cy="3894535"/>
          </a:xfrm>
          <a:prstGeom prst="downArrow">
            <a:avLst>
              <a:gd name="adj1" fmla="val 52176"/>
              <a:gd name="adj2" fmla="val 73633"/>
            </a:avLst>
          </a:prstGeom>
          <a:solidFill>
            <a:schemeClr val="accent1"/>
          </a:solidFill>
          <a:ln w="9525">
            <a:solidFill>
              <a:schemeClr val="tx1"/>
            </a:solidFill>
            <a:miter lim="800000"/>
            <a:headEnd/>
            <a:tailEnd/>
          </a:ln>
          <a:effectLst/>
        </p:spPr>
        <p:txBody>
          <a:bodyPr wrap="none" anchor="ctr"/>
          <a:lstStyle/>
          <a:p>
            <a:endParaRPr lang="zh-TW" altLang="en-US">
              <a:latin typeface="Trebuchet MS" pitchFamily="34" charset="0"/>
            </a:endParaRPr>
          </a:p>
        </p:txBody>
      </p:sp>
      <p:sp>
        <p:nvSpPr>
          <p:cNvPr id="202804" name="AutoShape 52"/>
          <p:cNvSpPr>
            <a:spLocks/>
          </p:cNvSpPr>
          <p:nvPr/>
        </p:nvSpPr>
        <p:spPr bwMode="auto">
          <a:xfrm>
            <a:off x="2328863" y="2222897"/>
            <a:ext cx="1835150" cy="280988"/>
          </a:xfrm>
          <a:prstGeom prst="borderCallout1">
            <a:avLst>
              <a:gd name="adj1" fmla="val 30509"/>
              <a:gd name="adj2" fmla="val -4153"/>
              <a:gd name="adj3" fmla="val 30509"/>
              <a:gd name="adj4" fmla="val -13236"/>
            </a:avLst>
          </a:prstGeom>
          <a:solidFill>
            <a:srgbClr val="CCFFCC"/>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General Imaging</a:t>
            </a:r>
          </a:p>
        </p:txBody>
      </p:sp>
      <p:sp>
        <p:nvSpPr>
          <p:cNvPr id="202805" name="AutoShape 53"/>
          <p:cNvSpPr>
            <a:spLocks/>
          </p:cNvSpPr>
          <p:nvPr/>
        </p:nvSpPr>
        <p:spPr bwMode="auto">
          <a:xfrm>
            <a:off x="2327276" y="2581275"/>
            <a:ext cx="1844675" cy="280988"/>
          </a:xfrm>
          <a:prstGeom prst="borderCallout1">
            <a:avLst>
              <a:gd name="adj1" fmla="val 30509"/>
              <a:gd name="adj2" fmla="val -4130"/>
              <a:gd name="adj3" fmla="val 30509"/>
              <a:gd name="adj4" fmla="val -13426"/>
            </a:avLst>
          </a:prstGeom>
          <a:solidFill>
            <a:srgbClr val="CCFFCC"/>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DOI Imaging</a:t>
            </a:r>
          </a:p>
        </p:txBody>
      </p:sp>
      <p:sp>
        <p:nvSpPr>
          <p:cNvPr id="202806" name="Freeform 54"/>
          <p:cNvSpPr>
            <a:spLocks/>
          </p:cNvSpPr>
          <p:nvPr/>
        </p:nvSpPr>
        <p:spPr bwMode="auto">
          <a:xfrm>
            <a:off x="525463" y="3245644"/>
            <a:ext cx="379412" cy="794147"/>
          </a:xfrm>
          <a:custGeom>
            <a:avLst/>
            <a:gdLst/>
            <a:ahLst/>
            <a:cxnLst>
              <a:cxn ang="0">
                <a:pos x="239" y="577"/>
              </a:cxn>
              <a:cxn ang="0">
                <a:pos x="34" y="584"/>
              </a:cxn>
              <a:cxn ang="0">
                <a:pos x="34" y="81"/>
              </a:cxn>
              <a:cxn ang="0">
                <a:pos x="239" y="96"/>
              </a:cxn>
              <a:cxn ang="0">
                <a:pos x="239" y="577"/>
              </a:cxn>
            </a:cxnLst>
            <a:rect l="0" t="0" r="r" b="b"/>
            <a:pathLst>
              <a:path w="239" h="667">
                <a:moveTo>
                  <a:pt x="239" y="577"/>
                </a:moveTo>
                <a:cubicBezTo>
                  <a:pt x="206" y="664"/>
                  <a:pt x="68" y="667"/>
                  <a:pt x="34" y="584"/>
                </a:cubicBezTo>
                <a:cubicBezTo>
                  <a:pt x="0" y="501"/>
                  <a:pt x="0" y="162"/>
                  <a:pt x="34" y="81"/>
                </a:cubicBezTo>
                <a:cubicBezTo>
                  <a:pt x="68" y="0"/>
                  <a:pt x="205" y="13"/>
                  <a:pt x="239" y="96"/>
                </a:cubicBezTo>
                <a:lnTo>
                  <a:pt x="239" y="577"/>
                </a:lnTo>
                <a:close/>
              </a:path>
            </a:pathLst>
          </a:custGeom>
          <a:solidFill>
            <a:schemeClr val="bg1"/>
          </a:solidFill>
          <a:ln w="9525">
            <a:solidFill>
              <a:schemeClr val="tx1"/>
            </a:solidFill>
            <a:round/>
            <a:headEnd/>
            <a:tailEnd/>
          </a:ln>
          <a:effectLst/>
        </p:spPr>
        <p:txBody>
          <a:bodyPr/>
          <a:lstStyle/>
          <a:p>
            <a:endParaRPr lang="zh-TW" altLang="en-US">
              <a:latin typeface="Trebuchet MS" pitchFamily="34" charset="0"/>
            </a:endParaRPr>
          </a:p>
        </p:txBody>
      </p:sp>
      <p:sp>
        <p:nvSpPr>
          <p:cNvPr id="202807" name="Freeform 55"/>
          <p:cNvSpPr>
            <a:spLocks/>
          </p:cNvSpPr>
          <p:nvPr/>
        </p:nvSpPr>
        <p:spPr bwMode="auto">
          <a:xfrm>
            <a:off x="865188" y="3842148"/>
            <a:ext cx="285750" cy="354806"/>
          </a:xfrm>
          <a:custGeom>
            <a:avLst/>
            <a:gdLst/>
            <a:ahLst/>
            <a:cxnLst>
              <a:cxn ang="0">
                <a:pos x="175" y="33"/>
              </a:cxn>
              <a:cxn ang="0">
                <a:pos x="163" y="181"/>
              </a:cxn>
              <a:cxn ang="0">
                <a:pos x="23" y="281"/>
              </a:cxn>
              <a:cxn ang="0">
                <a:pos x="27" y="77"/>
              </a:cxn>
              <a:cxn ang="0">
                <a:pos x="75" y="13"/>
              </a:cxn>
              <a:cxn ang="0">
                <a:pos x="179" y="157"/>
              </a:cxn>
            </a:cxnLst>
            <a:rect l="0" t="0" r="r" b="b"/>
            <a:pathLst>
              <a:path w="188" h="298">
                <a:moveTo>
                  <a:pt x="175" y="33"/>
                </a:moveTo>
                <a:cubicBezTo>
                  <a:pt x="181" y="86"/>
                  <a:pt x="188" y="140"/>
                  <a:pt x="163" y="181"/>
                </a:cubicBezTo>
                <a:cubicBezTo>
                  <a:pt x="138" y="222"/>
                  <a:pt x="46" y="298"/>
                  <a:pt x="23" y="281"/>
                </a:cubicBezTo>
                <a:cubicBezTo>
                  <a:pt x="0" y="264"/>
                  <a:pt x="18" y="122"/>
                  <a:pt x="27" y="77"/>
                </a:cubicBezTo>
                <a:cubicBezTo>
                  <a:pt x="36" y="32"/>
                  <a:pt x="50" y="0"/>
                  <a:pt x="75" y="13"/>
                </a:cubicBezTo>
                <a:cubicBezTo>
                  <a:pt x="100" y="26"/>
                  <a:pt x="162" y="133"/>
                  <a:pt x="179" y="157"/>
                </a:cubicBezTo>
              </a:path>
            </a:pathLst>
          </a:custGeom>
          <a:solidFill>
            <a:schemeClr val="accent1"/>
          </a:solidFill>
          <a:ln w="9525">
            <a:noFill/>
            <a:round/>
            <a:headEnd/>
            <a:tailEnd/>
          </a:ln>
          <a:effectLst/>
        </p:spPr>
        <p:txBody>
          <a:bodyPr/>
          <a:lstStyle/>
          <a:p>
            <a:endParaRPr lang="zh-TW" altLang="en-US">
              <a:latin typeface="Trebuchet MS" pitchFamily="34" charset="0"/>
            </a:endParaRPr>
          </a:p>
        </p:txBody>
      </p:sp>
      <p:sp>
        <p:nvSpPr>
          <p:cNvPr id="202808" name="Freeform 56"/>
          <p:cNvSpPr>
            <a:spLocks/>
          </p:cNvSpPr>
          <p:nvPr/>
        </p:nvSpPr>
        <p:spPr bwMode="auto">
          <a:xfrm>
            <a:off x="889001" y="3933825"/>
            <a:ext cx="246063" cy="242888"/>
          </a:xfrm>
          <a:custGeom>
            <a:avLst/>
            <a:gdLst/>
            <a:ahLst/>
            <a:cxnLst>
              <a:cxn ang="0">
                <a:pos x="152" y="0"/>
              </a:cxn>
              <a:cxn ang="0">
                <a:pos x="144" y="84"/>
              </a:cxn>
              <a:cxn ang="0">
                <a:pos x="84" y="164"/>
              </a:cxn>
              <a:cxn ang="0">
                <a:pos x="0" y="204"/>
              </a:cxn>
            </a:cxnLst>
            <a:rect l="0" t="0" r="r" b="b"/>
            <a:pathLst>
              <a:path w="155" h="204">
                <a:moveTo>
                  <a:pt x="152" y="0"/>
                </a:moveTo>
                <a:cubicBezTo>
                  <a:pt x="153" y="28"/>
                  <a:pt x="155" y="57"/>
                  <a:pt x="144" y="84"/>
                </a:cubicBezTo>
                <a:cubicBezTo>
                  <a:pt x="133" y="111"/>
                  <a:pt x="108" y="144"/>
                  <a:pt x="84" y="164"/>
                </a:cubicBezTo>
                <a:cubicBezTo>
                  <a:pt x="60" y="184"/>
                  <a:pt x="30" y="194"/>
                  <a:pt x="0" y="204"/>
                </a:cubicBezTo>
              </a:path>
            </a:pathLst>
          </a:custGeom>
          <a:noFill/>
          <a:ln w="9525">
            <a:solidFill>
              <a:schemeClr val="tx1"/>
            </a:solidFill>
            <a:round/>
            <a:headEnd/>
            <a:tailEnd/>
          </a:ln>
          <a:effectLst/>
        </p:spPr>
        <p:txBody>
          <a:bodyPr/>
          <a:lstStyle/>
          <a:p>
            <a:endParaRPr lang="zh-TW" altLang="en-US">
              <a:latin typeface="Trebuchet MS" pitchFamily="34" charset="0"/>
            </a:endParaRPr>
          </a:p>
        </p:txBody>
      </p:sp>
      <p:sp>
        <p:nvSpPr>
          <p:cNvPr id="202809" name="AutoShape 57"/>
          <p:cNvSpPr>
            <a:spLocks/>
          </p:cNvSpPr>
          <p:nvPr/>
        </p:nvSpPr>
        <p:spPr bwMode="auto">
          <a:xfrm>
            <a:off x="4676775" y="4327923"/>
            <a:ext cx="1600200" cy="205978"/>
          </a:xfrm>
          <a:prstGeom prst="borderCallout1">
            <a:avLst>
              <a:gd name="adj1" fmla="val 41620"/>
              <a:gd name="adj2" fmla="val -4764"/>
              <a:gd name="adj3" fmla="val 42194"/>
              <a:gd name="adj4" fmla="val -18847"/>
            </a:avLst>
          </a:prstGeom>
          <a:solidFill>
            <a:schemeClr val="accent1"/>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BGB</a:t>
            </a:r>
          </a:p>
        </p:txBody>
      </p:sp>
      <p:sp>
        <p:nvSpPr>
          <p:cNvPr id="202810" name="Line 58"/>
          <p:cNvSpPr>
            <a:spLocks noChangeShapeType="1"/>
          </p:cNvSpPr>
          <p:nvPr/>
        </p:nvSpPr>
        <p:spPr bwMode="auto">
          <a:xfrm>
            <a:off x="5041900" y="4867275"/>
            <a:ext cx="622300" cy="0"/>
          </a:xfrm>
          <a:prstGeom prst="line">
            <a:avLst/>
          </a:prstGeom>
          <a:noFill/>
          <a:ln w="9525">
            <a:solidFill>
              <a:schemeClr val="tx1"/>
            </a:solidFill>
            <a:prstDash val="dash"/>
            <a:round/>
            <a:headEnd/>
            <a:tailEnd/>
          </a:ln>
          <a:effectLst/>
        </p:spPr>
        <p:txBody>
          <a:bodyPr/>
          <a:lstStyle/>
          <a:p>
            <a:endParaRPr lang="zh-TW" altLang="en-US">
              <a:latin typeface="Trebuchet MS" pitchFamily="34" charset="0"/>
            </a:endParaRPr>
          </a:p>
        </p:txBody>
      </p:sp>
      <p:sp>
        <p:nvSpPr>
          <p:cNvPr id="202811" name="Line 59"/>
          <p:cNvSpPr>
            <a:spLocks noChangeShapeType="1"/>
          </p:cNvSpPr>
          <p:nvPr/>
        </p:nvSpPr>
        <p:spPr bwMode="auto">
          <a:xfrm>
            <a:off x="4165600" y="3400425"/>
            <a:ext cx="533400" cy="0"/>
          </a:xfrm>
          <a:prstGeom prst="line">
            <a:avLst/>
          </a:prstGeom>
          <a:noFill/>
          <a:ln w="47625">
            <a:solidFill>
              <a:schemeClr val="tx1"/>
            </a:solidFill>
            <a:round/>
            <a:headEnd type="triangle" w="med" len="med"/>
            <a:tailEnd type="triangle" w="med" len="med"/>
          </a:ln>
          <a:effectLst/>
        </p:spPr>
        <p:txBody>
          <a:bodyPr/>
          <a:lstStyle/>
          <a:p>
            <a:endParaRPr lang="zh-TW" altLang="en-US">
              <a:latin typeface="Trebuchet MS" pitchFamily="34" charset="0"/>
            </a:endParaRPr>
          </a:p>
        </p:txBody>
      </p:sp>
      <p:sp>
        <p:nvSpPr>
          <p:cNvPr id="202812" name="Line 60"/>
          <p:cNvSpPr>
            <a:spLocks noChangeShapeType="1"/>
          </p:cNvSpPr>
          <p:nvPr/>
        </p:nvSpPr>
        <p:spPr bwMode="auto">
          <a:xfrm>
            <a:off x="4159250" y="3652838"/>
            <a:ext cx="533400" cy="0"/>
          </a:xfrm>
          <a:prstGeom prst="line">
            <a:avLst/>
          </a:prstGeom>
          <a:noFill/>
          <a:ln w="47625">
            <a:solidFill>
              <a:schemeClr val="tx1"/>
            </a:solidFill>
            <a:round/>
            <a:headEnd type="triangle" w="med" len="med"/>
            <a:tailEnd type="triangle" w="med" len="med"/>
          </a:ln>
          <a:effectLst/>
        </p:spPr>
        <p:txBody>
          <a:bodyPr/>
          <a:lstStyle/>
          <a:p>
            <a:endParaRPr lang="zh-TW" altLang="en-US">
              <a:latin typeface="Trebuchet MS" pitchFamily="34" charset="0"/>
            </a:endParaRPr>
          </a:p>
        </p:txBody>
      </p:sp>
      <p:sp>
        <p:nvSpPr>
          <p:cNvPr id="202813" name="Line 61"/>
          <p:cNvSpPr>
            <a:spLocks noChangeShapeType="1"/>
          </p:cNvSpPr>
          <p:nvPr/>
        </p:nvSpPr>
        <p:spPr bwMode="auto">
          <a:xfrm>
            <a:off x="4356100" y="3924300"/>
            <a:ext cx="304800" cy="0"/>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2814" name="Line 62"/>
          <p:cNvSpPr>
            <a:spLocks noChangeShapeType="1"/>
          </p:cNvSpPr>
          <p:nvPr/>
        </p:nvSpPr>
        <p:spPr bwMode="auto">
          <a:xfrm>
            <a:off x="4387850" y="4167188"/>
            <a:ext cx="304800" cy="0"/>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2815" name="Line 63"/>
          <p:cNvSpPr>
            <a:spLocks noChangeShapeType="1"/>
          </p:cNvSpPr>
          <p:nvPr/>
        </p:nvSpPr>
        <p:spPr bwMode="auto">
          <a:xfrm>
            <a:off x="4394200" y="4410075"/>
            <a:ext cx="304800" cy="0"/>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2816" name="Line 64"/>
          <p:cNvSpPr>
            <a:spLocks noChangeShapeType="1"/>
          </p:cNvSpPr>
          <p:nvPr/>
        </p:nvSpPr>
        <p:spPr bwMode="auto">
          <a:xfrm>
            <a:off x="4387850" y="4652963"/>
            <a:ext cx="304800" cy="0"/>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2830" name="Freeform 78"/>
          <p:cNvSpPr>
            <a:spLocks/>
          </p:cNvSpPr>
          <p:nvPr/>
        </p:nvSpPr>
        <p:spPr bwMode="auto">
          <a:xfrm>
            <a:off x="6648450" y="1047751"/>
            <a:ext cx="1588" cy="3127772"/>
          </a:xfrm>
          <a:custGeom>
            <a:avLst/>
            <a:gdLst/>
            <a:ahLst/>
            <a:cxnLst>
              <a:cxn ang="0">
                <a:pos x="1" y="2627"/>
              </a:cxn>
              <a:cxn ang="0">
                <a:pos x="0" y="0"/>
              </a:cxn>
            </a:cxnLst>
            <a:rect l="0" t="0" r="r" b="b"/>
            <a:pathLst>
              <a:path w="1" h="2627">
                <a:moveTo>
                  <a:pt x="1" y="2627"/>
                </a:moveTo>
                <a:lnTo>
                  <a:pt x="0" y="0"/>
                </a:lnTo>
              </a:path>
            </a:pathLst>
          </a:custGeom>
          <a:noFill/>
          <a:ln w="9525">
            <a:solidFill>
              <a:schemeClr val="tx1"/>
            </a:solidFill>
            <a:round/>
            <a:headEnd type="none" w="med" len="med"/>
            <a:tailEnd type="none" w="med" len="med"/>
          </a:ln>
          <a:effectLst/>
        </p:spPr>
        <p:txBody>
          <a:bodyPr/>
          <a:lstStyle/>
          <a:p>
            <a:endParaRPr lang="zh-TW" altLang="en-US">
              <a:latin typeface="Trebuchet MS" pitchFamily="34" charset="0"/>
            </a:endParaRPr>
          </a:p>
        </p:txBody>
      </p:sp>
      <p:sp>
        <p:nvSpPr>
          <p:cNvPr id="202831" name="AutoShape 79"/>
          <p:cNvSpPr>
            <a:spLocks/>
          </p:cNvSpPr>
          <p:nvPr/>
        </p:nvSpPr>
        <p:spPr bwMode="auto">
          <a:xfrm>
            <a:off x="7007225" y="972741"/>
            <a:ext cx="1644650" cy="251222"/>
          </a:xfrm>
          <a:prstGeom prst="borderCallout1">
            <a:avLst>
              <a:gd name="adj1" fmla="val 34125"/>
              <a:gd name="adj2" fmla="val -4634"/>
              <a:gd name="adj3" fmla="val 34125"/>
              <a:gd name="adj4" fmla="val -19306"/>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LE</a:t>
            </a:r>
          </a:p>
        </p:txBody>
      </p:sp>
      <p:sp>
        <p:nvSpPr>
          <p:cNvPr id="202832" name="AutoShape 80"/>
          <p:cNvSpPr>
            <a:spLocks/>
          </p:cNvSpPr>
          <p:nvPr/>
        </p:nvSpPr>
        <p:spPr bwMode="auto">
          <a:xfrm>
            <a:off x="7007225" y="2942034"/>
            <a:ext cx="1644650" cy="251222"/>
          </a:xfrm>
          <a:prstGeom prst="borderCallout1">
            <a:avLst>
              <a:gd name="adj1" fmla="val 34125"/>
              <a:gd name="adj2" fmla="val -4634"/>
              <a:gd name="adj3" fmla="val 34125"/>
              <a:gd name="adj4" fmla="val -19884"/>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Pre-scan</a:t>
            </a:r>
          </a:p>
        </p:txBody>
      </p:sp>
      <p:sp>
        <p:nvSpPr>
          <p:cNvPr id="202833" name="AutoShape 81"/>
          <p:cNvSpPr>
            <a:spLocks/>
          </p:cNvSpPr>
          <p:nvPr/>
        </p:nvSpPr>
        <p:spPr bwMode="auto">
          <a:xfrm>
            <a:off x="7007225" y="3280172"/>
            <a:ext cx="1644650" cy="251222"/>
          </a:xfrm>
          <a:prstGeom prst="borderCallout1">
            <a:avLst>
              <a:gd name="adj1" fmla="val 34125"/>
              <a:gd name="adj2" fmla="val -4634"/>
              <a:gd name="adj3" fmla="val 34125"/>
              <a:gd name="adj4" fmla="val -19884"/>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Pre-Flood</a:t>
            </a:r>
          </a:p>
        </p:txBody>
      </p:sp>
      <p:sp>
        <p:nvSpPr>
          <p:cNvPr id="202834" name="AutoShape 82"/>
          <p:cNvSpPr>
            <a:spLocks/>
          </p:cNvSpPr>
          <p:nvPr/>
        </p:nvSpPr>
        <p:spPr bwMode="auto">
          <a:xfrm>
            <a:off x="7007225" y="1301353"/>
            <a:ext cx="1644650" cy="251222"/>
          </a:xfrm>
          <a:prstGeom prst="borderCallout1">
            <a:avLst>
              <a:gd name="adj1" fmla="val 34125"/>
              <a:gd name="adj2" fmla="val -4634"/>
              <a:gd name="adj3" fmla="val 34125"/>
              <a:gd name="adj4" fmla="val -19884"/>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Current</a:t>
            </a:r>
          </a:p>
        </p:txBody>
      </p:sp>
      <p:sp>
        <p:nvSpPr>
          <p:cNvPr id="202835" name="AutoShape 83"/>
          <p:cNvSpPr>
            <a:spLocks/>
          </p:cNvSpPr>
          <p:nvPr/>
        </p:nvSpPr>
        <p:spPr bwMode="auto">
          <a:xfrm>
            <a:off x="7007225" y="1620441"/>
            <a:ext cx="1644650" cy="251222"/>
          </a:xfrm>
          <a:prstGeom prst="borderCallout1">
            <a:avLst>
              <a:gd name="adj1" fmla="val 34125"/>
              <a:gd name="adj2" fmla="val -4634"/>
              <a:gd name="adj3" fmla="val 34125"/>
              <a:gd name="adj4" fmla="val -19306"/>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Pixel size</a:t>
            </a:r>
          </a:p>
        </p:txBody>
      </p:sp>
      <p:sp>
        <p:nvSpPr>
          <p:cNvPr id="202836" name="AutoShape 84"/>
          <p:cNvSpPr>
            <a:spLocks/>
          </p:cNvSpPr>
          <p:nvPr/>
        </p:nvSpPr>
        <p:spPr bwMode="auto">
          <a:xfrm>
            <a:off x="7007225" y="2603898"/>
            <a:ext cx="1644650" cy="253603"/>
          </a:xfrm>
          <a:prstGeom prst="borderCallout1">
            <a:avLst>
              <a:gd name="adj1" fmla="val 33801"/>
              <a:gd name="adj2" fmla="val -4634"/>
              <a:gd name="adj3" fmla="val 33801"/>
              <a:gd name="adj4" fmla="val -20657"/>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Scan direction</a:t>
            </a:r>
          </a:p>
        </p:txBody>
      </p:sp>
      <p:sp>
        <p:nvSpPr>
          <p:cNvPr id="202837" name="AutoShape 85"/>
          <p:cNvSpPr>
            <a:spLocks/>
          </p:cNvSpPr>
          <p:nvPr/>
        </p:nvSpPr>
        <p:spPr bwMode="auto">
          <a:xfrm>
            <a:off x="7007225" y="1940719"/>
            <a:ext cx="1644650" cy="251222"/>
          </a:xfrm>
          <a:prstGeom prst="borderCallout1">
            <a:avLst>
              <a:gd name="adj1" fmla="val 34125"/>
              <a:gd name="adj2" fmla="val -4634"/>
              <a:gd name="adj3" fmla="val 34125"/>
              <a:gd name="adj4" fmla="val -19306"/>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Average</a:t>
            </a:r>
          </a:p>
        </p:txBody>
      </p:sp>
      <p:sp>
        <p:nvSpPr>
          <p:cNvPr id="202838" name="Line 86"/>
          <p:cNvSpPr>
            <a:spLocks noChangeShapeType="1"/>
          </p:cNvSpPr>
          <p:nvPr/>
        </p:nvSpPr>
        <p:spPr bwMode="auto">
          <a:xfrm>
            <a:off x="6286501" y="1832372"/>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2839" name="Line 87"/>
          <p:cNvSpPr>
            <a:spLocks noChangeShapeType="1"/>
          </p:cNvSpPr>
          <p:nvPr/>
        </p:nvSpPr>
        <p:spPr bwMode="auto">
          <a:xfrm>
            <a:off x="6286501" y="2107406"/>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2840" name="Line 88"/>
          <p:cNvSpPr>
            <a:spLocks noChangeShapeType="1"/>
          </p:cNvSpPr>
          <p:nvPr/>
        </p:nvSpPr>
        <p:spPr bwMode="auto">
          <a:xfrm>
            <a:off x="6286501" y="2621756"/>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2841" name="Line 89"/>
          <p:cNvSpPr>
            <a:spLocks noChangeShapeType="1"/>
          </p:cNvSpPr>
          <p:nvPr/>
        </p:nvSpPr>
        <p:spPr bwMode="auto">
          <a:xfrm>
            <a:off x="6286501" y="3161110"/>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2842" name="Line 90"/>
          <p:cNvSpPr>
            <a:spLocks noChangeShapeType="1"/>
          </p:cNvSpPr>
          <p:nvPr/>
        </p:nvSpPr>
        <p:spPr bwMode="auto">
          <a:xfrm>
            <a:off x="6286501" y="3442097"/>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2843" name="AutoShape 91"/>
          <p:cNvSpPr>
            <a:spLocks/>
          </p:cNvSpPr>
          <p:nvPr/>
        </p:nvSpPr>
        <p:spPr bwMode="auto">
          <a:xfrm>
            <a:off x="7005639" y="3612357"/>
            <a:ext cx="1646237" cy="407194"/>
          </a:xfrm>
          <a:prstGeom prst="borderCallout1">
            <a:avLst>
              <a:gd name="adj1" fmla="val 21051"/>
              <a:gd name="adj2" fmla="val -4630"/>
              <a:gd name="adj3" fmla="val 21051"/>
              <a:gd name="adj4" fmla="val -21213"/>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Device status control</a:t>
            </a:r>
          </a:p>
        </p:txBody>
      </p:sp>
      <p:sp>
        <p:nvSpPr>
          <p:cNvPr id="202844" name="AutoShape 92"/>
          <p:cNvSpPr>
            <a:spLocks/>
          </p:cNvSpPr>
          <p:nvPr/>
        </p:nvSpPr>
        <p:spPr bwMode="auto">
          <a:xfrm>
            <a:off x="7007225" y="2275285"/>
            <a:ext cx="1644650" cy="255984"/>
          </a:xfrm>
          <a:prstGeom prst="borderCallout1">
            <a:avLst>
              <a:gd name="adj1" fmla="val 33486"/>
              <a:gd name="adj2" fmla="val -4634"/>
              <a:gd name="adj3" fmla="val 33486"/>
              <a:gd name="adj4" fmla="val -21236"/>
            </a:avLst>
          </a:prstGeom>
          <a:solidFill>
            <a:srgbClr val="FFCC99"/>
          </a:solidFill>
          <a:ln w="9525">
            <a:solidFill>
              <a:schemeClr val="tx1"/>
            </a:solidFill>
            <a:miter lim="800000"/>
            <a:headEnd/>
            <a:tailEnd/>
          </a:ln>
          <a:effectLst/>
        </p:spPr>
        <p:txBody>
          <a:bodyPr/>
          <a:lstStyle/>
          <a:p>
            <a:pPr algn="ctr"/>
            <a:r>
              <a:rPr lang="en-US" altLang="zh-TW" sz="1400" b="1">
                <a:latin typeface="Trebuchet MS" pitchFamily="34" charset="0"/>
                <a:ea typeface="新細明體" pitchFamily="18" charset="-120"/>
              </a:rPr>
              <a:t>No.5 biasing</a:t>
            </a:r>
          </a:p>
        </p:txBody>
      </p:sp>
      <p:sp>
        <p:nvSpPr>
          <p:cNvPr id="202845" name="Line 93"/>
          <p:cNvSpPr>
            <a:spLocks noChangeShapeType="1"/>
          </p:cNvSpPr>
          <p:nvPr/>
        </p:nvSpPr>
        <p:spPr bwMode="auto">
          <a:xfrm>
            <a:off x="6286501" y="1064419"/>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2846" name="Line 94"/>
          <p:cNvSpPr>
            <a:spLocks noChangeShapeType="1"/>
          </p:cNvSpPr>
          <p:nvPr/>
        </p:nvSpPr>
        <p:spPr bwMode="auto">
          <a:xfrm>
            <a:off x="6286501" y="1291829"/>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2847" name="Line 95"/>
          <p:cNvSpPr>
            <a:spLocks noChangeShapeType="1"/>
          </p:cNvSpPr>
          <p:nvPr/>
        </p:nvSpPr>
        <p:spPr bwMode="auto">
          <a:xfrm>
            <a:off x="6286501" y="1565672"/>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2848" name="Line 96"/>
          <p:cNvSpPr>
            <a:spLocks noChangeShapeType="1"/>
          </p:cNvSpPr>
          <p:nvPr/>
        </p:nvSpPr>
        <p:spPr bwMode="auto">
          <a:xfrm>
            <a:off x="6289676" y="2347913"/>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2849" name="Line 97"/>
          <p:cNvSpPr>
            <a:spLocks noChangeShapeType="1"/>
          </p:cNvSpPr>
          <p:nvPr/>
        </p:nvSpPr>
        <p:spPr bwMode="auto">
          <a:xfrm>
            <a:off x="6289676" y="2881313"/>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74" name="Text Box 67"/>
          <p:cNvSpPr txBox="1">
            <a:spLocks noChangeArrowheads="1"/>
          </p:cNvSpPr>
          <p:nvPr/>
        </p:nvSpPr>
        <p:spPr bwMode="auto">
          <a:xfrm>
            <a:off x="0" y="0"/>
            <a:ext cx="7498048" cy="400110"/>
          </a:xfrm>
          <a:prstGeom prst="rect">
            <a:avLst/>
          </a:prstGeom>
          <a:noFill/>
          <a:ln w="9525">
            <a:noFill/>
            <a:miter lim="800000"/>
            <a:headEnd/>
            <a:tailEnd/>
          </a:ln>
          <a:effectLst/>
        </p:spPr>
        <p:txBody>
          <a:bodyPr wrap="square">
            <a:spAutoFit/>
          </a:bodyPr>
          <a:lstStyle/>
          <a:p>
            <a:pPr>
              <a:spcBef>
                <a:spcPct val="50000"/>
              </a:spcBef>
            </a:pPr>
            <a:r>
              <a:rPr lang="en-US" altLang="zh-TW" sz="2000" dirty="0" smtClean="0">
                <a:ea typeface="新細明體" pitchFamily="18" charset="-120"/>
              </a:rPr>
              <a:t>Bottom-up for Recipe Set Up – </a:t>
            </a:r>
            <a:r>
              <a:rPr lang="en-US" altLang="zh-TW" sz="2000" dirty="0" smtClean="0">
                <a:latin typeface="+mj-lt"/>
                <a:ea typeface="新細明體" pitchFamily="18" charset="-120"/>
              </a:rPr>
              <a:t>DOI Analysis</a:t>
            </a:r>
            <a:endParaRPr lang="en-US" altLang="zh-TW" sz="2000" b="1" dirty="0">
              <a:latin typeface="+mj-lt"/>
              <a:ea typeface="新細明體" pitchFamily="18" charset="-12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92" name="Rectangle 176"/>
          <p:cNvSpPr>
            <a:spLocks noChangeArrowheads="1"/>
          </p:cNvSpPr>
          <p:nvPr/>
        </p:nvSpPr>
        <p:spPr bwMode="auto">
          <a:xfrm>
            <a:off x="5535613" y="1153716"/>
            <a:ext cx="3416300" cy="3524250"/>
          </a:xfrm>
          <a:prstGeom prst="rect">
            <a:avLst/>
          </a:prstGeom>
          <a:solidFill>
            <a:srgbClr val="99CC00">
              <a:alpha val="67999"/>
            </a:srgbClr>
          </a:solidFill>
          <a:ln w="9525">
            <a:noFill/>
            <a:miter lim="800000"/>
            <a:headEnd/>
            <a:tailEnd/>
          </a:ln>
          <a:effectLst/>
        </p:spPr>
        <p:txBody>
          <a:bodyPr wrap="none" anchor="ctr"/>
          <a:lstStyle/>
          <a:p>
            <a:endParaRPr lang="zh-TW" altLang="en-US">
              <a:latin typeface="Trebuchet MS" pitchFamily="34" charset="0"/>
            </a:endParaRPr>
          </a:p>
        </p:txBody>
      </p:sp>
      <p:sp>
        <p:nvSpPr>
          <p:cNvPr id="34990" name="Rectangle 174"/>
          <p:cNvSpPr>
            <a:spLocks noChangeArrowheads="1"/>
          </p:cNvSpPr>
          <p:nvPr/>
        </p:nvSpPr>
        <p:spPr bwMode="auto">
          <a:xfrm>
            <a:off x="3619500" y="1162050"/>
            <a:ext cx="1638000" cy="3524250"/>
          </a:xfrm>
          <a:prstGeom prst="rect">
            <a:avLst/>
          </a:prstGeom>
          <a:solidFill>
            <a:srgbClr val="008080">
              <a:alpha val="67999"/>
            </a:srgbClr>
          </a:solidFill>
          <a:ln w="9525">
            <a:noFill/>
            <a:miter lim="800000"/>
            <a:headEnd/>
            <a:tailEnd/>
          </a:ln>
          <a:effectLst/>
        </p:spPr>
        <p:txBody>
          <a:bodyPr wrap="none" anchor="ctr"/>
          <a:lstStyle/>
          <a:p>
            <a:endParaRPr lang="zh-TW" altLang="en-US" sz="1600">
              <a:latin typeface="Trebuchet MS" pitchFamily="34" charset="0"/>
            </a:endParaRPr>
          </a:p>
        </p:txBody>
      </p:sp>
      <p:sp>
        <p:nvSpPr>
          <p:cNvPr id="34989" name="Rectangle 173"/>
          <p:cNvSpPr>
            <a:spLocks noChangeArrowheads="1"/>
          </p:cNvSpPr>
          <p:nvPr/>
        </p:nvSpPr>
        <p:spPr bwMode="auto">
          <a:xfrm>
            <a:off x="2324100" y="1162050"/>
            <a:ext cx="1041400" cy="3524250"/>
          </a:xfrm>
          <a:prstGeom prst="rect">
            <a:avLst/>
          </a:prstGeom>
          <a:solidFill>
            <a:srgbClr val="FF99CC">
              <a:alpha val="67999"/>
            </a:srgbClr>
          </a:solidFill>
          <a:ln w="9525">
            <a:noFill/>
            <a:miter lim="800000"/>
            <a:headEnd/>
            <a:tailEnd/>
          </a:ln>
          <a:effectLst/>
        </p:spPr>
        <p:txBody>
          <a:bodyPr wrap="none" anchor="ctr"/>
          <a:lstStyle/>
          <a:p>
            <a:endParaRPr lang="zh-TW" altLang="en-US">
              <a:latin typeface="Trebuchet MS" pitchFamily="34" charset="0"/>
            </a:endParaRPr>
          </a:p>
        </p:txBody>
      </p:sp>
      <p:sp>
        <p:nvSpPr>
          <p:cNvPr id="34988" name="Rectangle 172"/>
          <p:cNvSpPr>
            <a:spLocks noChangeArrowheads="1"/>
          </p:cNvSpPr>
          <p:nvPr/>
        </p:nvSpPr>
        <p:spPr bwMode="auto">
          <a:xfrm>
            <a:off x="1003300" y="1143000"/>
            <a:ext cx="977900" cy="3524250"/>
          </a:xfrm>
          <a:prstGeom prst="rect">
            <a:avLst/>
          </a:prstGeom>
          <a:solidFill>
            <a:srgbClr val="333399">
              <a:alpha val="64999"/>
            </a:srgbClr>
          </a:solidFill>
          <a:ln w="9525">
            <a:noFill/>
            <a:miter lim="800000"/>
            <a:headEnd/>
            <a:tailEnd/>
          </a:ln>
          <a:effectLst/>
        </p:spPr>
        <p:txBody>
          <a:bodyPr wrap="none" anchor="ctr"/>
          <a:lstStyle/>
          <a:p>
            <a:endParaRPr lang="zh-TW" altLang="en-US">
              <a:latin typeface="Trebuchet MS" pitchFamily="34" charset="0"/>
            </a:endParaRPr>
          </a:p>
        </p:txBody>
      </p:sp>
      <p:sp>
        <p:nvSpPr>
          <p:cNvPr id="34968" name="Oval 152"/>
          <p:cNvSpPr>
            <a:spLocks noChangeArrowheads="1"/>
          </p:cNvSpPr>
          <p:nvPr/>
        </p:nvSpPr>
        <p:spPr bwMode="auto">
          <a:xfrm>
            <a:off x="88900" y="2921794"/>
            <a:ext cx="723900" cy="521494"/>
          </a:xfrm>
          <a:prstGeom prst="ellipse">
            <a:avLst/>
          </a:prstGeom>
          <a:solidFill>
            <a:schemeClr val="accent1"/>
          </a:solidFill>
          <a:ln w="9525">
            <a:solidFill>
              <a:schemeClr val="tx1"/>
            </a:solidFill>
            <a:round/>
            <a:headEnd/>
            <a:tailEnd/>
          </a:ln>
          <a:effectLst/>
        </p:spPr>
        <p:txBody>
          <a:bodyPr wrap="none" anchor="ctr"/>
          <a:lstStyle/>
          <a:p>
            <a:endParaRPr lang="zh-TW" altLang="en-US">
              <a:latin typeface="Trebuchet MS" pitchFamily="34" charset="0"/>
            </a:endParaRPr>
          </a:p>
        </p:txBody>
      </p:sp>
      <p:sp>
        <p:nvSpPr>
          <p:cNvPr id="34876" name="Text Box 60"/>
          <p:cNvSpPr txBox="1">
            <a:spLocks noChangeArrowheads="1"/>
          </p:cNvSpPr>
          <p:nvPr/>
        </p:nvSpPr>
        <p:spPr bwMode="auto">
          <a:xfrm>
            <a:off x="152400" y="3033713"/>
            <a:ext cx="647700" cy="369332"/>
          </a:xfrm>
          <a:prstGeom prst="rect">
            <a:avLst/>
          </a:prstGeom>
          <a:noFill/>
          <a:ln w="9525">
            <a:noFill/>
            <a:miter lim="800000"/>
            <a:headEnd/>
            <a:tailEnd/>
          </a:ln>
          <a:effectLst/>
        </p:spPr>
        <p:txBody>
          <a:bodyPr>
            <a:spAutoFit/>
          </a:bodyPr>
          <a:lstStyle/>
          <a:p>
            <a:pPr>
              <a:spcBef>
                <a:spcPct val="50000"/>
              </a:spcBef>
            </a:pPr>
            <a:r>
              <a:rPr lang="en-US" altLang="zh-TW">
                <a:latin typeface="Trebuchet MS" pitchFamily="34" charset="0"/>
                <a:ea typeface="新細明體" pitchFamily="18" charset="-120"/>
              </a:rPr>
              <a:t>DOI</a:t>
            </a:r>
          </a:p>
        </p:txBody>
      </p:sp>
      <p:sp>
        <p:nvSpPr>
          <p:cNvPr id="34880" name="Text Box 64"/>
          <p:cNvSpPr txBox="1">
            <a:spLocks noChangeArrowheads="1"/>
          </p:cNvSpPr>
          <p:nvPr/>
        </p:nvSpPr>
        <p:spPr bwMode="auto">
          <a:xfrm>
            <a:off x="935368" y="1176338"/>
            <a:ext cx="8026400" cy="369332"/>
          </a:xfrm>
          <a:prstGeom prst="rect">
            <a:avLst/>
          </a:prstGeom>
          <a:noFill/>
          <a:ln w="9525">
            <a:noFill/>
            <a:miter lim="800000"/>
            <a:headEnd/>
            <a:tailEnd/>
          </a:ln>
          <a:effectLst/>
        </p:spPr>
        <p:txBody>
          <a:bodyPr>
            <a:spAutoFit/>
          </a:bodyPr>
          <a:lstStyle/>
          <a:p>
            <a:pPr defTabSz="368300">
              <a:spcBef>
                <a:spcPct val="50000"/>
              </a:spcBef>
              <a:tabLst>
                <a:tab pos="1257300" algn="l"/>
                <a:tab pos="2578100" algn="l"/>
                <a:tab pos="2806700" algn="l"/>
              </a:tabLst>
            </a:pPr>
            <a:r>
              <a:rPr lang="en-US" altLang="zh-TW" b="1" dirty="0">
                <a:solidFill>
                  <a:srgbClr val="FF0000"/>
                </a:solidFill>
                <a:latin typeface="Trebuchet MS" pitchFamily="34" charset="0"/>
                <a:ea typeface="新細明體" pitchFamily="18" charset="-120"/>
              </a:rPr>
              <a:t>Location </a:t>
            </a:r>
            <a:r>
              <a:rPr lang="en-US" altLang="zh-TW" b="1" dirty="0" smtClean="0">
                <a:solidFill>
                  <a:srgbClr val="FF0000"/>
                </a:solidFill>
                <a:latin typeface="Trebuchet MS" pitchFamily="34" charset="0"/>
                <a:ea typeface="新細明體" pitchFamily="18" charset="-120"/>
              </a:rPr>
              <a:t>  </a:t>
            </a:r>
            <a:r>
              <a:rPr lang="en-US" altLang="zh-TW" b="1" dirty="0">
                <a:solidFill>
                  <a:srgbClr val="FF0000"/>
                </a:solidFill>
                <a:latin typeface="Trebuchet MS" pitchFamily="34" charset="0"/>
                <a:ea typeface="新細明體" pitchFamily="18" charset="-120"/>
              </a:rPr>
              <a:t>	</a:t>
            </a:r>
            <a:r>
              <a:rPr lang="zh-TW" altLang="en-US" b="1" dirty="0" smtClean="0">
                <a:solidFill>
                  <a:srgbClr val="FF0000"/>
                </a:solidFill>
                <a:latin typeface="Trebuchet MS" pitchFamily="34" charset="0"/>
                <a:ea typeface="新細明體" pitchFamily="18" charset="-120"/>
              </a:rPr>
              <a:t> </a:t>
            </a:r>
            <a:r>
              <a:rPr lang="en-US" altLang="zh-TW" b="1" dirty="0" smtClean="0">
                <a:solidFill>
                  <a:srgbClr val="FF0000"/>
                </a:solidFill>
                <a:latin typeface="Trebuchet MS" pitchFamily="34" charset="0"/>
                <a:ea typeface="新細明體" pitchFamily="18" charset="-120"/>
              </a:rPr>
              <a:t>DOI </a:t>
            </a:r>
            <a:r>
              <a:rPr lang="en-US" altLang="zh-TW" b="1" dirty="0">
                <a:solidFill>
                  <a:srgbClr val="FF0000"/>
                </a:solidFill>
                <a:latin typeface="Trebuchet MS" pitchFamily="34" charset="0"/>
                <a:ea typeface="新細明體" pitchFamily="18" charset="-120"/>
              </a:rPr>
              <a:t>Type 		Image Type</a:t>
            </a:r>
            <a:r>
              <a:rPr lang="en-US" altLang="zh-TW" dirty="0">
                <a:solidFill>
                  <a:srgbClr val="FF0000"/>
                </a:solidFill>
                <a:latin typeface="Trebuchet MS" pitchFamily="34" charset="0"/>
                <a:ea typeface="新細明體" pitchFamily="18" charset="-120"/>
              </a:rPr>
              <a:t> 				DOI Examples</a:t>
            </a:r>
          </a:p>
        </p:txBody>
      </p:sp>
      <p:sp>
        <p:nvSpPr>
          <p:cNvPr id="34884" name="Line 68"/>
          <p:cNvSpPr>
            <a:spLocks noChangeShapeType="1"/>
          </p:cNvSpPr>
          <p:nvPr/>
        </p:nvSpPr>
        <p:spPr bwMode="auto">
          <a:xfrm flipV="1">
            <a:off x="1947863" y="1776413"/>
            <a:ext cx="368300" cy="466725"/>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34885" name="Text Box 69"/>
          <p:cNvSpPr txBox="1">
            <a:spLocks noChangeArrowheads="1"/>
          </p:cNvSpPr>
          <p:nvPr/>
        </p:nvSpPr>
        <p:spPr bwMode="auto">
          <a:xfrm>
            <a:off x="2333626" y="1652588"/>
            <a:ext cx="1019175" cy="338554"/>
          </a:xfrm>
          <a:prstGeom prst="rect">
            <a:avLst/>
          </a:prstGeom>
          <a:noFill/>
          <a:ln w="9525">
            <a:solidFill>
              <a:schemeClr val="tx1"/>
            </a:solidFill>
            <a:miter lim="800000"/>
            <a:headEnd/>
            <a:tailEnd/>
          </a:ln>
          <a:effectLst/>
        </p:spPr>
        <p:txBody>
          <a:bodyPr lIns="0" rIns="0">
            <a:spAutoFit/>
          </a:bodyPr>
          <a:lstStyle/>
          <a:p>
            <a:pPr algn="ctr">
              <a:spcBef>
                <a:spcPct val="50000"/>
              </a:spcBef>
            </a:pPr>
            <a:r>
              <a:rPr lang="en-US" altLang="zh-TW" sz="1600" b="1">
                <a:latin typeface="Trebuchet MS" pitchFamily="34" charset="0"/>
                <a:ea typeface="新細明體" pitchFamily="18" charset="-120"/>
              </a:rPr>
              <a:t>Physical</a:t>
            </a:r>
          </a:p>
        </p:txBody>
      </p:sp>
      <p:sp>
        <p:nvSpPr>
          <p:cNvPr id="34887" name="Text Box 71"/>
          <p:cNvSpPr txBox="1">
            <a:spLocks noChangeArrowheads="1"/>
          </p:cNvSpPr>
          <p:nvPr/>
        </p:nvSpPr>
        <p:spPr bwMode="auto">
          <a:xfrm>
            <a:off x="2324100" y="2441973"/>
            <a:ext cx="1028700" cy="338554"/>
          </a:xfrm>
          <a:prstGeom prst="rect">
            <a:avLst/>
          </a:prstGeom>
          <a:noFill/>
          <a:ln w="9525">
            <a:solidFill>
              <a:schemeClr val="tx1"/>
            </a:solidFill>
            <a:miter lim="800000"/>
            <a:headEnd/>
            <a:tailEnd/>
          </a:ln>
          <a:effectLst/>
        </p:spPr>
        <p:txBody>
          <a:bodyPr lIns="0" rIns="0">
            <a:spAutoFit/>
          </a:bodyPr>
          <a:lstStyle/>
          <a:p>
            <a:pPr algn="ctr">
              <a:spcBef>
                <a:spcPct val="50000"/>
              </a:spcBef>
            </a:pPr>
            <a:r>
              <a:rPr lang="en-US" altLang="zh-TW" sz="1600" b="1">
                <a:latin typeface="Trebuchet MS" pitchFamily="34" charset="0"/>
                <a:ea typeface="新細明體" pitchFamily="18" charset="-120"/>
              </a:rPr>
              <a:t>Electrical</a:t>
            </a:r>
          </a:p>
        </p:txBody>
      </p:sp>
      <p:sp>
        <p:nvSpPr>
          <p:cNvPr id="34888" name="Line 72"/>
          <p:cNvSpPr>
            <a:spLocks noChangeShapeType="1"/>
          </p:cNvSpPr>
          <p:nvPr/>
        </p:nvSpPr>
        <p:spPr bwMode="auto">
          <a:xfrm>
            <a:off x="1962151" y="2235994"/>
            <a:ext cx="352425" cy="321469"/>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34893" name="Text Box 77"/>
          <p:cNvSpPr txBox="1">
            <a:spLocks noChangeArrowheads="1"/>
          </p:cNvSpPr>
          <p:nvPr/>
        </p:nvSpPr>
        <p:spPr bwMode="auto">
          <a:xfrm>
            <a:off x="5535612" y="2769394"/>
            <a:ext cx="3398400" cy="523220"/>
          </a:xfrm>
          <a:prstGeom prst="rect">
            <a:avLst/>
          </a:prstGeom>
          <a:noFill/>
          <a:ln w="9525">
            <a:solidFill>
              <a:schemeClr val="tx1"/>
            </a:solidFill>
            <a:miter lim="800000"/>
            <a:headEnd/>
            <a:tailEnd/>
          </a:ln>
          <a:effectLst/>
        </p:spPr>
        <p:txBody>
          <a:bodyPr>
            <a:spAutoFit/>
          </a:bodyPr>
          <a:lstStyle/>
          <a:p>
            <a:pPr>
              <a:spcBef>
                <a:spcPct val="50000"/>
              </a:spcBef>
            </a:pPr>
            <a:r>
              <a:rPr lang="en-US" altLang="zh-TW" sz="1400" dirty="0">
                <a:latin typeface="Trebuchet MS" pitchFamily="34" charset="0"/>
                <a:ea typeface="新細明體" pitchFamily="18" charset="-120"/>
              </a:rPr>
              <a:t>void, missing, … (limited capability for EBI)</a:t>
            </a:r>
          </a:p>
        </p:txBody>
      </p:sp>
      <p:sp>
        <p:nvSpPr>
          <p:cNvPr id="34894" name="Line 78"/>
          <p:cNvSpPr>
            <a:spLocks noChangeShapeType="1"/>
          </p:cNvSpPr>
          <p:nvPr/>
        </p:nvSpPr>
        <p:spPr bwMode="auto">
          <a:xfrm flipV="1">
            <a:off x="704851" y="2376487"/>
            <a:ext cx="307975" cy="595313"/>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34896" name="Line 80"/>
          <p:cNvSpPr>
            <a:spLocks noChangeShapeType="1"/>
          </p:cNvSpPr>
          <p:nvPr/>
        </p:nvSpPr>
        <p:spPr bwMode="auto">
          <a:xfrm>
            <a:off x="806451" y="3200401"/>
            <a:ext cx="244475" cy="2381"/>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34898" name="Line 82"/>
          <p:cNvSpPr>
            <a:spLocks noChangeShapeType="1"/>
          </p:cNvSpPr>
          <p:nvPr/>
        </p:nvSpPr>
        <p:spPr bwMode="auto">
          <a:xfrm>
            <a:off x="695325" y="3407569"/>
            <a:ext cx="319088" cy="646510"/>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34901" name="Rectangle 85"/>
          <p:cNvSpPr>
            <a:spLocks noChangeArrowheads="1"/>
          </p:cNvSpPr>
          <p:nvPr/>
        </p:nvSpPr>
        <p:spPr bwMode="auto">
          <a:xfrm>
            <a:off x="1012826" y="2109788"/>
            <a:ext cx="957263" cy="338554"/>
          </a:xfrm>
          <a:prstGeom prst="rect">
            <a:avLst/>
          </a:prstGeom>
          <a:noFill/>
          <a:ln w="9525">
            <a:solidFill>
              <a:schemeClr val="tx1"/>
            </a:solidFill>
            <a:miter lim="800000"/>
            <a:headEnd/>
            <a:tailEnd/>
          </a:ln>
          <a:effectLst/>
        </p:spPr>
        <p:txBody>
          <a:bodyPr lIns="0" rIns="0">
            <a:spAutoFit/>
          </a:bodyPr>
          <a:lstStyle/>
          <a:p>
            <a:pPr algn="ctr"/>
            <a:r>
              <a:rPr lang="en-US" altLang="zh-TW" sz="1600" b="1">
                <a:latin typeface="Trebuchet MS" pitchFamily="34" charset="0"/>
                <a:ea typeface="新細明體" pitchFamily="18" charset="-120"/>
              </a:rPr>
              <a:t>Surface</a:t>
            </a:r>
          </a:p>
        </p:txBody>
      </p:sp>
      <p:sp>
        <p:nvSpPr>
          <p:cNvPr id="34902" name="Rectangle 86"/>
          <p:cNvSpPr>
            <a:spLocks noChangeArrowheads="1"/>
          </p:cNvSpPr>
          <p:nvPr/>
        </p:nvSpPr>
        <p:spPr bwMode="auto">
          <a:xfrm>
            <a:off x="1012826" y="3071813"/>
            <a:ext cx="957263" cy="338554"/>
          </a:xfrm>
          <a:prstGeom prst="rect">
            <a:avLst/>
          </a:prstGeom>
          <a:noFill/>
          <a:ln w="9525">
            <a:solidFill>
              <a:schemeClr val="tx1"/>
            </a:solidFill>
            <a:miter lim="800000"/>
            <a:headEnd/>
            <a:tailEnd/>
          </a:ln>
          <a:effectLst/>
        </p:spPr>
        <p:txBody>
          <a:bodyPr lIns="0" rIns="0">
            <a:spAutoFit/>
          </a:bodyPr>
          <a:lstStyle/>
          <a:p>
            <a:pPr algn="ctr"/>
            <a:r>
              <a:rPr lang="en-US" altLang="zh-TW" sz="1600" b="1">
                <a:latin typeface="Trebuchet MS" pitchFamily="34" charset="0"/>
                <a:ea typeface="新細明體" pitchFamily="18" charset="-120"/>
              </a:rPr>
              <a:t>Buried </a:t>
            </a:r>
            <a:endParaRPr lang="en-US" altLang="zh-TW" sz="900" b="1">
              <a:latin typeface="Trebuchet MS" pitchFamily="34" charset="0"/>
              <a:ea typeface="新細明體" pitchFamily="18" charset="-120"/>
            </a:endParaRPr>
          </a:p>
        </p:txBody>
      </p:sp>
      <p:sp>
        <p:nvSpPr>
          <p:cNvPr id="34903" name="Rectangle 87"/>
          <p:cNvSpPr>
            <a:spLocks noChangeArrowheads="1"/>
          </p:cNvSpPr>
          <p:nvPr/>
        </p:nvSpPr>
        <p:spPr bwMode="auto">
          <a:xfrm>
            <a:off x="1014414" y="4064794"/>
            <a:ext cx="955675" cy="338554"/>
          </a:xfrm>
          <a:prstGeom prst="rect">
            <a:avLst/>
          </a:prstGeom>
          <a:noFill/>
          <a:ln w="9525">
            <a:solidFill>
              <a:schemeClr val="tx1"/>
            </a:solidFill>
            <a:miter lim="800000"/>
            <a:headEnd/>
            <a:tailEnd/>
          </a:ln>
          <a:effectLst/>
        </p:spPr>
        <p:txBody>
          <a:bodyPr lIns="0" rIns="0">
            <a:spAutoFit/>
          </a:bodyPr>
          <a:lstStyle/>
          <a:p>
            <a:pPr algn="ctr"/>
            <a:r>
              <a:rPr lang="en-US" altLang="zh-TW" sz="1600" b="1">
                <a:latin typeface="Trebuchet MS" pitchFamily="34" charset="0"/>
                <a:ea typeface="新細明體" pitchFamily="18" charset="-120"/>
              </a:rPr>
              <a:t>HAR</a:t>
            </a:r>
          </a:p>
        </p:txBody>
      </p:sp>
      <p:sp>
        <p:nvSpPr>
          <p:cNvPr id="34904" name="Line 88"/>
          <p:cNvSpPr>
            <a:spLocks noChangeShapeType="1"/>
          </p:cNvSpPr>
          <p:nvPr/>
        </p:nvSpPr>
        <p:spPr bwMode="auto">
          <a:xfrm flipV="1">
            <a:off x="1990726" y="3014663"/>
            <a:ext cx="333375" cy="200025"/>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34908" name="Line 92"/>
          <p:cNvSpPr>
            <a:spLocks noChangeShapeType="1"/>
          </p:cNvSpPr>
          <p:nvPr/>
        </p:nvSpPr>
        <p:spPr bwMode="auto">
          <a:xfrm>
            <a:off x="1990725" y="3252788"/>
            <a:ext cx="342900" cy="164306"/>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34910" name="Line 94"/>
          <p:cNvSpPr>
            <a:spLocks noChangeShapeType="1"/>
          </p:cNvSpPr>
          <p:nvPr/>
        </p:nvSpPr>
        <p:spPr bwMode="auto">
          <a:xfrm flipV="1">
            <a:off x="1981200" y="4012406"/>
            <a:ext cx="342900" cy="185738"/>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34913" name="Line 97"/>
          <p:cNvSpPr>
            <a:spLocks noChangeShapeType="1"/>
          </p:cNvSpPr>
          <p:nvPr/>
        </p:nvSpPr>
        <p:spPr bwMode="auto">
          <a:xfrm>
            <a:off x="1981201" y="4198144"/>
            <a:ext cx="333375" cy="185738"/>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34924" name="Text Box 108"/>
          <p:cNvSpPr txBox="1">
            <a:spLocks noChangeArrowheads="1"/>
          </p:cNvSpPr>
          <p:nvPr/>
        </p:nvSpPr>
        <p:spPr bwMode="auto">
          <a:xfrm>
            <a:off x="5535612" y="1514475"/>
            <a:ext cx="3398400" cy="523220"/>
          </a:xfrm>
          <a:prstGeom prst="rect">
            <a:avLst/>
          </a:prstGeom>
          <a:noFill/>
          <a:ln w="9525">
            <a:solidFill>
              <a:schemeClr val="tx1"/>
            </a:solidFill>
            <a:miter lim="800000"/>
            <a:headEnd/>
            <a:tailEnd/>
          </a:ln>
          <a:effectLst/>
        </p:spPr>
        <p:txBody>
          <a:bodyPr wrap="square">
            <a:spAutoFit/>
          </a:bodyPr>
          <a:lstStyle/>
          <a:p>
            <a:pPr>
              <a:spcBef>
                <a:spcPct val="50000"/>
              </a:spcBef>
            </a:pPr>
            <a:r>
              <a:rPr lang="en-US" altLang="zh-TW" sz="1400" dirty="0">
                <a:latin typeface="Trebuchet MS" pitchFamily="34" charset="0"/>
                <a:ea typeface="新細明體" pitchFamily="18" charset="-120"/>
              </a:rPr>
              <a:t>Foreign particles, Process residues, bump, dent, Pattern/CD change, …</a:t>
            </a:r>
          </a:p>
        </p:txBody>
      </p:sp>
      <p:sp>
        <p:nvSpPr>
          <p:cNvPr id="34925" name="Text Box 109"/>
          <p:cNvSpPr txBox="1">
            <a:spLocks noChangeArrowheads="1"/>
          </p:cNvSpPr>
          <p:nvPr/>
        </p:nvSpPr>
        <p:spPr bwMode="auto">
          <a:xfrm>
            <a:off x="5535612" y="2457450"/>
            <a:ext cx="3398400" cy="307777"/>
          </a:xfrm>
          <a:prstGeom prst="rect">
            <a:avLst/>
          </a:prstGeom>
          <a:noFill/>
          <a:ln w="9525">
            <a:solidFill>
              <a:schemeClr val="tx1"/>
            </a:solidFill>
            <a:miter lim="800000"/>
            <a:headEnd/>
            <a:tailEnd/>
          </a:ln>
          <a:effectLst/>
        </p:spPr>
        <p:txBody>
          <a:bodyPr>
            <a:spAutoFit/>
          </a:bodyPr>
          <a:lstStyle/>
          <a:p>
            <a:pPr>
              <a:spcBef>
                <a:spcPct val="50000"/>
              </a:spcBef>
            </a:pPr>
            <a:r>
              <a:rPr lang="en-US" altLang="zh-TW" sz="1400">
                <a:latin typeface="Trebuchet MS" pitchFamily="34" charset="0"/>
                <a:ea typeface="新細明體" pitchFamily="18" charset="-120"/>
              </a:rPr>
              <a:t>Short/Bridge/Broken (conductive)…</a:t>
            </a:r>
          </a:p>
        </p:txBody>
      </p:sp>
      <p:sp>
        <p:nvSpPr>
          <p:cNvPr id="34931" name="Text Box 115"/>
          <p:cNvSpPr txBox="1">
            <a:spLocks noChangeArrowheads="1"/>
          </p:cNvSpPr>
          <p:nvPr/>
        </p:nvSpPr>
        <p:spPr bwMode="auto">
          <a:xfrm>
            <a:off x="5535613" y="3333751"/>
            <a:ext cx="3398400" cy="584775"/>
          </a:xfrm>
          <a:prstGeom prst="rect">
            <a:avLst/>
          </a:prstGeom>
          <a:noFill/>
          <a:ln w="9525">
            <a:solidFill>
              <a:schemeClr val="tx1"/>
            </a:solidFill>
            <a:miter lim="800000"/>
            <a:headEnd/>
            <a:tailEnd/>
          </a:ln>
          <a:effectLst/>
        </p:spPr>
        <p:txBody>
          <a:bodyPr>
            <a:spAutoFit/>
          </a:bodyPr>
          <a:lstStyle/>
          <a:p>
            <a:pPr>
              <a:spcBef>
                <a:spcPct val="50000"/>
              </a:spcBef>
            </a:pPr>
            <a:r>
              <a:rPr lang="en-US" altLang="zh-TW" sz="1400" dirty="0">
                <a:latin typeface="Trebuchet MS" pitchFamily="34" charset="0"/>
                <a:ea typeface="新細明體" pitchFamily="18" charset="-120"/>
              </a:rPr>
              <a:t>Gate/S/D Leak, CT short/open, residues, piping</a:t>
            </a:r>
            <a:r>
              <a:rPr lang="en-US" altLang="zh-TW" dirty="0">
                <a:latin typeface="Trebuchet MS" pitchFamily="34" charset="0"/>
                <a:ea typeface="新細明體" pitchFamily="18" charset="-120"/>
              </a:rPr>
              <a:t> </a:t>
            </a:r>
          </a:p>
        </p:txBody>
      </p:sp>
      <p:sp>
        <p:nvSpPr>
          <p:cNvPr id="34932" name="Text Box 116"/>
          <p:cNvSpPr txBox="1">
            <a:spLocks noChangeArrowheads="1"/>
          </p:cNvSpPr>
          <p:nvPr/>
        </p:nvSpPr>
        <p:spPr bwMode="auto">
          <a:xfrm>
            <a:off x="5535613" y="3909875"/>
            <a:ext cx="3398400" cy="307777"/>
          </a:xfrm>
          <a:prstGeom prst="rect">
            <a:avLst/>
          </a:prstGeom>
          <a:noFill/>
          <a:ln w="9525">
            <a:solidFill>
              <a:schemeClr val="tx1"/>
            </a:solidFill>
            <a:miter lim="800000"/>
            <a:headEnd/>
            <a:tailEnd/>
          </a:ln>
          <a:effectLst/>
        </p:spPr>
        <p:txBody>
          <a:bodyPr>
            <a:spAutoFit/>
          </a:bodyPr>
          <a:lstStyle/>
          <a:p>
            <a:pPr>
              <a:spcBef>
                <a:spcPct val="50000"/>
              </a:spcBef>
            </a:pPr>
            <a:r>
              <a:rPr lang="en-US" altLang="zh-TW" sz="1400">
                <a:latin typeface="Trebuchet MS" pitchFamily="34" charset="0"/>
                <a:ea typeface="新細明體" pitchFamily="18" charset="-120"/>
              </a:rPr>
              <a:t>Footing, pitting, residue </a:t>
            </a:r>
          </a:p>
        </p:txBody>
      </p:sp>
      <p:sp>
        <p:nvSpPr>
          <p:cNvPr id="34926" name="Line 110"/>
          <p:cNvSpPr>
            <a:spLocks noChangeShapeType="1"/>
          </p:cNvSpPr>
          <p:nvPr/>
        </p:nvSpPr>
        <p:spPr bwMode="auto">
          <a:xfrm flipV="1">
            <a:off x="3340100" y="1776413"/>
            <a:ext cx="293688" cy="2381"/>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34927" name="Line 111"/>
          <p:cNvSpPr>
            <a:spLocks noChangeShapeType="1"/>
          </p:cNvSpPr>
          <p:nvPr/>
        </p:nvSpPr>
        <p:spPr bwMode="auto">
          <a:xfrm>
            <a:off x="3359150" y="1788319"/>
            <a:ext cx="274638" cy="345281"/>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34928" name="Line 112"/>
          <p:cNvSpPr>
            <a:spLocks noChangeShapeType="1"/>
          </p:cNvSpPr>
          <p:nvPr/>
        </p:nvSpPr>
        <p:spPr bwMode="auto">
          <a:xfrm>
            <a:off x="3341688" y="2569369"/>
            <a:ext cx="292100" cy="0"/>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34935" name="Text Box 119"/>
          <p:cNvSpPr txBox="1">
            <a:spLocks noChangeArrowheads="1"/>
          </p:cNvSpPr>
          <p:nvPr/>
        </p:nvSpPr>
        <p:spPr bwMode="auto">
          <a:xfrm>
            <a:off x="5535613" y="4291012"/>
            <a:ext cx="3398400" cy="369332"/>
          </a:xfrm>
          <a:prstGeom prst="rect">
            <a:avLst/>
          </a:prstGeom>
          <a:noFill/>
          <a:ln w="9525">
            <a:solidFill>
              <a:schemeClr val="tx1"/>
            </a:solidFill>
            <a:miter lim="800000"/>
            <a:headEnd/>
            <a:tailEnd/>
          </a:ln>
          <a:effectLst/>
        </p:spPr>
        <p:txBody>
          <a:bodyPr>
            <a:spAutoFit/>
          </a:bodyPr>
          <a:lstStyle/>
          <a:p>
            <a:pPr>
              <a:spcBef>
                <a:spcPct val="50000"/>
              </a:spcBef>
            </a:pPr>
            <a:r>
              <a:rPr lang="en-US" altLang="zh-TW" sz="1400">
                <a:latin typeface="Trebuchet MS" pitchFamily="34" charset="0"/>
                <a:ea typeface="新細明體" pitchFamily="18" charset="-120"/>
              </a:rPr>
              <a:t>CT under/over etch, residue, piping</a:t>
            </a:r>
            <a:r>
              <a:rPr lang="en-US" altLang="zh-TW">
                <a:latin typeface="Trebuchet MS" pitchFamily="34" charset="0"/>
                <a:ea typeface="新細明體" pitchFamily="18" charset="-120"/>
              </a:rPr>
              <a:t> </a:t>
            </a:r>
          </a:p>
        </p:txBody>
      </p:sp>
      <p:sp>
        <p:nvSpPr>
          <p:cNvPr id="34939" name="Text Box 123"/>
          <p:cNvSpPr txBox="1">
            <a:spLocks noChangeArrowheads="1"/>
          </p:cNvSpPr>
          <p:nvPr/>
        </p:nvSpPr>
        <p:spPr bwMode="auto">
          <a:xfrm>
            <a:off x="3619500" y="2433638"/>
            <a:ext cx="1620000" cy="338554"/>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zh-TW" sz="1600" b="1">
                <a:latin typeface="Trebuchet MS" pitchFamily="34" charset="0"/>
                <a:ea typeface="新細明體" pitchFamily="18" charset="-120"/>
              </a:rPr>
              <a:t>VC</a:t>
            </a:r>
          </a:p>
        </p:txBody>
      </p:sp>
      <p:sp>
        <p:nvSpPr>
          <p:cNvPr id="34943" name="Rectangle 127"/>
          <p:cNvSpPr>
            <a:spLocks noChangeArrowheads="1"/>
          </p:cNvSpPr>
          <p:nvPr/>
        </p:nvSpPr>
        <p:spPr bwMode="auto">
          <a:xfrm>
            <a:off x="3619500" y="1639491"/>
            <a:ext cx="1620000" cy="338554"/>
          </a:xfrm>
          <a:prstGeom prst="rect">
            <a:avLst/>
          </a:prstGeom>
          <a:noFill/>
          <a:ln w="9525">
            <a:solidFill>
              <a:schemeClr val="tx1"/>
            </a:solidFill>
            <a:miter lim="800000"/>
            <a:headEnd/>
            <a:tailEnd/>
          </a:ln>
          <a:effectLst/>
        </p:spPr>
        <p:txBody>
          <a:bodyPr wrap="square">
            <a:spAutoFit/>
          </a:bodyPr>
          <a:lstStyle/>
          <a:p>
            <a:pPr>
              <a:spcBef>
                <a:spcPct val="50000"/>
              </a:spcBef>
            </a:pPr>
            <a:r>
              <a:rPr lang="en-US" altLang="zh-TW" sz="1600" dirty="0" err="1">
                <a:latin typeface="Trebuchet MS" pitchFamily="34" charset="0"/>
                <a:ea typeface="新細明體" pitchFamily="18" charset="-120"/>
              </a:rPr>
              <a:t>Topo</a:t>
            </a:r>
            <a:r>
              <a:rPr lang="en-US" altLang="zh-TW" sz="1600" dirty="0">
                <a:latin typeface="Trebuchet MS" pitchFamily="34" charset="0"/>
                <a:ea typeface="新細明體" pitchFamily="18" charset="-120"/>
              </a:rPr>
              <a:t> Contrast</a:t>
            </a:r>
          </a:p>
        </p:txBody>
      </p:sp>
      <p:sp>
        <p:nvSpPr>
          <p:cNvPr id="34955" name="Rectangle 139"/>
          <p:cNvSpPr>
            <a:spLocks noChangeArrowheads="1"/>
          </p:cNvSpPr>
          <p:nvPr/>
        </p:nvSpPr>
        <p:spPr bwMode="auto">
          <a:xfrm>
            <a:off x="3619500" y="2039541"/>
            <a:ext cx="1620000" cy="338554"/>
          </a:xfrm>
          <a:prstGeom prst="rect">
            <a:avLst/>
          </a:prstGeom>
          <a:noFill/>
          <a:ln w="9525">
            <a:solidFill>
              <a:schemeClr val="tx1"/>
            </a:solidFill>
            <a:miter lim="800000"/>
            <a:headEnd/>
            <a:tailEnd/>
          </a:ln>
          <a:effectLst/>
        </p:spPr>
        <p:txBody>
          <a:bodyPr wrap="square">
            <a:spAutoFit/>
          </a:bodyPr>
          <a:lstStyle/>
          <a:p>
            <a:r>
              <a:rPr lang="en-US" altLang="zh-TW" sz="1600" dirty="0">
                <a:latin typeface="Trebuchet MS" pitchFamily="34" charset="0"/>
                <a:ea typeface="新細明體" pitchFamily="18" charset="-120"/>
              </a:rPr>
              <a:t>Mat Contrast</a:t>
            </a:r>
          </a:p>
        </p:txBody>
      </p:sp>
      <p:sp>
        <p:nvSpPr>
          <p:cNvPr id="34956" name="Rectangle 140"/>
          <p:cNvSpPr>
            <a:spLocks noChangeArrowheads="1"/>
          </p:cNvSpPr>
          <p:nvPr/>
        </p:nvSpPr>
        <p:spPr bwMode="auto">
          <a:xfrm>
            <a:off x="3619500" y="2837260"/>
            <a:ext cx="1620000" cy="338554"/>
          </a:xfrm>
          <a:prstGeom prst="rect">
            <a:avLst/>
          </a:prstGeom>
          <a:noFill/>
          <a:ln w="9525">
            <a:solidFill>
              <a:schemeClr val="tx1"/>
            </a:solidFill>
            <a:miter lim="800000"/>
            <a:headEnd/>
            <a:tailEnd/>
          </a:ln>
          <a:effectLst/>
        </p:spPr>
        <p:txBody>
          <a:bodyPr>
            <a:spAutoFit/>
          </a:bodyPr>
          <a:lstStyle/>
          <a:p>
            <a:r>
              <a:rPr lang="en-US" altLang="zh-TW" sz="1600">
                <a:latin typeface="Trebuchet MS" pitchFamily="34" charset="0"/>
                <a:ea typeface="新細明體" pitchFamily="18" charset="-120"/>
              </a:rPr>
              <a:t>Mat Contrast</a:t>
            </a:r>
          </a:p>
        </p:txBody>
      </p:sp>
      <p:sp>
        <p:nvSpPr>
          <p:cNvPr id="34957" name="Text Box 141"/>
          <p:cNvSpPr txBox="1">
            <a:spLocks noChangeArrowheads="1"/>
          </p:cNvSpPr>
          <p:nvPr/>
        </p:nvSpPr>
        <p:spPr bwMode="auto">
          <a:xfrm>
            <a:off x="3619500" y="3340894"/>
            <a:ext cx="1620000" cy="338554"/>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zh-TW" sz="1600" b="1">
                <a:latin typeface="Trebuchet MS" pitchFamily="34" charset="0"/>
                <a:ea typeface="新細明體" pitchFamily="18" charset="-120"/>
              </a:rPr>
              <a:t>VC</a:t>
            </a:r>
          </a:p>
        </p:txBody>
      </p:sp>
      <p:sp>
        <p:nvSpPr>
          <p:cNvPr id="34958" name="Rectangle 142"/>
          <p:cNvSpPr>
            <a:spLocks noChangeArrowheads="1"/>
          </p:cNvSpPr>
          <p:nvPr/>
        </p:nvSpPr>
        <p:spPr bwMode="auto">
          <a:xfrm>
            <a:off x="3619500" y="3813573"/>
            <a:ext cx="1620000" cy="338554"/>
          </a:xfrm>
          <a:prstGeom prst="rect">
            <a:avLst/>
          </a:prstGeom>
          <a:noFill/>
          <a:ln w="9525">
            <a:solidFill>
              <a:schemeClr val="tx1"/>
            </a:solidFill>
            <a:miter lim="800000"/>
            <a:headEnd/>
            <a:tailEnd/>
          </a:ln>
          <a:effectLst/>
        </p:spPr>
        <p:txBody>
          <a:bodyPr>
            <a:spAutoFit/>
          </a:bodyPr>
          <a:lstStyle/>
          <a:p>
            <a:r>
              <a:rPr lang="en-US" altLang="zh-TW" sz="1600" b="1" dirty="0">
                <a:latin typeface="Trebuchet MS" pitchFamily="34" charset="0"/>
                <a:ea typeface="新細明體" pitchFamily="18" charset="-120"/>
              </a:rPr>
              <a:t>Mat Contrast</a:t>
            </a:r>
          </a:p>
        </p:txBody>
      </p:sp>
      <p:sp>
        <p:nvSpPr>
          <p:cNvPr id="34959" name="Text Box 143"/>
          <p:cNvSpPr txBox="1">
            <a:spLocks noChangeArrowheads="1"/>
          </p:cNvSpPr>
          <p:nvPr/>
        </p:nvSpPr>
        <p:spPr bwMode="auto">
          <a:xfrm>
            <a:off x="3619500" y="4307682"/>
            <a:ext cx="1620000" cy="338554"/>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zh-TW" sz="1600" b="1" dirty="0">
                <a:latin typeface="Trebuchet MS" pitchFamily="34" charset="0"/>
                <a:ea typeface="新細明體" pitchFamily="18" charset="-120"/>
              </a:rPr>
              <a:t>VC</a:t>
            </a:r>
          </a:p>
        </p:txBody>
      </p:sp>
      <p:sp>
        <p:nvSpPr>
          <p:cNvPr id="34960" name="Text Box 144"/>
          <p:cNvSpPr txBox="1">
            <a:spLocks noChangeArrowheads="1"/>
          </p:cNvSpPr>
          <p:nvPr/>
        </p:nvSpPr>
        <p:spPr bwMode="auto">
          <a:xfrm>
            <a:off x="2333626" y="2845594"/>
            <a:ext cx="1019175" cy="338554"/>
          </a:xfrm>
          <a:prstGeom prst="rect">
            <a:avLst/>
          </a:prstGeom>
          <a:noFill/>
          <a:ln w="9525">
            <a:solidFill>
              <a:schemeClr val="tx1"/>
            </a:solidFill>
            <a:miter lim="800000"/>
            <a:headEnd/>
            <a:tailEnd/>
          </a:ln>
          <a:effectLst/>
        </p:spPr>
        <p:txBody>
          <a:bodyPr lIns="0" rIns="0">
            <a:spAutoFit/>
          </a:bodyPr>
          <a:lstStyle/>
          <a:p>
            <a:pPr algn="ctr">
              <a:spcBef>
                <a:spcPct val="50000"/>
              </a:spcBef>
            </a:pPr>
            <a:r>
              <a:rPr lang="en-US" altLang="zh-TW" sz="1600" b="1">
                <a:latin typeface="Trebuchet MS" pitchFamily="34" charset="0"/>
                <a:ea typeface="新細明體" pitchFamily="18" charset="-120"/>
              </a:rPr>
              <a:t>Physical</a:t>
            </a:r>
          </a:p>
        </p:txBody>
      </p:sp>
      <p:sp>
        <p:nvSpPr>
          <p:cNvPr id="34961" name="Text Box 145"/>
          <p:cNvSpPr txBox="1">
            <a:spLocks noChangeArrowheads="1"/>
          </p:cNvSpPr>
          <p:nvPr/>
        </p:nvSpPr>
        <p:spPr bwMode="auto">
          <a:xfrm>
            <a:off x="2324100" y="3331369"/>
            <a:ext cx="1028700" cy="338554"/>
          </a:xfrm>
          <a:prstGeom prst="rect">
            <a:avLst/>
          </a:prstGeom>
          <a:noFill/>
          <a:ln w="9525">
            <a:solidFill>
              <a:schemeClr val="tx1"/>
            </a:solidFill>
            <a:miter lim="800000"/>
            <a:headEnd/>
            <a:tailEnd/>
          </a:ln>
          <a:effectLst/>
        </p:spPr>
        <p:txBody>
          <a:bodyPr lIns="0" rIns="0">
            <a:spAutoFit/>
          </a:bodyPr>
          <a:lstStyle/>
          <a:p>
            <a:pPr algn="ctr">
              <a:spcBef>
                <a:spcPct val="50000"/>
              </a:spcBef>
            </a:pPr>
            <a:r>
              <a:rPr lang="en-US" altLang="zh-TW" sz="1600" b="1">
                <a:latin typeface="Trebuchet MS" pitchFamily="34" charset="0"/>
                <a:ea typeface="新細明體" pitchFamily="18" charset="-120"/>
              </a:rPr>
              <a:t>Electrical</a:t>
            </a:r>
          </a:p>
        </p:txBody>
      </p:sp>
      <p:sp>
        <p:nvSpPr>
          <p:cNvPr id="34962" name="Line 146"/>
          <p:cNvSpPr>
            <a:spLocks noChangeShapeType="1"/>
          </p:cNvSpPr>
          <p:nvPr/>
        </p:nvSpPr>
        <p:spPr bwMode="auto">
          <a:xfrm>
            <a:off x="3379788" y="3469481"/>
            <a:ext cx="254000" cy="0"/>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34963" name="Text Box 147"/>
          <p:cNvSpPr txBox="1">
            <a:spLocks noChangeArrowheads="1"/>
          </p:cNvSpPr>
          <p:nvPr/>
        </p:nvSpPr>
        <p:spPr bwMode="auto">
          <a:xfrm>
            <a:off x="2333626" y="3807619"/>
            <a:ext cx="1019175" cy="338554"/>
          </a:xfrm>
          <a:prstGeom prst="rect">
            <a:avLst/>
          </a:prstGeom>
          <a:noFill/>
          <a:ln w="9525">
            <a:solidFill>
              <a:schemeClr val="tx1"/>
            </a:solidFill>
            <a:miter lim="800000"/>
            <a:headEnd/>
            <a:tailEnd/>
          </a:ln>
          <a:effectLst/>
        </p:spPr>
        <p:txBody>
          <a:bodyPr lIns="0" rIns="0">
            <a:spAutoFit/>
          </a:bodyPr>
          <a:lstStyle/>
          <a:p>
            <a:pPr algn="ctr">
              <a:spcBef>
                <a:spcPct val="50000"/>
              </a:spcBef>
            </a:pPr>
            <a:r>
              <a:rPr lang="en-US" altLang="zh-TW" sz="1600" b="1">
                <a:latin typeface="Trebuchet MS" pitchFamily="34" charset="0"/>
                <a:ea typeface="新細明體" pitchFamily="18" charset="-120"/>
              </a:rPr>
              <a:t>Physical</a:t>
            </a:r>
          </a:p>
        </p:txBody>
      </p:sp>
      <p:sp>
        <p:nvSpPr>
          <p:cNvPr id="34964" name="Text Box 148"/>
          <p:cNvSpPr txBox="1">
            <a:spLocks noChangeArrowheads="1"/>
          </p:cNvSpPr>
          <p:nvPr/>
        </p:nvSpPr>
        <p:spPr bwMode="auto">
          <a:xfrm>
            <a:off x="2324100" y="4307682"/>
            <a:ext cx="1028700" cy="338554"/>
          </a:xfrm>
          <a:prstGeom prst="rect">
            <a:avLst/>
          </a:prstGeom>
          <a:noFill/>
          <a:ln w="9525">
            <a:solidFill>
              <a:schemeClr val="tx1"/>
            </a:solidFill>
            <a:miter lim="800000"/>
            <a:headEnd/>
            <a:tailEnd/>
          </a:ln>
          <a:effectLst/>
        </p:spPr>
        <p:txBody>
          <a:bodyPr lIns="0" rIns="0">
            <a:spAutoFit/>
          </a:bodyPr>
          <a:lstStyle/>
          <a:p>
            <a:pPr algn="ctr">
              <a:spcBef>
                <a:spcPct val="50000"/>
              </a:spcBef>
            </a:pPr>
            <a:r>
              <a:rPr lang="en-US" altLang="zh-TW" sz="1600" b="1">
                <a:latin typeface="Trebuchet MS" pitchFamily="34" charset="0"/>
                <a:ea typeface="新細明體" pitchFamily="18" charset="-120"/>
              </a:rPr>
              <a:t>Electrical</a:t>
            </a:r>
          </a:p>
        </p:txBody>
      </p:sp>
      <p:sp>
        <p:nvSpPr>
          <p:cNvPr id="34965" name="Line 149"/>
          <p:cNvSpPr>
            <a:spLocks noChangeShapeType="1"/>
          </p:cNvSpPr>
          <p:nvPr/>
        </p:nvSpPr>
        <p:spPr bwMode="auto">
          <a:xfrm>
            <a:off x="3379788" y="4436269"/>
            <a:ext cx="254000" cy="0"/>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34966" name="Line 150"/>
          <p:cNvSpPr>
            <a:spLocks noChangeShapeType="1"/>
          </p:cNvSpPr>
          <p:nvPr/>
        </p:nvSpPr>
        <p:spPr bwMode="auto">
          <a:xfrm>
            <a:off x="3379788" y="3936206"/>
            <a:ext cx="254000" cy="0"/>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34967" name="Line 151"/>
          <p:cNvSpPr>
            <a:spLocks noChangeShapeType="1"/>
          </p:cNvSpPr>
          <p:nvPr/>
        </p:nvSpPr>
        <p:spPr bwMode="auto">
          <a:xfrm>
            <a:off x="3389313" y="2974181"/>
            <a:ext cx="254000" cy="0"/>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34969" name="Line 153"/>
          <p:cNvSpPr>
            <a:spLocks noChangeShapeType="1"/>
          </p:cNvSpPr>
          <p:nvPr/>
        </p:nvSpPr>
        <p:spPr bwMode="auto">
          <a:xfrm>
            <a:off x="5257800" y="2175272"/>
            <a:ext cx="239713" cy="0"/>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34970" name="Line 154"/>
          <p:cNvSpPr>
            <a:spLocks noChangeShapeType="1"/>
          </p:cNvSpPr>
          <p:nvPr/>
        </p:nvSpPr>
        <p:spPr bwMode="auto">
          <a:xfrm>
            <a:off x="5257800" y="1790701"/>
            <a:ext cx="260350" cy="3572"/>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grpSp>
        <p:nvGrpSpPr>
          <p:cNvPr id="2" name="Group 156"/>
          <p:cNvGrpSpPr>
            <a:grpSpLocks/>
          </p:cNvGrpSpPr>
          <p:nvPr/>
        </p:nvGrpSpPr>
        <p:grpSpPr bwMode="auto">
          <a:xfrm>
            <a:off x="5257800" y="2569369"/>
            <a:ext cx="292100" cy="392906"/>
            <a:chOff x="3312" y="1776"/>
            <a:chExt cx="240" cy="288"/>
          </a:xfrm>
        </p:grpSpPr>
        <p:sp>
          <p:nvSpPr>
            <p:cNvPr id="34973" name="Line 157"/>
            <p:cNvSpPr>
              <a:spLocks noChangeShapeType="1"/>
            </p:cNvSpPr>
            <p:nvPr/>
          </p:nvSpPr>
          <p:spPr bwMode="auto">
            <a:xfrm>
              <a:off x="3312" y="2064"/>
              <a:ext cx="234" cy="0"/>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34974" name="Line 158"/>
            <p:cNvSpPr>
              <a:spLocks noChangeShapeType="1"/>
            </p:cNvSpPr>
            <p:nvPr/>
          </p:nvSpPr>
          <p:spPr bwMode="auto">
            <a:xfrm>
              <a:off x="3318" y="1776"/>
              <a:ext cx="234" cy="0"/>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grpSp>
      <p:grpSp>
        <p:nvGrpSpPr>
          <p:cNvPr id="3" name="Group 159"/>
          <p:cNvGrpSpPr>
            <a:grpSpLocks/>
          </p:cNvGrpSpPr>
          <p:nvPr/>
        </p:nvGrpSpPr>
        <p:grpSpPr bwMode="auto">
          <a:xfrm>
            <a:off x="5257800" y="3457575"/>
            <a:ext cx="292100" cy="476250"/>
            <a:chOff x="3312" y="1776"/>
            <a:chExt cx="240" cy="288"/>
          </a:xfrm>
        </p:grpSpPr>
        <p:sp>
          <p:nvSpPr>
            <p:cNvPr id="34976" name="Line 160"/>
            <p:cNvSpPr>
              <a:spLocks noChangeShapeType="1"/>
            </p:cNvSpPr>
            <p:nvPr/>
          </p:nvSpPr>
          <p:spPr bwMode="auto">
            <a:xfrm>
              <a:off x="3312" y="2064"/>
              <a:ext cx="234" cy="0"/>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34977" name="Line 161"/>
            <p:cNvSpPr>
              <a:spLocks noChangeShapeType="1"/>
            </p:cNvSpPr>
            <p:nvPr/>
          </p:nvSpPr>
          <p:spPr bwMode="auto">
            <a:xfrm>
              <a:off x="3318" y="1776"/>
              <a:ext cx="234" cy="0"/>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grpSp>
      <p:sp>
        <p:nvSpPr>
          <p:cNvPr id="34980" name="Line 164"/>
          <p:cNvSpPr>
            <a:spLocks noChangeShapeType="1"/>
          </p:cNvSpPr>
          <p:nvPr/>
        </p:nvSpPr>
        <p:spPr bwMode="auto">
          <a:xfrm>
            <a:off x="5257800" y="4438650"/>
            <a:ext cx="284162" cy="0"/>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34995" name="Text Box 179"/>
          <p:cNvSpPr txBox="1">
            <a:spLocks noChangeArrowheads="1"/>
          </p:cNvSpPr>
          <p:nvPr/>
        </p:nvSpPr>
        <p:spPr bwMode="auto">
          <a:xfrm>
            <a:off x="5535612" y="1950244"/>
            <a:ext cx="3398400" cy="523220"/>
          </a:xfrm>
          <a:prstGeom prst="rect">
            <a:avLst/>
          </a:prstGeom>
          <a:noFill/>
          <a:ln w="9525">
            <a:solidFill>
              <a:schemeClr val="tx1"/>
            </a:solidFill>
            <a:miter lim="800000"/>
            <a:headEnd/>
            <a:tailEnd/>
          </a:ln>
          <a:effectLst/>
        </p:spPr>
        <p:txBody>
          <a:bodyPr>
            <a:spAutoFit/>
          </a:bodyPr>
          <a:lstStyle/>
          <a:p>
            <a:pPr>
              <a:spcBef>
                <a:spcPct val="50000"/>
              </a:spcBef>
            </a:pPr>
            <a:r>
              <a:rPr lang="en-US" altLang="zh-TW" sz="1400" dirty="0">
                <a:latin typeface="Trebuchet MS" pitchFamily="34" charset="0"/>
                <a:ea typeface="新細明體" pitchFamily="18" charset="-120"/>
              </a:rPr>
              <a:t>chemical mark, etch/CMP remain, growth/deposition/implant missing, …</a:t>
            </a:r>
          </a:p>
        </p:txBody>
      </p:sp>
      <p:sp>
        <p:nvSpPr>
          <p:cNvPr id="34997" name="Line 181"/>
          <p:cNvSpPr>
            <a:spLocks noChangeShapeType="1"/>
          </p:cNvSpPr>
          <p:nvPr/>
        </p:nvSpPr>
        <p:spPr bwMode="auto">
          <a:xfrm>
            <a:off x="3390900" y="2993232"/>
            <a:ext cx="236538" cy="450056"/>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59" name="Text Box 67"/>
          <p:cNvSpPr txBox="1">
            <a:spLocks noChangeArrowheads="1"/>
          </p:cNvSpPr>
          <p:nvPr/>
        </p:nvSpPr>
        <p:spPr bwMode="auto">
          <a:xfrm>
            <a:off x="0" y="0"/>
            <a:ext cx="7498048" cy="400110"/>
          </a:xfrm>
          <a:prstGeom prst="rect">
            <a:avLst/>
          </a:prstGeom>
          <a:noFill/>
          <a:ln w="9525">
            <a:noFill/>
            <a:miter lim="800000"/>
            <a:headEnd/>
            <a:tailEnd/>
          </a:ln>
          <a:effectLst/>
        </p:spPr>
        <p:txBody>
          <a:bodyPr wrap="square">
            <a:spAutoFit/>
          </a:bodyPr>
          <a:lstStyle/>
          <a:p>
            <a:pPr>
              <a:spcBef>
                <a:spcPct val="50000"/>
              </a:spcBef>
            </a:pPr>
            <a:r>
              <a:rPr lang="en-US" altLang="zh-TW" sz="2000" dirty="0" smtClean="0">
                <a:ea typeface="新細明體" pitchFamily="18" charset="-120"/>
              </a:rPr>
              <a:t>Bottom-up for Recipe Set Up – </a:t>
            </a:r>
            <a:r>
              <a:rPr lang="en-US" altLang="zh-TW" sz="2000" dirty="0" smtClean="0">
                <a:latin typeface="+mj-lt"/>
                <a:ea typeface="新細明體" pitchFamily="18" charset="-120"/>
              </a:rPr>
              <a:t>DOI Analysis</a:t>
            </a:r>
            <a:endParaRPr lang="en-US" altLang="zh-TW" sz="2000" b="1" dirty="0">
              <a:latin typeface="+mj-lt"/>
              <a:ea typeface="新細明體" pitchFamily="18" charset="-12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0" name="Oval 6"/>
          <p:cNvSpPr>
            <a:spLocks noChangeArrowheads="1"/>
          </p:cNvSpPr>
          <p:nvPr/>
        </p:nvSpPr>
        <p:spPr bwMode="auto">
          <a:xfrm>
            <a:off x="88900" y="1749029"/>
            <a:ext cx="723900" cy="521494"/>
          </a:xfrm>
          <a:prstGeom prst="ellipse">
            <a:avLst/>
          </a:prstGeom>
          <a:solidFill>
            <a:srgbClr val="FF0000"/>
          </a:solidFill>
          <a:ln w="9525">
            <a:solidFill>
              <a:schemeClr val="tx1"/>
            </a:solidFill>
            <a:round/>
            <a:headEnd/>
            <a:tailEnd/>
          </a:ln>
          <a:effectLst/>
        </p:spPr>
        <p:txBody>
          <a:bodyPr wrap="none" anchor="ctr"/>
          <a:lstStyle/>
          <a:p>
            <a:endParaRPr lang="zh-TW" altLang="en-US" sz="1600">
              <a:latin typeface="Trebuchet MS" pitchFamily="34" charset="0"/>
            </a:endParaRPr>
          </a:p>
        </p:txBody>
      </p:sp>
      <p:sp>
        <p:nvSpPr>
          <p:cNvPr id="103427" name="Rectangle 3"/>
          <p:cNvSpPr>
            <a:spLocks noChangeArrowheads="1"/>
          </p:cNvSpPr>
          <p:nvPr/>
        </p:nvSpPr>
        <p:spPr bwMode="auto">
          <a:xfrm>
            <a:off x="3619501" y="937023"/>
            <a:ext cx="1755775" cy="1549003"/>
          </a:xfrm>
          <a:prstGeom prst="rect">
            <a:avLst/>
          </a:prstGeom>
          <a:solidFill>
            <a:srgbClr val="008080">
              <a:alpha val="67999"/>
            </a:srgbClr>
          </a:solidFill>
          <a:ln w="9525">
            <a:noFill/>
            <a:miter lim="800000"/>
            <a:headEnd/>
            <a:tailEnd/>
          </a:ln>
          <a:effectLst/>
        </p:spPr>
        <p:txBody>
          <a:bodyPr wrap="none" anchor="ctr"/>
          <a:lstStyle/>
          <a:p>
            <a:endParaRPr lang="zh-TW" altLang="en-US" sz="1600">
              <a:latin typeface="Trebuchet MS" pitchFamily="34" charset="0"/>
            </a:endParaRPr>
          </a:p>
        </p:txBody>
      </p:sp>
      <p:sp>
        <p:nvSpPr>
          <p:cNvPr id="103428" name="Rectangle 4"/>
          <p:cNvSpPr>
            <a:spLocks noChangeArrowheads="1"/>
          </p:cNvSpPr>
          <p:nvPr/>
        </p:nvSpPr>
        <p:spPr bwMode="auto">
          <a:xfrm>
            <a:off x="2324100" y="937023"/>
            <a:ext cx="1041400" cy="1549003"/>
          </a:xfrm>
          <a:prstGeom prst="rect">
            <a:avLst/>
          </a:prstGeom>
          <a:solidFill>
            <a:srgbClr val="FF99CC">
              <a:alpha val="67999"/>
            </a:srgbClr>
          </a:solidFill>
          <a:ln w="9525">
            <a:noFill/>
            <a:miter lim="800000"/>
            <a:headEnd/>
            <a:tailEnd/>
          </a:ln>
          <a:effectLst/>
        </p:spPr>
        <p:txBody>
          <a:bodyPr wrap="none" anchor="ctr"/>
          <a:lstStyle/>
          <a:p>
            <a:endParaRPr lang="zh-TW" altLang="en-US" sz="1600">
              <a:latin typeface="Trebuchet MS" pitchFamily="34" charset="0"/>
            </a:endParaRPr>
          </a:p>
        </p:txBody>
      </p:sp>
      <p:sp>
        <p:nvSpPr>
          <p:cNvPr id="103429" name="Rectangle 5"/>
          <p:cNvSpPr>
            <a:spLocks noChangeArrowheads="1"/>
          </p:cNvSpPr>
          <p:nvPr/>
        </p:nvSpPr>
        <p:spPr bwMode="auto">
          <a:xfrm>
            <a:off x="1003300" y="917973"/>
            <a:ext cx="977900" cy="1549003"/>
          </a:xfrm>
          <a:prstGeom prst="rect">
            <a:avLst/>
          </a:prstGeom>
          <a:solidFill>
            <a:srgbClr val="333399">
              <a:alpha val="64999"/>
            </a:srgbClr>
          </a:solidFill>
          <a:ln w="9525">
            <a:noFill/>
            <a:miter lim="800000"/>
            <a:headEnd/>
            <a:tailEnd/>
          </a:ln>
          <a:effectLst/>
        </p:spPr>
        <p:txBody>
          <a:bodyPr wrap="none" anchor="ctr"/>
          <a:lstStyle/>
          <a:p>
            <a:endParaRPr lang="zh-TW" altLang="en-US" sz="1600">
              <a:latin typeface="Trebuchet MS" pitchFamily="34" charset="0"/>
            </a:endParaRPr>
          </a:p>
        </p:txBody>
      </p:sp>
      <p:sp>
        <p:nvSpPr>
          <p:cNvPr id="103433" name="Text Box 9"/>
          <p:cNvSpPr txBox="1">
            <a:spLocks noChangeArrowheads="1"/>
          </p:cNvSpPr>
          <p:nvPr/>
        </p:nvSpPr>
        <p:spPr bwMode="auto">
          <a:xfrm>
            <a:off x="152400" y="1860947"/>
            <a:ext cx="647700" cy="338554"/>
          </a:xfrm>
          <a:prstGeom prst="rect">
            <a:avLst/>
          </a:prstGeom>
          <a:noFill/>
          <a:ln w="9525">
            <a:noFill/>
            <a:miter lim="800000"/>
            <a:headEnd/>
            <a:tailEnd/>
          </a:ln>
          <a:effectLst/>
        </p:spPr>
        <p:txBody>
          <a:bodyPr>
            <a:spAutoFit/>
          </a:bodyPr>
          <a:lstStyle/>
          <a:p>
            <a:pPr>
              <a:spcBef>
                <a:spcPct val="50000"/>
              </a:spcBef>
            </a:pPr>
            <a:r>
              <a:rPr lang="en-US" altLang="zh-TW" sz="1600">
                <a:latin typeface="Trebuchet MS" pitchFamily="34" charset="0"/>
                <a:ea typeface="新細明體" pitchFamily="18" charset="-120"/>
              </a:rPr>
              <a:t>DOI</a:t>
            </a:r>
          </a:p>
        </p:txBody>
      </p:sp>
      <p:sp>
        <p:nvSpPr>
          <p:cNvPr id="103434" name="Text Box 10"/>
          <p:cNvSpPr txBox="1">
            <a:spLocks noChangeArrowheads="1"/>
          </p:cNvSpPr>
          <p:nvPr/>
        </p:nvSpPr>
        <p:spPr bwMode="auto">
          <a:xfrm>
            <a:off x="977900" y="984647"/>
            <a:ext cx="8026400" cy="369332"/>
          </a:xfrm>
          <a:prstGeom prst="rect">
            <a:avLst/>
          </a:prstGeom>
          <a:noFill/>
          <a:ln w="9525">
            <a:noFill/>
            <a:miter lim="800000"/>
            <a:headEnd/>
            <a:tailEnd/>
          </a:ln>
          <a:effectLst/>
        </p:spPr>
        <p:txBody>
          <a:bodyPr>
            <a:spAutoFit/>
          </a:bodyPr>
          <a:lstStyle/>
          <a:p>
            <a:pPr defTabSz="368300">
              <a:spcBef>
                <a:spcPct val="50000"/>
              </a:spcBef>
              <a:tabLst>
                <a:tab pos="1257300" algn="l"/>
                <a:tab pos="2578100" algn="l"/>
                <a:tab pos="2806700" algn="l"/>
              </a:tabLst>
            </a:pPr>
            <a:r>
              <a:rPr lang="en-US" altLang="zh-TW" b="1" dirty="0">
                <a:latin typeface="Trebuchet MS" pitchFamily="34" charset="0"/>
                <a:ea typeface="新細明體" pitchFamily="18" charset="-120"/>
              </a:rPr>
              <a:t>Location 	DOI Type 		Image Type 				</a:t>
            </a:r>
          </a:p>
        </p:txBody>
      </p:sp>
      <p:sp>
        <p:nvSpPr>
          <p:cNvPr id="103437" name="Text Box 13"/>
          <p:cNvSpPr txBox="1">
            <a:spLocks noChangeArrowheads="1"/>
          </p:cNvSpPr>
          <p:nvPr/>
        </p:nvSpPr>
        <p:spPr bwMode="auto">
          <a:xfrm>
            <a:off x="2324100" y="2125267"/>
            <a:ext cx="1028700" cy="338554"/>
          </a:xfrm>
          <a:prstGeom prst="rect">
            <a:avLst/>
          </a:prstGeom>
          <a:noFill/>
          <a:ln w="9525">
            <a:solidFill>
              <a:schemeClr val="tx1"/>
            </a:solidFill>
            <a:miter lim="800000"/>
            <a:headEnd/>
            <a:tailEnd/>
          </a:ln>
          <a:effectLst/>
        </p:spPr>
        <p:txBody>
          <a:bodyPr lIns="0" rIns="0">
            <a:spAutoFit/>
          </a:bodyPr>
          <a:lstStyle/>
          <a:p>
            <a:pPr algn="ctr">
              <a:spcBef>
                <a:spcPct val="50000"/>
              </a:spcBef>
            </a:pPr>
            <a:r>
              <a:rPr lang="en-US" altLang="zh-TW" sz="1600" b="1">
                <a:latin typeface="Trebuchet MS" pitchFamily="34" charset="0"/>
                <a:ea typeface="新細明體" pitchFamily="18" charset="-120"/>
              </a:rPr>
              <a:t>Electrical</a:t>
            </a:r>
          </a:p>
        </p:txBody>
      </p:sp>
      <p:sp>
        <p:nvSpPr>
          <p:cNvPr id="103438" name="Line 14"/>
          <p:cNvSpPr>
            <a:spLocks noChangeShapeType="1"/>
          </p:cNvSpPr>
          <p:nvPr/>
        </p:nvSpPr>
        <p:spPr bwMode="auto">
          <a:xfrm>
            <a:off x="1962151" y="2010966"/>
            <a:ext cx="352425" cy="247650"/>
          </a:xfrm>
          <a:prstGeom prst="line">
            <a:avLst/>
          </a:prstGeom>
          <a:noFill/>
          <a:ln w="9525">
            <a:solidFill>
              <a:schemeClr val="tx1"/>
            </a:solidFill>
            <a:round/>
            <a:headEnd/>
            <a:tailEnd type="triangle" w="med" len="med"/>
          </a:ln>
          <a:effectLst/>
        </p:spPr>
        <p:txBody>
          <a:bodyPr/>
          <a:lstStyle/>
          <a:p>
            <a:endParaRPr lang="zh-TW" altLang="en-US" sz="1600">
              <a:latin typeface="Trebuchet MS" pitchFamily="34" charset="0"/>
            </a:endParaRPr>
          </a:p>
        </p:txBody>
      </p:sp>
      <p:sp>
        <p:nvSpPr>
          <p:cNvPr id="103455" name="Line 31"/>
          <p:cNvSpPr>
            <a:spLocks noChangeShapeType="1"/>
          </p:cNvSpPr>
          <p:nvPr/>
        </p:nvSpPr>
        <p:spPr bwMode="auto">
          <a:xfrm>
            <a:off x="3359150" y="1563292"/>
            <a:ext cx="274638" cy="345281"/>
          </a:xfrm>
          <a:prstGeom prst="line">
            <a:avLst/>
          </a:prstGeom>
          <a:noFill/>
          <a:ln w="9525">
            <a:solidFill>
              <a:schemeClr val="tx1"/>
            </a:solidFill>
            <a:round/>
            <a:headEnd/>
            <a:tailEnd type="triangle" w="med" len="med"/>
          </a:ln>
          <a:effectLst/>
        </p:spPr>
        <p:txBody>
          <a:bodyPr/>
          <a:lstStyle/>
          <a:p>
            <a:endParaRPr lang="zh-TW" altLang="en-US" sz="1600">
              <a:latin typeface="Trebuchet MS" pitchFamily="34" charset="0"/>
            </a:endParaRPr>
          </a:p>
        </p:txBody>
      </p:sp>
      <p:sp>
        <p:nvSpPr>
          <p:cNvPr id="103456" name="Line 32"/>
          <p:cNvSpPr>
            <a:spLocks noChangeShapeType="1"/>
          </p:cNvSpPr>
          <p:nvPr/>
        </p:nvSpPr>
        <p:spPr bwMode="auto">
          <a:xfrm>
            <a:off x="3341688" y="2244329"/>
            <a:ext cx="292100" cy="0"/>
          </a:xfrm>
          <a:prstGeom prst="line">
            <a:avLst/>
          </a:prstGeom>
          <a:noFill/>
          <a:ln w="9525">
            <a:solidFill>
              <a:schemeClr val="tx1"/>
            </a:solidFill>
            <a:round/>
            <a:headEnd/>
            <a:tailEnd type="triangle" w="med" len="med"/>
          </a:ln>
          <a:effectLst/>
        </p:spPr>
        <p:txBody>
          <a:bodyPr/>
          <a:lstStyle/>
          <a:p>
            <a:endParaRPr lang="zh-TW" altLang="en-US" sz="1600">
              <a:latin typeface="Trebuchet MS" pitchFamily="34" charset="0"/>
            </a:endParaRPr>
          </a:p>
        </p:txBody>
      </p:sp>
      <p:sp>
        <p:nvSpPr>
          <p:cNvPr id="103458" name="Text Box 34"/>
          <p:cNvSpPr txBox="1">
            <a:spLocks noChangeArrowheads="1"/>
          </p:cNvSpPr>
          <p:nvPr/>
        </p:nvSpPr>
        <p:spPr bwMode="auto">
          <a:xfrm>
            <a:off x="3622675" y="2108598"/>
            <a:ext cx="1752600" cy="338554"/>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zh-TW" sz="1600" b="1">
                <a:latin typeface="Trebuchet MS" pitchFamily="34" charset="0"/>
                <a:ea typeface="新細明體" pitchFamily="18" charset="-120"/>
              </a:rPr>
              <a:t>VC</a:t>
            </a:r>
          </a:p>
        </p:txBody>
      </p:sp>
      <p:sp>
        <p:nvSpPr>
          <p:cNvPr id="103435" name="Line 11"/>
          <p:cNvSpPr>
            <a:spLocks noChangeShapeType="1"/>
          </p:cNvSpPr>
          <p:nvPr/>
        </p:nvSpPr>
        <p:spPr bwMode="auto">
          <a:xfrm flipV="1">
            <a:off x="1962150" y="1558529"/>
            <a:ext cx="368300" cy="466725"/>
          </a:xfrm>
          <a:prstGeom prst="line">
            <a:avLst/>
          </a:prstGeom>
          <a:noFill/>
          <a:ln w="34925">
            <a:solidFill>
              <a:srgbClr val="FF0000"/>
            </a:solidFill>
            <a:round/>
            <a:headEnd/>
            <a:tailEnd type="triangle" w="med" len="med"/>
          </a:ln>
          <a:effectLst/>
        </p:spPr>
        <p:txBody>
          <a:bodyPr/>
          <a:lstStyle/>
          <a:p>
            <a:endParaRPr lang="zh-TW" altLang="en-US" sz="1600">
              <a:latin typeface="Trebuchet MS" pitchFamily="34" charset="0"/>
            </a:endParaRPr>
          </a:p>
        </p:txBody>
      </p:sp>
      <p:sp>
        <p:nvSpPr>
          <p:cNvPr id="103436" name="Text Box 12"/>
          <p:cNvSpPr txBox="1">
            <a:spLocks noChangeArrowheads="1"/>
          </p:cNvSpPr>
          <p:nvPr/>
        </p:nvSpPr>
        <p:spPr bwMode="auto">
          <a:xfrm>
            <a:off x="2333626" y="1427560"/>
            <a:ext cx="1019175" cy="338554"/>
          </a:xfrm>
          <a:prstGeom prst="rect">
            <a:avLst/>
          </a:prstGeom>
          <a:solidFill>
            <a:srgbClr val="FF0000"/>
          </a:solidFill>
          <a:ln w="9525">
            <a:solidFill>
              <a:srgbClr val="FF0000"/>
            </a:solidFill>
            <a:miter lim="800000"/>
            <a:headEnd/>
            <a:tailEnd/>
          </a:ln>
          <a:effectLst/>
        </p:spPr>
        <p:txBody>
          <a:bodyPr lIns="0" rIns="0">
            <a:spAutoFit/>
          </a:bodyPr>
          <a:lstStyle/>
          <a:p>
            <a:pPr algn="ctr">
              <a:spcBef>
                <a:spcPct val="50000"/>
              </a:spcBef>
            </a:pPr>
            <a:r>
              <a:rPr lang="en-US" altLang="zh-TW" sz="1600" b="1">
                <a:latin typeface="Trebuchet MS" pitchFamily="34" charset="0"/>
                <a:ea typeface="新細明體" pitchFamily="18" charset="-120"/>
              </a:rPr>
              <a:t>Physical</a:t>
            </a:r>
          </a:p>
        </p:txBody>
      </p:sp>
      <p:sp>
        <p:nvSpPr>
          <p:cNvPr id="103440" name="Line 16"/>
          <p:cNvSpPr>
            <a:spLocks noChangeShapeType="1"/>
          </p:cNvSpPr>
          <p:nvPr/>
        </p:nvSpPr>
        <p:spPr bwMode="auto">
          <a:xfrm flipV="1">
            <a:off x="812800" y="2022872"/>
            <a:ext cx="190500" cy="0"/>
          </a:xfrm>
          <a:prstGeom prst="line">
            <a:avLst/>
          </a:prstGeom>
          <a:noFill/>
          <a:ln w="34925">
            <a:solidFill>
              <a:srgbClr val="FF0000"/>
            </a:solidFill>
            <a:round/>
            <a:headEnd/>
            <a:tailEnd type="triangle" w="med" len="med"/>
          </a:ln>
          <a:effectLst/>
        </p:spPr>
        <p:txBody>
          <a:bodyPr/>
          <a:lstStyle/>
          <a:p>
            <a:endParaRPr lang="zh-TW" altLang="en-US" sz="1600">
              <a:latin typeface="Trebuchet MS" pitchFamily="34" charset="0"/>
            </a:endParaRPr>
          </a:p>
        </p:txBody>
      </p:sp>
      <p:sp>
        <p:nvSpPr>
          <p:cNvPr id="103443" name="Rectangle 19"/>
          <p:cNvSpPr>
            <a:spLocks noChangeArrowheads="1"/>
          </p:cNvSpPr>
          <p:nvPr/>
        </p:nvSpPr>
        <p:spPr bwMode="auto">
          <a:xfrm>
            <a:off x="1012826" y="1901429"/>
            <a:ext cx="957263" cy="338554"/>
          </a:xfrm>
          <a:prstGeom prst="rect">
            <a:avLst/>
          </a:prstGeom>
          <a:solidFill>
            <a:srgbClr val="FF0000"/>
          </a:solidFill>
          <a:ln w="9525">
            <a:solidFill>
              <a:schemeClr val="tx1"/>
            </a:solidFill>
            <a:miter lim="800000"/>
            <a:headEnd/>
            <a:tailEnd/>
          </a:ln>
          <a:effectLst/>
        </p:spPr>
        <p:txBody>
          <a:bodyPr lIns="0" rIns="0">
            <a:spAutoFit/>
          </a:bodyPr>
          <a:lstStyle/>
          <a:p>
            <a:pPr algn="ctr"/>
            <a:r>
              <a:rPr lang="en-US" altLang="zh-TW" sz="1600" b="1">
                <a:latin typeface="Trebuchet MS" pitchFamily="34" charset="0"/>
                <a:ea typeface="新細明體" pitchFamily="18" charset="-120"/>
              </a:rPr>
              <a:t>Surface</a:t>
            </a:r>
          </a:p>
        </p:txBody>
      </p:sp>
      <p:sp>
        <p:nvSpPr>
          <p:cNvPr id="103459" name="Rectangle 35"/>
          <p:cNvSpPr>
            <a:spLocks noChangeArrowheads="1"/>
          </p:cNvSpPr>
          <p:nvPr/>
        </p:nvSpPr>
        <p:spPr bwMode="auto">
          <a:xfrm>
            <a:off x="3619501" y="1414462"/>
            <a:ext cx="1752599" cy="338554"/>
          </a:xfrm>
          <a:prstGeom prst="rect">
            <a:avLst/>
          </a:prstGeom>
          <a:solidFill>
            <a:srgbClr val="FF0000"/>
          </a:solidFill>
          <a:ln w="9525">
            <a:solidFill>
              <a:schemeClr val="tx1"/>
            </a:solidFill>
            <a:miter lim="800000"/>
            <a:headEnd/>
            <a:tailEnd/>
          </a:ln>
          <a:effectLst/>
        </p:spPr>
        <p:txBody>
          <a:bodyPr wrap="square">
            <a:spAutoFit/>
          </a:bodyPr>
          <a:lstStyle/>
          <a:p>
            <a:pPr algn="ctr">
              <a:spcBef>
                <a:spcPct val="50000"/>
              </a:spcBef>
            </a:pPr>
            <a:r>
              <a:rPr lang="en-US" altLang="zh-TW" sz="1600" b="1" dirty="0" err="1">
                <a:latin typeface="Trebuchet MS" pitchFamily="34" charset="0"/>
                <a:ea typeface="新細明體" pitchFamily="18" charset="-120"/>
              </a:rPr>
              <a:t>Topo</a:t>
            </a:r>
            <a:r>
              <a:rPr lang="en-US" altLang="zh-TW" sz="1600" b="1" dirty="0">
                <a:latin typeface="Trebuchet MS" pitchFamily="34" charset="0"/>
                <a:ea typeface="新細明體" pitchFamily="18" charset="-120"/>
              </a:rPr>
              <a:t> Contrast</a:t>
            </a:r>
          </a:p>
        </p:txBody>
      </p:sp>
      <p:sp>
        <p:nvSpPr>
          <p:cNvPr id="103460" name="Rectangle 36"/>
          <p:cNvSpPr>
            <a:spLocks noChangeArrowheads="1"/>
          </p:cNvSpPr>
          <p:nvPr/>
        </p:nvSpPr>
        <p:spPr bwMode="auto">
          <a:xfrm>
            <a:off x="3625851" y="1764506"/>
            <a:ext cx="1749425" cy="338554"/>
          </a:xfrm>
          <a:prstGeom prst="rect">
            <a:avLst/>
          </a:prstGeom>
          <a:noFill/>
          <a:ln w="9525">
            <a:solidFill>
              <a:schemeClr val="tx1"/>
            </a:solidFill>
            <a:miter lim="800000"/>
            <a:headEnd/>
            <a:tailEnd/>
          </a:ln>
          <a:effectLst/>
        </p:spPr>
        <p:txBody>
          <a:bodyPr>
            <a:spAutoFit/>
          </a:bodyPr>
          <a:lstStyle/>
          <a:p>
            <a:pPr algn="ctr"/>
            <a:r>
              <a:rPr lang="en-US" altLang="zh-TW" sz="1600" b="1" dirty="0">
                <a:latin typeface="Trebuchet MS" pitchFamily="34" charset="0"/>
                <a:ea typeface="新細明體" pitchFamily="18" charset="-120"/>
              </a:rPr>
              <a:t>Mat Contrast</a:t>
            </a:r>
          </a:p>
        </p:txBody>
      </p:sp>
      <p:sp>
        <p:nvSpPr>
          <p:cNvPr id="103487" name="Rectangle 63"/>
          <p:cNvSpPr>
            <a:spLocks noChangeArrowheads="1"/>
          </p:cNvSpPr>
          <p:nvPr/>
        </p:nvSpPr>
        <p:spPr bwMode="auto">
          <a:xfrm>
            <a:off x="5764213" y="947738"/>
            <a:ext cx="3124200" cy="1815882"/>
          </a:xfrm>
          <a:prstGeom prst="rect">
            <a:avLst/>
          </a:prstGeom>
          <a:noFill/>
          <a:ln w="9525">
            <a:noFill/>
            <a:miter lim="800000"/>
            <a:headEnd/>
            <a:tailEnd/>
          </a:ln>
          <a:effectLst/>
        </p:spPr>
        <p:txBody>
          <a:bodyPr>
            <a:spAutoFit/>
          </a:bodyPr>
          <a:lstStyle/>
          <a:p>
            <a:pPr marL="342900" indent="-342900">
              <a:spcBef>
                <a:spcPct val="50000"/>
              </a:spcBef>
            </a:pPr>
            <a:r>
              <a:rPr lang="en-US" altLang="zh-TW" sz="1600" dirty="0">
                <a:latin typeface="Trebuchet MS" pitchFamily="34" charset="0"/>
                <a:ea typeface="新細明體" pitchFamily="18" charset="-120"/>
              </a:rPr>
              <a:t>General Guidelines</a:t>
            </a:r>
          </a:p>
          <a:p>
            <a:pPr marL="342900" indent="-342900">
              <a:spcBef>
                <a:spcPct val="50000"/>
              </a:spcBef>
              <a:buFontTx/>
              <a:buAutoNum type="arabicPeriod"/>
            </a:pPr>
            <a:r>
              <a:rPr lang="en-US" altLang="zh-TW" sz="1600" dirty="0">
                <a:latin typeface="Trebuchet MS" pitchFamily="34" charset="0"/>
                <a:ea typeface="新細明體" pitchFamily="18" charset="-120"/>
              </a:rPr>
              <a:t>Extraction mode</a:t>
            </a:r>
          </a:p>
          <a:p>
            <a:pPr marL="342900" indent="-342900">
              <a:spcBef>
                <a:spcPct val="50000"/>
              </a:spcBef>
              <a:buFontTx/>
              <a:buAutoNum type="arabicPeriod"/>
            </a:pPr>
            <a:r>
              <a:rPr lang="en-US" altLang="zh-TW" sz="1600" dirty="0" smtClean="0">
                <a:latin typeface="Trebuchet MS" pitchFamily="34" charset="0"/>
                <a:ea typeface="新細明體" pitchFamily="18" charset="-120"/>
              </a:rPr>
              <a:t>Reasonable </a:t>
            </a:r>
            <a:r>
              <a:rPr lang="en-US" altLang="zh-TW" sz="1600" dirty="0" err="1">
                <a:latin typeface="Trebuchet MS" pitchFamily="34" charset="0"/>
                <a:ea typeface="新細明體" pitchFamily="18" charset="-120"/>
              </a:rPr>
              <a:t>Ip</a:t>
            </a:r>
            <a:r>
              <a:rPr lang="en-US" altLang="zh-TW" sz="1600" dirty="0">
                <a:latin typeface="Trebuchet MS" pitchFamily="34" charset="0"/>
                <a:ea typeface="新細明體" pitchFamily="18" charset="-120"/>
              </a:rPr>
              <a:t> and pixel </a:t>
            </a:r>
            <a:r>
              <a:rPr lang="en-US" altLang="zh-TW" sz="1600" dirty="0" smtClean="0">
                <a:latin typeface="Trebuchet MS" pitchFamily="34" charset="0"/>
                <a:ea typeface="新細明體" pitchFamily="18" charset="-120"/>
              </a:rPr>
              <a:t>size (Spot size matches Pixel size) </a:t>
            </a:r>
            <a:r>
              <a:rPr lang="en-US" altLang="zh-TW" sz="1600" dirty="0">
                <a:latin typeface="Trebuchet MS" pitchFamily="34" charset="0"/>
                <a:ea typeface="新細明體" pitchFamily="18" charset="-120"/>
              </a:rPr>
              <a:t>for proper resolution</a:t>
            </a:r>
          </a:p>
        </p:txBody>
      </p:sp>
      <p:graphicFrame>
        <p:nvGraphicFramePr>
          <p:cNvPr id="103493" name="Object 69"/>
          <p:cNvGraphicFramePr>
            <a:graphicFrameLocks/>
          </p:cNvGraphicFramePr>
          <p:nvPr/>
        </p:nvGraphicFramePr>
        <p:xfrm>
          <a:off x="2425686" y="3047746"/>
          <a:ext cx="1389062" cy="1041797"/>
        </p:xfrm>
        <a:graphic>
          <a:graphicData uri="http://schemas.openxmlformats.org/presentationml/2006/ole">
            <p:oleObj spid="_x0000_s1157122" name="PhotoImpact" r:id="rId4" imgW="2114286" imgH="2114286" progId="">
              <p:embed/>
            </p:oleObj>
          </a:graphicData>
        </a:graphic>
      </p:graphicFrame>
      <p:graphicFrame>
        <p:nvGraphicFramePr>
          <p:cNvPr id="103502" name="Object 78"/>
          <p:cNvGraphicFramePr>
            <a:graphicFrameLocks/>
          </p:cNvGraphicFramePr>
          <p:nvPr/>
        </p:nvGraphicFramePr>
        <p:xfrm>
          <a:off x="855649" y="3047746"/>
          <a:ext cx="1389063" cy="1041797"/>
        </p:xfrm>
        <a:graphic>
          <a:graphicData uri="http://schemas.openxmlformats.org/presentationml/2006/ole">
            <p:oleObj spid="_x0000_s1157123" name="PhotoImpact" r:id="rId5" imgW="3936508" imgH="3936508" progId="">
              <p:embed/>
            </p:oleObj>
          </a:graphicData>
        </a:graphic>
      </p:graphicFrame>
      <p:pic>
        <p:nvPicPr>
          <p:cNvPr id="103505" name="Picture 81" descr="Patch_A9_DefectID61"/>
          <p:cNvPicPr>
            <a:picLocks noChangeArrowheads="1" noCrop="1"/>
          </p:cNvPicPr>
          <p:nvPr/>
        </p:nvPicPr>
        <p:blipFill>
          <a:blip r:embed="rId6" cstate="print"/>
          <a:srcRect/>
          <a:stretch>
            <a:fillRect/>
          </a:stretch>
        </p:blipFill>
        <p:spPr bwMode="auto">
          <a:xfrm>
            <a:off x="3967789" y="3052517"/>
            <a:ext cx="1427162" cy="1041797"/>
          </a:xfrm>
          <a:prstGeom prst="rect">
            <a:avLst/>
          </a:prstGeom>
          <a:noFill/>
        </p:spPr>
      </p:pic>
      <p:sp>
        <p:nvSpPr>
          <p:cNvPr id="103513" name="Line 89"/>
          <p:cNvSpPr>
            <a:spLocks noChangeShapeType="1"/>
          </p:cNvSpPr>
          <p:nvPr/>
        </p:nvSpPr>
        <p:spPr bwMode="auto">
          <a:xfrm>
            <a:off x="3373438" y="1553766"/>
            <a:ext cx="292100" cy="0"/>
          </a:xfrm>
          <a:prstGeom prst="line">
            <a:avLst/>
          </a:prstGeom>
          <a:noFill/>
          <a:ln w="34925">
            <a:solidFill>
              <a:srgbClr val="FF0000"/>
            </a:solidFill>
            <a:round/>
            <a:headEnd/>
            <a:tailEnd type="triangle" w="med" len="med"/>
          </a:ln>
          <a:effectLst/>
        </p:spPr>
        <p:txBody>
          <a:bodyPr/>
          <a:lstStyle/>
          <a:p>
            <a:endParaRPr lang="zh-TW" altLang="en-US" sz="1600">
              <a:latin typeface="Trebuchet MS" pitchFamily="34" charset="0"/>
            </a:endParaRPr>
          </a:p>
        </p:txBody>
      </p:sp>
      <p:sp>
        <p:nvSpPr>
          <p:cNvPr id="27" name="Text Box 67"/>
          <p:cNvSpPr txBox="1">
            <a:spLocks noChangeArrowheads="1"/>
          </p:cNvSpPr>
          <p:nvPr/>
        </p:nvSpPr>
        <p:spPr bwMode="auto">
          <a:xfrm>
            <a:off x="0" y="0"/>
            <a:ext cx="7498048" cy="400110"/>
          </a:xfrm>
          <a:prstGeom prst="rect">
            <a:avLst/>
          </a:prstGeom>
          <a:noFill/>
          <a:ln w="9525">
            <a:noFill/>
            <a:miter lim="800000"/>
            <a:headEnd/>
            <a:tailEnd/>
          </a:ln>
          <a:effectLst/>
        </p:spPr>
        <p:txBody>
          <a:bodyPr wrap="square">
            <a:spAutoFit/>
          </a:bodyPr>
          <a:lstStyle/>
          <a:p>
            <a:pPr>
              <a:spcBef>
                <a:spcPct val="50000"/>
              </a:spcBef>
            </a:pPr>
            <a:r>
              <a:rPr lang="en-US" altLang="zh-TW" sz="2000" dirty="0" smtClean="0">
                <a:ea typeface="新細明體" pitchFamily="18" charset="-120"/>
              </a:rPr>
              <a:t>Bottom-up for Recipe Set Up – </a:t>
            </a:r>
            <a:r>
              <a:rPr lang="en-US" altLang="zh-TW" sz="2000" dirty="0" smtClean="0">
                <a:latin typeface="+mj-lt"/>
                <a:ea typeface="新細明體" pitchFamily="18" charset="-120"/>
              </a:rPr>
              <a:t>DOI: Surface Physical</a:t>
            </a:r>
            <a:endParaRPr lang="en-US" altLang="zh-TW" sz="2000" b="1" dirty="0">
              <a:latin typeface="+mj-lt"/>
              <a:ea typeface="新細明體" pitchFamily="18" charset="-12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533" name="Picture 61"/>
          <p:cNvPicPr preferRelativeResize="0">
            <a:picLocks noChangeArrowheads="1"/>
          </p:cNvPicPr>
          <p:nvPr/>
        </p:nvPicPr>
        <p:blipFill>
          <a:blip r:embed="rId4" cstate="print">
            <a:lum bright="-18000"/>
          </a:blip>
          <a:srcRect l="9657" t="26161" r="44313" b="29172"/>
          <a:stretch>
            <a:fillRect/>
          </a:stretch>
        </p:blipFill>
        <p:spPr bwMode="auto">
          <a:xfrm>
            <a:off x="3841424" y="3029647"/>
            <a:ext cx="1462088" cy="1096566"/>
          </a:xfrm>
          <a:prstGeom prst="rect">
            <a:avLst/>
          </a:prstGeom>
          <a:noFill/>
          <a:ln w="9525">
            <a:noFill/>
            <a:miter lim="800000"/>
            <a:headEnd/>
            <a:tailEnd/>
          </a:ln>
          <a:effectLst/>
        </p:spPr>
      </p:pic>
      <p:sp>
        <p:nvSpPr>
          <p:cNvPr id="105474" name="Oval 2"/>
          <p:cNvSpPr>
            <a:spLocks noChangeArrowheads="1"/>
          </p:cNvSpPr>
          <p:nvPr/>
        </p:nvSpPr>
        <p:spPr bwMode="auto">
          <a:xfrm>
            <a:off x="88900" y="1704975"/>
            <a:ext cx="723900" cy="521494"/>
          </a:xfrm>
          <a:prstGeom prst="ellipse">
            <a:avLst/>
          </a:prstGeom>
          <a:solidFill>
            <a:srgbClr val="FF0000"/>
          </a:solidFill>
          <a:ln w="9525">
            <a:solidFill>
              <a:schemeClr val="tx1"/>
            </a:solidFill>
            <a:round/>
            <a:headEnd/>
            <a:tailEnd/>
          </a:ln>
          <a:effectLst/>
        </p:spPr>
        <p:txBody>
          <a:bodyPr wrap="none" anchor="ctr"/>
          <a:lstStyle/>
          <a:p>
            <a:endParaRPr lang="zh-TW" altLang="en-US">
              <a:latin typeface="Trebuchet MS" pitchFamily="34" charset="0"/>
            </a:endParaRPr>
          </a:p>
        </p:txBody>
      </p:sp>
      <p:sp>
        <p:nvSpPr>
          <p:cNvPr id="105475" name="Rectangle 3"/>
          <p:cNvSpPr>
            <a:spLocks noChangeArrowheads="1"/>
          </p:cNvSpPr>
          <p:nvPr/>
        </p:nvSpPr>
        <p:spPr bwMode="auto">
          <a:xfrm>
            <a:off x="3619501" y="1028700"/>
            <a:ext cx="1755775" cy="1549004"/>
          </a:xfrm>
          <a:prstGeom prst="rect">
            <a:avLst/>
          </a:prstGeom>
          <a:solidFill>
            <a:srgbClr val="008080">
              <a:alpha val="67999"/>
            </a:srgbClr>
          </a:solidFill>
          <a:ln w="9525">
            <a:noFill/>
            <a:miter lim="800000"/>
            <a:headEnd/>
            <a:tailEnd/>
          </a:ln>
          <a:effectLst/>
        </p:spPr>
        <p:txBody>
          <a:bodyPr wrap="none" anchor="ctr"/>
          <a:lstStyle/>
          <a:p>
            <a:endParaRPr lang="zh-TW" altLang="en-US">
              <a:latin typeface="Trebuchet MS" pitchFamily="34" charset="0"/>
            </a:endParaRPr>
          </a:p>
        </p:txBody>
      </p:sp>
      <p:sp>
        <p:nvSpPr>
          <p:cNvPr id="105476" name="Rectangle 4"/>
          <p:cNvSpPr>
            <a:spLocks noChangeArrowheads="1"/>
          </p:cNvSpPr>
          <p:nvPr/>
        </p:nvSpPr>
        <p:spPr bwMode="auto">
          <a:xfrm>
            <a:off x="2324100" y="1028700"/>
            <a:ext cx="1041400" cy="1549004"/>
          </a:xfrm>
          <a:prstGeom prst="rect">
            <a:avLst/>
          </a:prstGeom>
          <a:solidFill>
            <a:srgbClr val="FF99CC">
              <a:alpha val="67999"/>
            </a:srgbClr>
          </a:solidFill>
          <a:ln w="9525">
            <a:noFill/>
            <a:miter lim="800000"/>
            <a:headEnd/>
            <a:tailEnd/>
          </a:ln>
          <a:effectLst/>
        </p:spPr>
        <p:txBody>
          <a:bodyPr wrap="none" anchor="ctr"/>
          <a:lstStyle/>
          <a:p>
            <a:endParaRPr lang="zh-TW" altLang="en-US">
              <a:latin typeface="Trebuchet MS" pitchFamily="34" charset="0"/>
            </a:endParaRPr>
          </a:p>
        </p:txBody>
      </p:sp>
      <p:sp>
        <p:nvSpPr>
          <p:cNvPr id="105477" name="Rectangle 5"/>
          <p:cNvSpPr>
            <a:spLocks noChangeArrowheads="1"/>
          </p:cNvSpPr>
          <p:nvPr/>
        </p:nvSpPr>
        <p:spPr bwMode="auto">
          <a:xfrm>
            <a:off x="1003300" y="1009650"/>
            <a:ext cx="977900" cy="1549004"/>
          </a:xfrm>
          <a:prstGeom prst="rect">
            <a:avLst/>
          </a:prstGeom>
          <a:solidFill>
            <a:srgbClr val="333399">
              <a:alpha val="64999"/>
            </a:srgbClr>
          </a:solidFill>
          <a:ln w="9525">
            <a:noFill/>
            <a:miter lim="800000"/>
            <a:headEnd/>
            <a:tailEnd/>
          </a:ln>
          <a:effectLst/>
        </p:spPr>
        <p:txBody>
          <a:bodyPr wrap="none" anchor="ctr"/>
          <a:lstStyle/>
          <a:p>
            <a:endParaRPr lang="zh-TW" altLang="en-US">
              <a:latin typeface="Trebuchet MS" pitchFamily="34" charset="0"/>
            </a:endParaRPr>
          </a:p>
        </p:txBody>
      </p:sp>
      <p:sp>
        <p:nvSpPr>
          <p:cNvPr id="105480" name="Text Box 8"/>
          <p:cNvSpPr txBox="1">
            <a:spLocks noChangeArrowheads="1"/>
          </p:cNvSpPr>
          <p:nvPr/>
        </p:nvSpPr>
        <p:spPr bwMode="auto">
          <a:xfrm>
            <a:off x="152400" y="1816894"/>
            <a:ext cx="647700" cy="369332"/>
          </a:xfrm>
          <a:prstGeom prst="rect">
            <a:avLst/>
          </a:prstGeom>
          <a:noFill/>
          <a:ln w="9525">
            <a:noFill/>
            <a:miter lim="800000"/>
            <a:headEnd/>
            <a:tailEnd/>
          </a:ln>
          <a:effectLst/>
        </p:spPr>
        <p:txBody>
          <a:bodyPr>
            <a:spAutoFit/>
          </a:bodyPr>
          <a:lstStyle/>
          <a:p>
            <a:pPr>
              <a:spcBef>
                <a:spcPct val="50000"/>
              </a:spcBef>
            </a:pPr>
            <a:r>
              <a:rPr lang="en-US" altLang="zh-TW">
                <a:latin typeface="Trebuchet MS" pitchFamily="34" charset="0"/>
                <a:ea typeface="新細明體" pitchFamily="18" charset="-120"/>
              </a:rPr>
              <a:t>DOI</a:t>
            </a:r>
          </a:p>
        </p:txBody>
      </p:sp>
      <p:sp>
        <p:nvSpPr>
          <p:cNvPr id="105481" name="Text Box 9"/>
          <p:cNvSpPr txBox="1">
            <a:spLocks noChangeArrowheads="1"/>
          </p:cNvSpPr>
          <p:nvPr/>
        </p:nvSpPr>
        <p:spPr bwMode="auto">
          <a:xfrm>
            <a:off x="977900" y="1176338"/>
            <a:ext cx="8026400" cy="369332"/>
          </a:xfrm>
          <a:prstGeom prst="rect">
            <a:avLst/>
          </a:prstGeom>
          <a:noFill/>
          <a:ln w="9525">
            <a:noFill/>
            <a:miter lim="800000"/>
            <a:headEnd/>
            <a:tailEnd/>
          </a:ln>
          <a:effectLst/>
        </p:spPr>
        <p:txBody>
          <a:bodyPr>
            <a:spAutoFit/>
          </a:bodyPr>
          <a:lstStyle/>
          <a:p>
            <a:pPr defTabSz="368300">
              <a:spcBef>
                <a:spcPct val="50000"/>
              </a:spcBef>
              <a:tabLst>
                <a:tab pos="1257300" algn="l"/>
                <a:tab pos="2578100" algn="l"/>
                <a:tab pos="2806700" algn="l"/>
              </a:tabLst>
            </a:pPr>
            <a:r>
              <a:rPr lang="en-US" altLang="zh-TW" b="1" dirty="0">
                <a:latin typeface="Trebuchet MS" pitchFamily="34" charset="0"/>
                <a:ea typeface="新細明體" pitchFamily="18" charset="-120"/>
              </a:rPr>
              <a:t>Location 	DOI Type 		Image Type 				</a:t>
            </a:r>
          </a:p>
        </p:txBody>
      </p:sp>
      <p:sp>
        <p:nvSpPr>
          <p:cNvPr id="105482" name="Text Box 10"/>
          <p:cNvSpPr txBox="1">
            <a:spLocks noChangeArrowheads="1"/>
          </p:cNvSpPr>
          <p:nvPr/>
        </p:nvSpPr>
        <p:spPr bwMode="auto">
          <a:xfrm>
            <a:off x="2324100" y="2216944"/>
            <a:ext cx="1028700" cy="338554"/>
          </a:xfrm>
          <a:prstGeom prst="rect">
            <a:avLst/>
          </a:prstGeom>
          <a:noFill/>
          <a:ln w="9525">
            <a:solidFill>
              <a:schemeClr val="tx1"/>
            </a:solidFill>
            <a:miter lim="800000"/>
            <a:headEnd/>
            <a:tailEnd/>
          </a:ln>
          <a:effectLst/>
        </p:spPr>
        <p:txBody>
          <a:bodyPr lIns="0" rIns="0">
            <a:spAutoFit/>
          </a:bodyPr>
          <a:lstStyle/>
          <a:p>
            <a:pPr algn="ctr">
              <a:spcBef>
                <a:spcPct val="50000"/>
              </a:spcBef>
            </a:pPr>
            <a:r>
              <a:rPr lang="en-US" altLang="zh-TW" sz="1600" b="1" dirty="0">
                <a:latin typeface="Trebuchet MS" pitchFamily="34" charset="0"/>
                <a:ea typeface="新細明體" pitchFamily="18" charset="-120"/>
              </a:rPr>
              <a:t>Electrical</a:t>
            </a:r>
          </a:p>
        </p:txBody>
      </p:sp>
      <p:sp>
        <p:nvSpPr>
          <p:cNvPr id="105483" name="Line 11"/>
          <p:cNvSpPr>
            <a:spLocks noChangeShapeType="1"/>
          </p:cNvSpPr>
          <p:nvPr/>
        </p:nvSpPr>
        <p:spPr bwMode="auto">
          <a:xfrm>
            <a:off x="1962151" y="2035969"/>
            <a:ext cx="352425" cy="314325"/>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105492" name="Line 20"/>
          <p:cNvSpPr>
            <a:spLocks noChangeShapeType="1"/>
          </p:cNvSpPr>
          <p:nvPr/>
        </p:nvSpPr>
        <p:spPr bwMode="auto">
          <a:xfrm>
            <a:off x="3359150" y="1654969"/>
            <a:ext cx="274638" cy="345281"/>
          </a:xfrm>
          <a:prstGeom prst="line">
            <a:avLst/>
          </a:prstGeom>
          <a:noFill/>
          <a:ln w="34925">
            <a:solidFill>
              <a:srgbClr val="FF0000"/>
            </a:solidFill>
            <a:round/>
            <a:headEnd/>
            <a:tailEnd type="triangle" w="med" len="med"/>
          </a:ln>
          <a:effectLst/>
        </p:spPr>
        <p:txBody>
          <a:bodyPr/>
          <a:lstStyle/>
          <a:p>
            <a:endParaRPr lang="zh-TW" altLang="en-US">
              <a:latin typeface="Trebuchet MS" pitchFamily="34" charset="0"/>
            </a:endParaRPr>
          </a:p>
        </p:txBody>
      </p:sp>
      <p:sp>
        <p:nvSpPr>
          <p:cNvPr id="105493" name="Line 21"/>
          <p:cNvSpPr>
            <a:spLocks noChangeShapeType="1"/>
          </p:cNvSpPr>
          <p:nvPr/>
        </p:nvSpPr>
        <p:spPr bwMode="auto">
          <a:xfrm>
            <a:off x="3341688" y="2336006"/>
            <a:ext cx="292100" cy="0"/>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105494" name="Text Box 22"/>
          <p:cNvSpPr txBox="1">
            <a:spLocks noChangeArrowheads="1"/>
          </p:cNvSpPr>
          <p:nvPr/>
        </p:nvSpPr>
        <p:spPr bwMode="auto">
          <a:xfrm>
            <a:off x="3622675" y="2200276"/>
            <a:ext cx="1752600" cy="338554"/>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zh-TW" sz="1600" b="1">
                <a:latin typeface="Trebuchet MS" pitchFamily="34" charset="0"/>
                <a:ea typeface="新細明體" pitchFamily="18" charset="-120"/>
              </a:rPr>
              <a:t>VC</a:t>
            </a:r>
          </a:p>
        </p:txBody>
      </p:sp>
      <p:sp>
        <p:nvSpPr>
          <p:cNvPr id="105495" name="Line 23"/>
          <p:cNvSpPr>
            <a:spLocks noChangeShapeType="1"/>
          </p:cNvSpPr>
          <p:nvPr/>
        </p:nvSpPr>
        <p:spPr bwMode="auto">
          <a:xfrm flipV="1">
            <a:off x="1973264" y="1650206"/>
            <a:ext cx="357187" cy="334566"/>
          </a:xfrm>
          <a:prstGeom prst="line">
            <a:avLst/>
          </a:prstGeom>
          <a:noFill/>
          <a:ln w="34925">
            <a:solidFill>
              <a:srgbClr val="FF0000"/>
            </a:solidFill>
            <a:round/>
            <a:headEnd/>
            <a:tailEnd type="triangle" w="med" len="med"/>
          </a:ln>
          <a:effectLst/>
        </p:spPr>
        <p:txBody>
          <a:bodyPr/>
          <a:lstStyle/>
          <a:p>
            <a:endParaRPr lang="zh-TW" altLang="en-US">
              <a:latin typeface="Trebuchet MS" pitchFamily="34" charset="0"/>
            </a:endParaRPr>
          </a:p>
        </p:txBody>
      </p:sp>
      <p:sp>
        <p:nvSpPr>
          <p:cNvPr id="105496" name="Text Box 24"/>
          <p:cNvSpPr txBox="1">
            <a:spLocks noChangeArrowheads="1"/>
          </p:cNvSpPr>
          <p:nvPr/>
        </p:nvSpPr>
        <p:spPr bwMode="auto">
          <a:xfrm>
            <a:off x="2333626" y="1519238"/>
            <a:ext cx="1019175" cy="338554"/>
          </a:xfrm>
          <a:prstGeom prst="rect">
            <a:avLst/>
          </a:prstGeom>
          <a:solidFill>
            <a:srgbClr val="FF0000"/>
          </a:solidFill>
          <a:ln w="9525">
            <a:solidFill>
              <a:srgbClr val="FF0000"/>
            </a:solidFill>
            <a:miter lim="800000"/>
            <a:headEnd/>
            <a:tailEnd/>
          </a:ln>
          <a:effectLst/>
        </p:spPr>
        <p:txBody>
          <a:bodyPr lIns="0" rIns="0">
            <a:spAutoFit/>
          </a:bodyPr>
          <a:lstStyle/>
          <a:p>
            <a:pPr algn="ctr">
              <a:spcBef>
                <a:spcPct val="50000"/>
              </a:spcBef>
            </a:pPr>
            <a:r>
              <a:rPr lang="en-US" altLang="zh-TW" sz="1600" b="1" dirty="0">
                <a:latin typeface="Trebuchet MS" pitchFamily="34" charset="0"/>
                <a:ea typeface="新細明體" pitchFamily="18" charset="-120"/>
              </a:rPr>
              <a:t>Physical</a:t>
            </a:r>
          </a:p>
        </p:txBody>
      </p:sp>
      <p:sp>
        <p:nvSpPr>
          <p:cNvPr id="105497" name="Line 25"/>
          <p:cNvSpPr>
            <a:spLocks noChangeShapeType="1"/>
          </p:cNvSpPr>
          <p:nvPr/>
        </p:nvSpPr>
        <p:spPr bwMode="auto">
          <a:xfrm>
            <a:off x="836613" y="1962150"/>
            <a:ext cx="185737" cy="8335"/>
          </a:xfrm>
          <a:prstGeom prst="line">
            <a:avLst/>
          </a:prstGeom>
          <a:noFill/>
          <a:ln w="34925">
            <a:solidFill>
              <a:srgbClr val="FF0000"/>
            </a:solidFill>
            <a:round/>
            <a:headEnd/>
            <a:tailEnd type="triangle" w="med" len="med"/>
          </a:ln>
          <a:effectLst/>
        </p:spPr>
        <p:txBody>
          <a:bodyPr/>
          <a:lstStyle/>
          <a:p>
            <a:endParaRPr lang="zh-TW" altLang="en-US">
              <a:latin typeface="Trebuchet MS" pitchFamily="34" charset="0"/>
            </a:endParaRPr>
          </a:p>
        </p:txBody>
      </p:sp>
      <p:sp>
        <p:nvSpPr>
          <p:cNvPr id="105498" name="Rectangle 26"/>
          <p:cNvSpPr>
            <a:spLocks noChangeArrowheads="1"/>
          </p:cNvSpPr>
          <p:nvPr/>
        </p:nvSpPr>
        <p:spPr bwMode="auto">
          <a:xfrm>
            <a:off x="1012826" y="1851423"/>
            <a:ext cx="957263" cy="338554"/>
          </a:xfrm>
          <a:prstGeom prst="rect">
            <a:avLst/>
          </a:prstGeom>
          <a:solidFill>
            <a:srgbClr val="FF0000"/>
          </a:solidFill>
          <a:ln w="9525">
            <a:solidFill>
              <a:schemeClr val="tx1"/>
            </a:solidFill>
            <a:miter lim="800000"/>
            <a:headEnd/>
            <a:tailEnd/>
          </a:ln>
          <a:effectLst/>
        </p:spPr>
        <p:txBody>
          <a:bodyPr lIns="0" rIns="0">
            <a:spAutoFit/>
          </a:bodyPr>
          <a:lstStyle/>
          <a:p>
            <a:pPr algn="ctr"/>
            <a:r>
              <a:rPr lang="en-US" altLang="zh-TW" sz="1600" b="1">
                <a:latin typeface="Trebuchet MS" pitchFamily="34" charset="0"/>
                <a:ea typeface="新細明體" pitchFamily="18" charset="-120"/>
              </a:rPr>
              <a:t>Surface</a:t>
            </a:r>
          </a:p>
        </p:txBody>
      </p:sp>
      <p:sp>
        <p:nvSpPr>
          <p:cNvPr id="105499" name="Line 27"/>
          <p:cNvSpPr>
            <a:spLocks noChangeShapeType="1"/>
          </p:cNvSpPr>
          <p:nvPr/>
        </p:nvSpPr>
        <p:spPr bwMode="auto">
          <a:xfrm flipV="1">
            <a:off x="3340100" y="1643063"/>
            <a:ext cx="293688" cy="2381"/>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105500" name="Rectangle 28"/>
          <p:cNvSpPr>
            <a:spLocks noChangeArrowheads="1"/>
          </p:cNvSpPr>
          <p:nvPr/>
        </p:nvSpPr>
        <p:spPr bwMode="auto">
          <a:xfrm>
            <a:off x="3619500" y="1506141"/>
            <a:ext cx="1731817" cy="338554"/>
          </a:xfrm>
          <a:prstGeom prst="rect">
            <a:avLst/>
          </a:prstGeom>
          <a:noFill/>
          <a:ln w="9525">
            <a:solidFill>
              <a:schemeClr val="tx1"/>
            </a:solidFill>
            <a:miter lim="800000"/>
            <a:headEnd/>
            <a:tailEnd/>
          </a:ln>
          <a:effectLst/>
        </p:spPr>
        <p:txBody>
          <a:bodyPr wrap="square">
            <a:spAutoFit/>
          </a:bodyPr>
          <a:lstStyle/>
          <a:p>
            <a:pPr algn="ctr">
              <a:spcBef>
                <a:spcPct val="50000"/>
              </a:spcBef>
            </a:pPr>
            <a:r>
              <a:rPr lang="en-US" altLang="zh-TW" sz="1600" b="1" dirty="0" err="1">
                <a:latin typeface="Trebuchet MS" pitchFamily="34" charset="0"/>
                <a:ea typeface="新細明體" pitchFamily="18" charset="-120"/>
              </a:rPr>
              <a:t>Topo</a:t>
            </a:r>
            <a:r>
              <a:rPr lang="en-US" altLang="zh-TW" sz="1600" b="1" dirty="0">
                <a:latin typeface="Trebuchet MS" pitchFamily="34" charset="0"/>
                <a:ea typeface="新細明體" pitchFamily="18" charset="-120"/>
              </a:rPr>
              <a:t> Contrast</a:t>
            </a:r>
          </a:p>
        </p:txBody>
      </p:sp>
      <p:sp>
        <p:nvSpPr>
          <p:cNvPr id="105501" name="Rectangle 29"/>
          <p:cNvSpPr>
            <a:spLocks noChangeArrowheads="1"/>
          </p:cNvSpPr>
          <p:nvPr/>
        </p:nvSpPr>
        <p:spPr bwMode="auto">
          <a:xfrm>
            <a:off x="3625851" y="1856185"/>
            <a:ext cx="1749425" cy="338554"/>
          </a:xfrm>
          <a:prstGeom prst="rect">
            <a:avLst/>
          </a:prstGeom>
          <a:solidFill>
            <a:srgbClr val="FF0000"/>
          </a:solidFill>
          <a:ln w="9525">
            <a:solidFill>
              <a:schemeClr val="tx1"/>
            </a:solidFill>
            <a:miter lim="800000"/>
            <a:headEnd/>
            <a:tailEnd/>
          </a:ln>
          <a:effectLst/>
        </p:spPr>
        <p:txBody>
          <a:bodyPr>
            <a:spAutoFit/>
          </a:bodyPr>
          <a:lstStyle/>
          <a:p>
            <a:pPr algn="ctr"/>
            <a:r>
              <a:rPr lang="en-US" altLang="zh-TW" sz="1600" b="1" dirty="0">
                <a:latin typeface="Trebuchet MS" pitchFamily="34" charset="0"/>
                <a:ea typeface="新細明體" pitchFamily="18" charset="-120"/>
              </a:rPr>
              <a:t>Mat Contrast</a:t>
            </a:r>
          </a:p>
        </p:txBody>
      </p:sp>
      <p:sp>
        <p:nvSpPr>
          <p:cNvPr id="105516" name="Rectangle 44"/>
          <p:cNvSpPr>
            <a:spLocks noChangeArrowheads="1"/>
          </p:cNvSpPr>
          <p:nvPr/>
        </p:nvSpPr>
        <p:spPr bwMode="auto">
          <a:xfrm>
            <a:off x="5484813" y="903685"/>
            <a:ext cx="3517900" cy="2862322"/>
          </a:xfrm>
          <a:prstGeom prst="rect">
            <a:avLst/>
          </a:prstGeom>
          <a:noFill/>
          <a:ln w="9525">
            <a:noFill/>
            <a:miter lim="800000"/>
            <a:headEnd/>
            <a:tailEnd/>
          </a:ln>
          <a:effectLst/>
        </p:spPr>
        <p:txBody>
          <a:bodyPr>
            <a:spAutoFit/>
          </a:bodyPr>
          <a:lstStyle/>
          <a:p>
            <a:pPr marL="342900" indent="-342900">
              <a:spcBef>
                <a:spcPct val="50000"/>
              </a:spcBef>
            </a:pPr>
            <a:r>
              <a:rPr lang="en-US" altLang="zh-TW" sz="2000" dirty="0">
                <a:latin typeface="Trebuchet MS" pitchFamily="34" charset="0"/>
                <a:ea typeface="新細明體" pitchFamily="18" charset="-120"/>
              </a:rPr>
              <a:t>General Guidelines</a:t>
            </a:r>
          </a:p>
          <a:p>
            <a:pPr marL="342900" indent="-342900">
              <a:spcBef>
                <a:spcPct val="50000"/>
              </a:spcBef>
              <a:buFontTx/>
              <a:buAutoNum type="arabicPeriod"/>
            </a:pPr>
            <a:r>
              <a:rPr lang="en-US" altLang="zh-TW" sz="1600" dirty="0">
                <a:latin typeface="Trebuchet MS" pitchFamily="34" charset="0"/>
                <a:ea typeface="新細明體" pitchFamily="18" charset="-120"/>
              </a:rPr>
              <a:t>Extraction mode</a:t>
            </a:r>
          </a:p>
          <a:p>
            <a:pPr marL="342900" indent="-342900">
              <a:spcBef>
                <a:spcPct val="50000"/>
              </a:spcBef>
              <a:buFontTx/>
              <a:buAutoNum type="arabicPeriod"/>
            </a:pPr>
            <a:r>
              <a:rPr lang="en-US" altLang="zh-TW" sz="1600" dirty="0">
                <a:latin typeface="Trebuchet MS" pitchFamily="34" charset="0"/>
                <a:ea typeface="新細明體" pitchFamily="18" charset="-120"/>
              </a:rPr>
              <a:t>Positive Pre-flood or pre-scan to boost contrast differences </a:t>
            </a:r>
          </a:p>
          <a:p>
            <a:pPr marL="342900" indent="-342900">
              <a:spcBef>
                <a:spcPct val="50000"/>
              </a:spcBef>
              <a:buFontTx/>
              <a:buAutoNum type="arabicPeriod"/>
            </a:pPr>
            <a:r>
              <a:rPr lang="en-US" altLang="zh-TW" sz="1600" dirty="0">
                <a:latin typeface="Trebuchet MS" pitchFamily="34" charset="0"/>
                <a:ea typeface="新細明體" pitchFamily="18" charset="-120"/>
              </a:rPr>
              <a:t>Lo-LE or Hi-LE for optimal contrast.</a:t>
            </a:r>
          </a:p>
          <a:p>
            <a:pPr marL="342900" indent="-342900">
              <a:spcBef>
                <a:spcPct val="50000"/>
              </a:spcBef>
              <a:buFontTx/>
              <a:buAutoNum type="arabicPeriod"/>
            </a:pPr>
            <a:r>
              <a:rPr lang="en-US" altLang="zh-TW" sz="1600" dirty="0" smtClean="0">
                <a:latin typeface="Trebuchet MS" pitchFamily="34" charset="0"/>
                <a:ea typeface="新細明體" pitchFamily="18" charset="-120"/>
              </a:rPr>
              <a:t>Reasonable </a:t>
            </a:r>
            <a:r>
              <a:rPr lang="en-US" altLang="zh-TW" sz="1600" dirty="0" err="1" smtClean="0">
                <a:latin typeface="Trebuchet MS" pitchFamily="34" charset="0"/>
                <a:ea typeface="新細明體" pitchFamily="18" charset="-120"/>
              </a:rPr>
              <a:t>Ip</a:t>
            </a:r>
            <a:r>
              <a:rPr lang="en-US" altLang="zh-TW" sz="1600" dirty="0" smtClean="0">
                <a:latin typeface="Trebuchet MS" pitchFamily="34" charset="0"/>
                <a:ea typeface="新細明體" pitchFamily="18" charset="-120"/>
              </a:rPr>
              <a:t> and pixel size (Spot size matches Pixel size) for proper resolution</a:t>
            </a:r>
            <a:endParaRPr lang="en-US" altLang="zh-TW" sz="1600" dirty="0">
              <a:latin typeface="Trebuchet MS" pitchFamily="34" charset="0"/>
              <a:ea typeface="新細明體" pitchFamily="18" charset="-120"/>
            </a:endParaRPr>
          </a:p>
        </p:txBody>
      </p:sp>
      <p:graphicFrame>
        <p:nvGraphicFramePr>
          <p:cNvPr id="105520" name="Object 48"/>
          <p:cNvGraphicFramePr>
            <a:graphicFrameLocks/>
          </p:cNvGraphicFramePr>
          <p:nvPr/>
        </p:nvGraphicFramePr>
        <p:xfrm>
          <a:off x="641059" y="3029647"/>
          <a:ext cx="1462088" cy="1096566"/>
        </p:xfrm>
        <a:graphic>
          <a:graphicData uri="http://schemas.openxmlformats.org/presentationml/2006/ole">
            <p:oleObj spid="_x0000_s1158146" name="PhotoImpact" r:id="rId5" imgW="2038095" imgH="2038095" progId="">
              <p:embed/>
            </p:oleObj>
          </a:graphicData>
        </a:graphic>
      </p:graphicFrame>
      <p:graphicFrame>
        <p:nvGraphicFramePr>
          <p:cNvPr id="105521" name="Object 49"/>
          <p:cNvGraphicFramePr>
            <a:graphicFrameLocks/>
          </p:cNvGraphicFramePr>
          <p:nvPr/>
        </p:nvGraphicFramePr>
        <p:xfrm>
          <a:off x="2230457" y="3027983"/>
          <a:ext cx="1462087" cy="1096566"/>
        </p:xfrm>
        <a:graphic>
          <a:graphicData uri="http://schemas.openxmlformats.org/presentationml/2006/ole">
            <p:oleObj spid="_x0000_s1158147" name="PhotoImpact" r:id="rId6" imgW="2158730" imgH="2158730" progId="">
              <p:embed/>
            </p:oleObj>
          </a:graphicData>
        </a:graphic>
      </p:graphicFrame>
      <p:sp>
        <p:nvSpPr>
          <p:cNvPr id="105540" name="Freeform 68"/>
          <p:cNvSpPr>
            <a:spLocks/>
          </p:cNvSpPr>
          <p:nvPr/>
        </p:nvSpPr>
        <p:spPr bwMode="auto">
          <a:xfrm>
            <a:off x="3778250" y="1103710"/>
            <a:ext cx="590550" cy="561975"/>
          </a:xfrm>
          <a:custGeom>
            <a:avLst/>
            <a:gdLst/>
            <a:ahLst/>
            <a:cxnLst>
              <a:cxn ang="0">
                <a:pos x="8" y="0"/>
              </a:cxn>
              <a:cxn ang="0">
                <a:pos x="0" y="160"/>
              </a:cxn>
              <a:cxn ang="0">
                <a:pos x="232" y="168"/>
              </a:cxn>
              <a:cxn ang="0">
                <a:pos x="232" y="1088"/>
              </a:cxn>
              <a:cxn ang="0">
                <a:pos x="456" y="1088"/>
              </a:cxn>
              <a:cxn ang="0">
                <a:pos x="448" y="152"/>
              </a:cxn>
              <a:cxn ang="0">
                <a:pos x="704" y="152"/>
              </a:cxn>
              <a:cxn ang="0">
                <a:pos x="704" y="16"/>
              </a:cxn>
              <a:cxn ang="0">
                <a:pos x="8" y="0"/>
              </a:cxn>
            </a:cxnLst>
            <a:rect l="0" t="0" r="r" b="b"/>
            <a:pathLst>
              <a:path w="704" h="1088">
                <a:moveTo>
                  <a:pt x="8" y="0"/>
                </a:moveTo>
                <a:lnTo>
                  <a:pt x="0" y="160"/>
                </a:lnTo>
                <a:lnTo>
                  <a:pt x="232" y="168"/>
                </a:lnTo>
                <a:lnTo>
                  <a:pt x="232" y="1088"/>
                </a:lnTo>
                <a:lnTo>
                  <a:pt x="456" y="1088"/>
                </a:lnTo>
                <a:lnTo>
                  <a:pt x="448" y="152"/>
                </a:lnTo>
                <a:lnTo>
                  <a:pt x="704" y="152"/>
                </a:lnTo>
                <a:lnTo>
                  <a:pt x="704" y="16"/>
                </a:lnTo>
                <a:lnTo>
                  <a:pt x="8" y="0"/>
                </a:lnTo>
                <a:close/>
              </a:path>
            </a:pathLst>
          </a:custGeom>
          <a:noFill/>
          <a:ln w="34925" cap="flat" cmpd="sng">
            <a:noFill/>
            <a:prstDash val="dash"/>
            <a:round/>
            <a:headEnd/>
            <a:tailEnd/>
          </a:ln>
          <a:effectLst/>
        </p:spPr>
        <p:txBody>
          <a:bodyPr/>
          <a:lstStyle/>
          <a:p>
            <a:endParaRPr lang="zh-TW" altLang="en-US">
              <a:latin typeface="Trebuchet MS" pitchFamily="34" charset="0"/>
            </a:endParaRPr>
          </a:p>
        </p:txBody>
      </p:sp>
      <p:sp>
        <p:nvSpPr>
          <p:cNvPr id="30" name="Text Box 67"/>
          <p:cNvSpPr txBox="1">
            <a:spLocks noChangeArrowheads="1"/>
          </p:cNvSpPr>
          <p:nvPr/>
        </p:nvSpPr>
        <p:spPr bwMode="auto">
          <a:xfrm>
            <a:off x="-1" y="0"/>
            <a:ext cx="7772365" cy="400110"/>
          </a:xfrm>
          <a:prstGeom prst="rect">
            <a:avLst/>
          </a:prstGeom>
          <a:noFill/>
          <a:ln w="9525">
            <a:noFill/>
            <a:miter lim="800000"/>
            <a:headEnd/>
            <a:tailEnd/>
          </a:ln>
          <a:effectLst/>
        </p:spPr>
        <p:txBody>
          <a:bodyPr wrap="square">
            <a:spAutoFit/>
          </a:bodyPr>
          <a:lstStyle/>
          <a:p>
            <a:pPr>
              <a:spcBef>
                <a:spcPct val="50000"/>
              </a:spcBef>
            </a:pPr>
            <a:r>
              <a:rPr lang="en-US" altLang="zh-TW" sz="2000" dirty="0" smtClean="0">
                <a:ea typeface="新細明體" pitchFamily="18" charset="-120"/>
              </a:rPr>
              <a:t>Bottom-up for Recipe Set Up – </a:t>
            </a:r>
            <a:r>
              <a:rPr lang="en-US" altLang="zh-TW" sz="2000" dirty="0" smtClean="0">
                <a:latin typeface="+mj-lt"/>
                <a:ea typeface="新細明體" pitchFamily="18" charset="-120"/>
              </a:rPr>
              <a:t>DOI: Surface Material Contrast</a:t>
            </a:r>
            <a:endParaRPr lang="en-US" altLang="zh-TW" sz="2000" b="1" dirty="0">
              <a:latin typeface="+mj-lt"/>
              <a:ea typeface="新細明體" pitchFamily="18" charset="-12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6946" name="Picture 2"/>
          <p:cNvPicPr>
            <a:picLocks noChangeAspect="1" noChangeArrowheads="1"/>
          </p:cNvPicPr>
          <p:nvPr/>
        </p:nvPicPr>
        <p:blipFill>
          <a:blip r:embed="rId2" cstate="print"/>
          <a:srcRect/>
          <a:stretch>
            <a:fillRect/>
          </a:stretch>
        </p:blipFill>
        <p:spPr bwMode="auto">
          <a:xfrm>
            <a:off x="0" y="657225"/>
            <a:ext cx="8210550" cy="4486275"/>
          </a:xfrm>
          <a:prstGeom prst="rect">
            <a:avLst/>
          </a:prstGeom>
          <a:noFill/>
          <a:ln w="9525">
            <a:noFill/>
            <a:miter lim="800000"/>
            <a:headEnd/>
            <a:tailEnd/>
          </a:ln>
        </p:spPr>
      </p:pic>
      <p:sp>
        <p:nvSpPr>
          <p:cNvPr id="7" name="矩形 6"/>
          <p:cNvSpPr/>
          <p:nvPr/>
        </p:nvSpPr>
        <p:spPr>
          <a:xfrm>
            <a:off x="0" y="1067"/>
            <a:ext cx="9144000" cy="400110"/>
          </a:xfrm>
          <a:prstGeom prst="rect">
            <a:avLst/>
          </a:prstGeom>
          <a:solidFill>
            <a:schemeClr val="bg1"/>
          </a:solidFill>
        </p:spPr>
        <p:txBody>
          <a:bodyPr wrap="square">
            <a:spAutoFit/>
          </a:bodyPr>
          <a:lstStyle/>
          <a:p>
            <a:r>
              <a:rPr lang="en-US" altLang="zh-TW" sz="2000" dirty="0" smtClean="0">
                <a:latin typeface="Trebuchet MSTrebuchet MS"/>
              </a:rPr>
              <a:t>Integrated Business Model Delivering Superior Operating Efficiency</a:t>
            </a:r>
            <a:endParaRPr lang="zh-TW" altLang="en-US" sz="2000" dirty="0">
              <a:latin typeface="Trebuchet MSTrebuchet MS"/>
            </a:endParaRP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Oval 2"/>
          <p:cNvSpPr>
            <a:spLocks noChangeArrowheads="1"/>
          </p:cNvSpPr>
          <p:nvPr/>
        </p:nvSpPr>
        <p:spPr bwMode="auto">
          <a:xfrm>
            <a:off x="44450" y="1858566"/>
            <a:ext cx="723900" cy="521494"/>
          </a:xfrm>
          <a:prstGeom prst="ellipse">
            <a:avLst/>
          </a:prstGeom>
          <a:solidFill>
            <a:srgbClr val="FF0000"/>
          </a:solidFill>
          <a:ln w="9525">
            <a:solidFill>
              <a:schemeClr val="tx1"/>
            </a:solidFill>
            <a:round/>
            <a:headEnd/>
            <a:tailEnd/>
          </a:ln>
          <a:effectLst/>
        </p:spPr>
        <p:txBody>
          <a:bodyPr wrap="none" anchor="ctr"/>
          <a:lstStyle/>
          <a:p>
            <a:endParaRPr lang="zh-TW" altLang="en-US">
              <a:latin typeface="Trebuchet MS" pitchFamily="34" charset="0"/>
            </a:endParaRPr>
          </a:p>
        </p:txBody>
      </p:sp>
      <p:sp>
        <p:nvSpPr>
          <p:cNvPr id="107523" name="Rectangle 3"/>
          <p:cNvSpPr>
            <a:spLocks noChangeArrowheads="1"/>
          </p:cNvSpPr>
          <p:nvPr/>
        </p:nvSpPr>
        <p:spPr bwMode="auto">
          <a:xfrm>
            <a:off x="3619500" y="1028700"/>
            <a:ext cx="1651000" cy="1532335"/>
          </a:xfrm>
          <a:prstGeom prst="rect">
            <a:avLst/>
          </a:prstGeom>
          <a:solidFill>
            <a:srgbClr val="008080">
              <a:alpha val="67999"/>
            </a:srgbClr>
          </a:solidFill>
          <a:ln w="9525">
            <a:noFill/>
            <a:miter lim="800000"/>
            <a:headEnd/>
            <a:tailEnd/>
          </a:ln>
          <a:effectLst/>
        </p:spPr>
        <p:txBody>
          <a:bodyPr wrap="none" anchor="ctr"/>
          <a:lstStyle/>
          <a:p>
            <a:endParaRPr lang="zh-TW" altLang="en-US">
              <a:latin typeface="Trebuchet MS" pitchFamily="34" charset="0"/>
            </a:endParaRPr>
          </a:p>
        </p:txBody>
      </p:sp>
      <p:sp>
        <p:nvSpPr>
          <p:cNvPr id="107524" name="Rectangle 4"/>
          <p:cNvSpPr>
            <a:spLocks noChangeArrowheads="1"/>
          </p:cNvSpPr>
          <p:nvPr/>
        </p:nvSpPr>
        <p:spPr bwMode="auto">
          <a:xfrm>
            <a:off x="2324100" y="1028700"/>
            <a:ext cx="1041400" cy="1532335"/>
          </a:xfrm>
          <a:prstGeom prst="rect">
            <a:avLst/>
          </a:prstGeom>
          <a:solidFill>
            <a:srgbClr val="FF99CC">
              <a:alpha val="67999"/>
            </a:srgbClr>
          </a:solidFill>
          <a:ln w="9525">
            <a:noFill/>
            <a:miter lim="800000"/>
            <a:headEnd/>
            <a:tailEnd/>
          </a:ln>
          <a:effectLst/>
        </p:spPr>
        <p:txBody>
          <a:bodyPr wrap="none" anchor="ctr"/>
          <a:lstStyle/>
          <a:p>
            <a:endParaRPr lang="zh-TW" altLang="en-US">
              <a:latin typeface="Trebuchet MS" pitchFamily="34" charset="0"/>
            </a:endParaRPr>
          </a:p>
        </p:txBody>
      </p:sp>
      <p:sp>
        <p:nvSpPr>
          <p:cNvPr id="107525" name="Rectangle 5"/>
          <p:cNvSpPr>
            <a:spLocks noChangeArrowheads="1"/>
          </p:cNvSpPr>
          <p:nvPr/>
        </p:nvSpPr>
        <p:spPr bwMode="auto">
          <a:xfrm>
            <a:off x="1003300" y="1009650"/>
            <a:ext cx="977900" cy="1532335"/>
          </a:xfrm>
          <a:prstGeom prst="rect">
            <a:avLst/>
          </a:prstGeom>
          <a:solidFill>
            <a:srgbClr val="333399">
              <a:alpha val="64999"/>
            </a:srgbClr>
          </a:solidFill>
          <a:ln w="9525">
            <a:noFill/>
            <a:miter lim="800000"/>
            <a:headEnd/>
            <a:tailEnd/>
          </a:ln>
          <a:effectLst/>
        </p:spPr>
        <p:txBody>
          <a:bodyPr wrap="none" anchor="ctr"/>
          <a:lstStyle/>
          <a:p>
            <a:endParaRPr lang="zh-TW" altLang="en-US">
              <a:latin typeface="Trebuchet MS" pitchFamily="34" charset="0"/>
            </a:endParaRPr>
          </a:p>
        </p:txBody>
      </p:sp>
      <p:sp>
        <p:nvSpPr>
          <p:cNvPr id="107528" name="Text Box 8"/>
          <p:cNvSpPr txBox="1">
            <a:spLocks noChangeArrowheads="1"/>
          </p:cNvSpPr>
          <p:nvPr/>
        </p:nvSpPr>
        <p:spPr bwMode="auto">
          <a:xfrm>
            <a:off x="107950" y="1970485"/>
            <a:ext cx="647700" cy="369332"/>
          </a:xfrm>
          <a:prstGeom prst="rect">
            <a:avLst/>
          </a:prstGeom>
          <a:noFill/>
          <a:ln w="9525">
            <a:noFill/>
            <a:miter lim="800000"/>
            <a:headEnd/>
            <a:tailEnd/>
          </a:ln>
          <a:effectLst/>
        </p:spPr>
        <p:txBody>
          <a:bodyPr>
            <a:spAutoFit/>
          </a:bodyPr>
          <a:lstStyle/>
          <a:p>
            <a:pPr>
              <a:spcBef>
                <a:spcPct val="50000"/>
              </a:spcBef>
            </a:pPr>
            <a:r>
              <a:rPr lang="en-US" altLang="zh-TW">
                <a:latin typeface="Trebuchet MS" pitchFamily="34" charset="0"/>
                <a:ea typeface="新細明體" pitchFamily="18" charset="-120"/>
              </a:rPr>
              <a:t>DOI</a:t>
            </a:r>
          </a:p>
        </p:txBody>
      </p:sp>
      <p:sp>
        <p:nvSpPr>
          <p:cNvPr id="107529" name="Text Box 9"/>
          <p:cNvSpPr txBox="1">
            <a:spLocks noChangeArrowheads="1"/>
          </p:cNvSpPr>
          <p:nvPr/>
        </p:nvSpPr>
        <p:spPr bwMode="auto">
          <a:xfrm>
            <a:off x="977900" y="1059657"/>
            <a:ext cx="8026400" cy="369332"/>
          </a:xfrm>
          <a:prstGeom prst="rect">
            <a:avLst/>
          </a:prstGeom>
          <a:noFill/>
          <a:ln w="9525">
            <a:noFill/>
            <a:miter lim="800000"/>
            <a:headEnd/>
            <a:tailEnd/>
          </a:ln>
          <a:effectLst/>
        </p:spPr>
        <p:txBody>
          <a:bodyPr>
            <a:spAutoFit/>
          </a:bodyPr>
          <a:lstStyle/>
          <a:p>
            <a:pPr defTabSz="368300">
              <a:spcBef>
                <a:spcPct val="50000"/>
              </a:spcBef>
              <a:tabLst>
                <a:tab pos="1257300" algn="l"/>
                <a:tab pos="2578100" algn="l"/>
                <a:tab pos="2806700" algn="l"/>
              </a:tabLst>
            </a:pPr>
            <a:r>
              <a:rPr lang="en-US" altLang="zh-TW" dirty="0">
                <a:latin typeface="Trebuchet MS" pitchFamily="34" charset="0"/>
                <a:ea typeface="新細明體" pitchFamily="18" charset="-120"/>
              </a:rPr>
              <a:t>Location 	</a:t>
            </a:r>
            <a:r>
              <a:rPr lang="en-US" altLang="zh-TW" dirty="0" smtClean="0">
                <a:latin typeface="Trebuchet MS" pitchFamily="34" charset="0"/>
                <a:ea typeface="新細明體" pitchFamily="18" charset="-120"/>
              </a:rPr>
              <a:t> DOI </a:t>
            </a:r>
            <a:r>
              <a:rPr lang="en-US" altLang="zh-TW" dirty="0">
                <a:latin typeface="Trebuchet MS" pitchFamily="34" charset="0"/>
                <a:ea typeface="新細明體" pitchFamily="18" charset="-120"/>
              </a:rPr>
              <a:t>Type 		Image Type 				</a:t>
            </a:r>
          </a:p>
        </p:txBody>
      </p:sp>
      <p:sp>
        <p:nvSpPr>
          <p:cNvPr id="107530" name="Text Box 10"/>
          <p:cNvSpPr txBox="1">
            <a:spLocks noChangeArrowheads="1"/>
          </p:cNvSpPr>
          <p:nvPr/>
        </p:nvSpPr>
        <p:spPr bwMode="auto">
          <a:xfrm>
            <a:off x="2324100" y="2216944"/>
            <a:ext cx="1028700" cy="338554"/>
          </a:xfrm>
          <a:prstGeom prst="rect">
            <a:avLst/>
          </a:prstGeom>
          <a:solidFill>
            <a:srgbClr val="FF0000"/>
          </a:solidFill>
          <a:ln w="9525">
            <a:solidFill>
              <a:srgbClr val="FF0000"/>
            </a:solidFill>
            <a:miter lim="800000"/>
            <a:headEnd/>
            <a:tailEnd/>
          </a:ln>
          <a:effectLst/>
        </p:spPr>
        <p:txBody>
          <a:bodyPr lIns="0" rIns="0">
            <a:spAutoFit/>
          </a:bodyPr>
          <a:lstStyle/>
          <a:p>
            <a:pPr algn="ctr">
              <a:spcBef>
                <a:spcPct val="50000"/>
              </a:spcBef>
            </a:pPr>
            <a:r>
              <a:rPr lang="en-US" altLang="zh-TW" sz="1600" b="1">
                <a:latin typeface="Trebuchet MS" pitchFamily="34" charset="0"/>
                <a:ea typeface="新細明體" pitchFamily="18" charset="-120"/>
              </a:rPr>
              <a:t>Electrical</a:t>
            </a:r>
          </a:p>
        </p:txBody>
      </p:sp>
      <p:sp>
        <p:nvSpPr>
          <p:cNvPr id="107531" name="Line 11"/>
          <p:cNvSpPr>
            <a:spLocks noChangeShapeType="1"/>
          </p:cNvSpPr>
          <p:nvPr/>
        </p:nvSpPr>
        <p:spPr bwMode="auto">
          <a:xfrm>
            <a:off x="1962151" y="2102644"/>
            <a:ext cx="352425" cy="247650"/>
          </a:xfrm>
          <a:prstGeom prst="line">
            <a:avLst/>
          </a:prstGeom>
          <a:noFill/>
          <a:ln w="34925">
            <a:solidFill>
              <a:srgbClr val="FF0000"/>
            </a:solidFill>
            <a:round/>
            <a:headEnd/>
            <a:tailEnd type="triangle" w="med" len="med"/>
          </a:ln>
          <a:effectLst/>
        </p:spPr>
        <p:txBody>
          <a:bodyPr/>
          <a:lstStyle/>
          <a:p>
            <a:endParaRPr lang="zh-TW" altLang="en-US">
              <a:latin typeface="Trebuchet MS" pitchFamily="34" charset="0"/>
            </a:endParaRPr>
          </a:p>
        </p:txBody>
      </p:sp>
      <p:sp>
        <p:nvSpPr>
          <p:cNvPr id="107540" name="Line 20"/>
          <p:cNvSpPr>
            <a:spLocks noChangeShapeType="1"/>
          </p:cNvSpPr>
          <p:nvPr/>
        </p:nvSpPr>
        <p:spPr bwMode="auto">
          <a:xfrm>
            <a:off x="3359150" y="1654969"/>
            <a:ext cx="274638" cy="345281"/>
          </a:xfrm>
          <a:prstGeom prst="line">
            <a:avLst/>
          </a:prstGeom>
          <a:noFill/>
          <a:ln w="9525">
            <a:solidFill>
              <a:schemeClr val="tx1"/>
            </a:solidFill>
            <a:round/>
            <a:headEnd/>
            <a:tailEnd type="triangle" w="med" len="med"/>
          </a:ln>
          <a:effectLst/>
        </p:spPr>
        <p:txBody>
          <a:bodyPr/>
          <a:lstStyle/>
          <a:p>
            <a:endParaRPr lang="zh-TW" altLang="en-US" sz="1600">
              <a:latin typeface="Trebuchet MS" pitchFamily="34" charset="0"/>
            </a:endParaRPr>
          </a:p>
        </p:txBody>
      </p:sp>
      <p:sp>
        <p:nvSpPr>
          <p:cNvPr id="107541" name="Line 21"/>
          <p:cNvSpPr>
            <a:spLocks noChangeShapeType="1"/>
          </p:cNvSpPr>
          <p:nvPr/>
        </p:nvSpPr>
        <p:spPr bwMode="auto">
          <a:xfrm>
            <a:off x="3341688" y="2336006"/>
            <a:ext cx="292100" cy="0"/>
          </a:xfrm>
          <a:prstGeom prst="line">
            <a:avLst/>
          </a:prstGeom>
          <a:noFill/>
          <a:ln w="34925">
            <a:solidFill>
              <a:srgbClr val="FF0000"/>
            </a:solidFill>
            <a:round/>
            <a:headEnd/>
            <a:tailEnd type="triangle" w="med" len="med"/>
          </a:ln>
          <a:effectLst/>
        </p:spPr>
        <p:txBody>
          <a:bodyPr/>
          <a:lstStyle/>
          <a:p>
            <a:endParaRPr lang="zh-TW" altLang="en-US">
              <a:latin typeface="Trebuchet MS" pitchFamily="34" charset="0"/>
            </a:endParaRPr>
          </a:p>
        </p:txBody>
      </p:sp>
      <p:sp>
        <p:nvSpPr>
          <p:cNvPr id="107542" name="Text Box 22"/>
          <p:cNvSpPr txBox="1">
            <a:spLocks noChangeArrowheads="1"/>
          </p:cNvSpPr>
          <p:nvPr/>
        </p:nvSpPr>
        <p:spPr bwMode="auto">
          <a:xfrm>
            <a:off x="3622675" y="2200276"/>
            <a:ext cx="1638300" cy="338554"/>
          </a:xfrm>
          <a:prstGeom prst="rect">
            <a:avLst/>
          </a:prstGeom>
          <a:solidFill>
            <a:srgbClr val="FF0000"/>
          </a:solidFill>
          <a:ln w="34925">
            <a:solidFill>
              <a:srgbClr val="FF0000"/>
            </a:solidFill>
            <a:miter lim="800000"/>
            <a:headEnd/>
            <a:tailEnd/>
          </a:ln>
          <a:effectLst/>
        </p:spPr>
        <p:txBody>
          <a:bodyPr>
            <a:spAutoFit/>
          </a:bodyPr>
          <a:lstStyle/>
          <a:p>
            <a:pPr algn="ctr">
              <a:spcBef>
                <a:spcPct val="50000"/>
              </a:spcBef>
            </a:pPr>
            <a:r>
              <a:rPr lang="en-US" altLang="zh-TW" sz="1600" b="1">
                <a:latin typeface="Trebuchet MS" pitchFamily="34" charset="0"/>
                <a:ea typeface="新細明體" pitchFamily="18" charset="-120"/>
              </a:rPr>
              <a:t>VC</a:t>
            </a:r>
          </a:p>
        </p:txBody>
      </p:sp>
      <p:sp>
        <p:nvSpPr>
          <p:cNvPr id="107543" name="Line 23"/>
          <p:cNvSpPr>
            <a:spLocks noChangeShapeType="1"/>
          </p:cNvSpPr>
          <p:nvPr/>
        </p:nvSpPr>
        <p:spPr bwMode="auto">
          <a:xfrm flipV="1">
            <a:off x="1962150" y="1650206"/>
            <a:ext cx="368300" cy="466725"/>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107544" name="Text Box 24"/>
          <p:cNvSpPr txBox="1">
            <a:spLocks noChangeArrowheads="1"/>
          </p:cNvSpPr>
          <p:nvPr/>
        </p:nvSpPr>
        <p:spPr bwMode="auto">
          <a:xfrm>
            <a:off x="2333626" y="1519238"/>
            <a:ext cx="1019175" cy="338554"/>
          </a:xfrm>
          <a:prstGeom prst="rect">
            <a:avLst/>
          </a:prstGeom>
          <a:noFill/>
          <a:ln w="9525">
            <a:solidFill>
              <a:schemeClr val="tx1"/>
            </a:solidFill>
            <a:miter lim="800000"/>
            <a:headEnd/>
            <a:tailEnd/>
          </a:ln>
          <a:effectLst/>
        </p:spPr>
        <p:txBody>
          <a:bodyPr lIns="0" rIns="0">
            <a:spAutoFit/>
          </a:bodyPr>
          <a:lstStyle/>
          <a:p>
            <a:pPr algn="ctr">
              <a:spcBef>
                <a:spcPct val="50000"/>
              </a:spcBef>
            </a:pPr>
            <a:r>
              <a:rPr lang="en-US" altLang="zh-TW" sz="1600" b="1">
                <a:latin typeface="Trebuchet MS" pitchFamily="34" charset="0"/>
                <a:ea typeface="新細明體" pitchFamily="18" charset="-120"/>
              </a:rPr>
              <a:t>Physical</a:t>
            </a:r>
          </a:p>
        </p:txBody>
      </p:sp>
      <p:sp>
        <p:nvSpPr>
          <p:cNvPr id="107545" name="Line 25"/>
          <p:cNvSpPr>
            <a:spLocks noChangeShapeType="1"/>
          </p:cNvSpPr>
          <p:nvPr/>
        </p:nvSpPr>
        <p:spPr bwMode="auto">
          <a:xfrm>
            <a:off x="777875" y="2116931"/>
            <a:ext cx="209550" cy="0"/>
          </a:xfrm>
          <a:prstGeom prst="line">
            <a:avLst/>
          </a:prstGeom>
          <a:noFill/>
          <a:ln w="34925">
            <a:solidFill>
              <a:srgbClr val="FF0000"/>
            </a:solidFill>
            <a:round/>
            <a:headEnd/>
            <a:tailEnd type="triangle" w="med" len="med"/>
          </a:ln>
          <a:effectLst/>
        </p:spPr>
        <p:txBody>
          <a:bodyPr/>
          <a:lstStyle/>
          <a:p>
            <a:endParaRPr lang="zh-TW" altLang="en-US">
              <a:latin typeface="Trebuchet MS" pitchFamily="34" charset="0"/>
            </a:endParaRPr>
          </a:p>
        </p:txBody>
      </p:sp>
      <p:sp>
        <p:nvSpPr>
          <p:cNvPr id="107546" name="Rectangle 26"/>
          <p:cNvSpPr>
            <a:spLocks noChangeArrowheads="1"/>
          </p:cNvSpPr>
          <p:nvPr/>
        </p:nvSpPr>
        <p:spPr bwMode="auto">
          <a:xfrm>
            <a:off x="1012826" y="1993107"/>
            <a:ext cx="957263" cy="338554"/>
          </a:xfrm>
          <a:prstGeom prst="rect">
            <a:avLst/>
          </a:prstGeom>
          <a:solidFill>
            <a:srgbClr val="FF0000"/>
          </a:solidFill>
          <a:ln w="9525">
            <a:solidFill>
              <a:schemeClr val="tx1"/>
            </a:solidFill>
            <a:miter lim="800000"/>
            <a:headEnd/>
            <a:tailEnd/>
          </a:ln>
          <a:effectLst/>
        </p:spPr>
        <p:txBody>
          <a:bodyPr lIns="0" rIns="0">
            <a:spAutoFit/>
          </a:bodyPr>
          <a:lstStyle/>
          <a:p>
            <a:pPr algn="ctr"/>
            <a:r>
              <a:rPr lang="en-US" altLang="zh-TW" sz="1600" b="1">
                <a:latin typeface="Trebuchet MS" pitchFamily="34" charset="0"/>
                <a:ea typeface="新細明體" pitchFamily="18" charset="-120"/>
              </a:rPr>
              <a:t>Surface</a:t>
            </a:r>
          </a:p>
        </p:txBody>
      </p:sp>
      <p:sp>
        <p:nvSpPr>
          <p:cNvPr id="107547" name="Line 27"/>
          <p:cNvSpPr>
            <a:spLocks noChangeShapeType="1"/>
          </p:cNvSpPr>
          <p:nvPr/>
        </p:nvSpPr>
        <p:spPr bwMode="auto">
          <a:xfrm flipV="1">
            <a:off x="3340100" y="1643063"/>
            <a:ext cx="293688" cy="2381"/>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107548" name="Rectangle 28"/>
          <p:cNvSpPr>
            <a:spLocks noChangeArrowheads="1"/>
          </p:cNvSpPr>
          <p:nvPr/>
        </p:nvSpPr>
        <p:spPr bwMode="auto">
          <a:xfrm>
            <a:off x="3619501" y="1506141"/>
            <a:ext cx="1501501" cy="338554"/>
          </a:xfrm>
          <a:prstGeom prst="rect">
            <a:avLst/>
          </a:prstGeom>
          <a:noFill/>
          <a:ln w="9525">
            <a:solidFill>
              <a:schemeClr val="tx1"/>
            </a:solidFill>
            <a:miter lim="800000"/>
            <a:headEnd/>
            <a:tailEnd/>
          </a:ln>
          <a:effectLst/>
        </p:spPr>
        <p:txBody>
          <a:bodyPr wrap="none">
            <a:spAutoFit/>
          </a:bodyPr>
          <a:lstStyle/>
          <a:p>
            <a:pPr>
              <a:spcBef>
                <a:spcPct val="50000"/>
              </a:spcBef>
            </a:pPr>
            <a:r>
              <a:rPr lang="en-US" altLang="zh-TW" sz="1600">
                <a:latin typeface="Trebuchet MS" pitchFamily="34" charset="0"/>
                <a:ea typeface="新細明體" pitchFamily="18" charset="-120"/>
              </a:rPr>
              <a:t>Topo Contrast</a:t>
            </a:r>
          </a:p>
        </p:txBody>
      </p:sp>
      <p:sp>
        <p:nvSpPr>
          <p:cNvPr id="107549" name="Rectangle 29"/>
          <p:cNvSpPr>
            <a:spLocks noChangeArrowheads="1"/>
          </p:cNvSpPr>
          <p:nvPr/>
        </p:nvSpPr>
        <p:spPr bwMode="auto">
          <a:xfrm>
            <a:off x="3625851" y="1856185"/>
            <a:ext cx="1635125" cy="338554"/>
          </a:xfrm>
          <a:prstGeom prst="rect">
            <a:avLst/>
          </a:prstGeom>
          <a:noFill/>
          <a:ln w="9525">
            <a:solidFill>
              <a:schemeClr val="tx1"/>
            </a:solidFill>
            <a:miter lim="800000"/>
            <a:headEnd/>
            <a:tailEnd/>
          </a:ln>
          <a:effectLst/>
        </p:spPr>
        <p:txBody>
          <a:bodyPr>
            <a:spAutoFit/>
          </a:bodyPr>
          <a:lstStyle/>
          <a:p>
            <a:r>
              <a:rPr lang="en-US" altLang="zh-TW" sz="1600">
                <a:latin typeface="Trebuchet MS" pitchFamily="34" charset="0"/>
                <a:ea typeface="新細明體" pitchFamily="18" charset="-120"/>
              </a:rPr>
              <a:t>Mat Contrast</a:t>
            </a:r>
          </a:p>
        </p:txBody>
      </p:sp>
      <p:sp>
        <p:nvSpPr>
          <p:cNvPr id="107564" name="Rectangle 44"/>
          <p:cNvSpPr>
            <a:spLocks noChangeArrowheads="1"/>
          </p:cNvSpPr>
          <p:nvPr/>
        </p:nvSpPr>
        <p:spPr bwMode="auto">
          <a:xfrm>
            <a:off x="5673725" y="891779"/>
            <a:ext cx="3195638" cy="3243965"/>
          </a:xfrm>
          <a:prstGeom prst="rect">
            <a:avLst/>
          </a:prstGeom>
          <a:noFill/>
          <a:ln w="9525">
            <a:noFill/>
            <a:miter lim="800000"/>
            <a:headEnd/>
            <a:tailEnd/>
          </a:ln>
          <a:effectLst/>
        </p:spPr>
        <p:txBody>
          <a:bodyPr>
            <a:spAutoFit/>
          </a:bodyPr>
          <a:lstStyle/>
          <a:p>
            <a:pPr marL="228600" indent="-228600">
              <a:spcBef>
                <a:spcPct val="20000"/>
              </a:spcBef>
            </a:pPr>
            <a:r>
              <a:rPr lang="en-US" altLang="zh-TW" sz="1600" dirty="0">
                <a:latin typeface="Trebuchet MS" pitchFamily="34" charset="0"/>
                <a:ea typeface="新細明體" pitchFamily="18" charset="-120"/>
              </a:rPr>
              <a:t>General Guidelines</a:t>
            </a:r>
          </a:p>
          <a:p>
            <a:pPr marL="228600" indent="-228600">
              <a:spcBef>
                <a:spcPct val="20000"/>
              </a:spcBef>
              <a:buFontTx/>
              <a:buAutoNum type="arabicPeriod"/>
            </a:pPr>
            <a:r>
              <a:rPr lang="en-US" altLang="zh-TW" sz="1600" dirty="0">
                <a:latin typeface="Trebuchet MS" pitchFamily="34" charset="0"/>
                <a:ea typeface="新細明體" pitchFamily="18" charset="-120"/>
              </a:rPr>
              <a:t>Positive mode or negative mode</a:t>
            </a:r>
          </a:p>
          <a:p>
            <a:pPr marL="228600" indent="-228600">
              <a:spcBef>
                <a:spcPct val="20000"/>
              </a:spcBef>
              <a:buFontTx/>
              <a:buAutoNum type="arabicPeriod"/>
            </a:pPr>
            <a:r>
              <a:rPr lang="en-US" altLang="zh-TW" sz="1600" dirty="0">
                <a:latin typeface="Trebuchet MS" pitchFamily="34" charset="0"/>
                <a:ea typeface="新細明體" pitchFamily="18" charset="-120"/>
              </a:rPr>
              <a:t>Proper scan direction and/or average modes impose different charging rate, thus VC may differs</a:t>
            </a:r>
          </a:p>
          <a:p>
            <a:pPr marL="228600" indent="-228600">
              <a:spcBef>
                <a:spcPct val="20000"/>
              </a:spcBef>
              <a:buFontTx/>
              <a:buAutoNum type="arabicPeriod"/>
            </a:pPr>
            <a:r>
              <a:rPr lang="en-US" altLang="zh-TW" sz="1600" dirty="0">
                <a:latin typeface="Trebuchet MS" pitchFamily="34" charset="0"/>
                <a:ea typeface="新細明體" pitchFamily="18" charset="-120"/>
              </a:rPr>
              <a:t>Proper charging rate against discharging rate is the key</a:t>
            </a:r>
          </a:p>
          <a:p>
            <a:pPr marL="228600" indent="-228600">
              <a:spcBef>
                <a:spcPct val="20000"/>
              </a:spcBef>
              <a:buFontTx/>
              <a:buAutoNum type="arabicPeriod"/>
            </a:pPr>
            <a:r>
              <a:rPr lang="en-US" altLang="zh-TW" sz="1600" dirty="0" smtClean="0">
                <a:latin typeface="Trebuchet MS" pitchFamily="34" charset="0"/>
                <a:ea typeface="新細明體" pitchFamily="18" charset="-120"/>
              </a:rPr>
              <a:t>Pre-scan </a:t>
            </a:r>
            <a:r>
              <a:rPr lang="en-US" altLang="zh-TW" sz="1600" dirty="0">
                <a:latin typeface="Trebuchet MS" pitchFamily="34" charset="0"/>
                <a:ea typeface="新細明體" pitchFamily="18" charset="-120"/>
              </a:rPr>
              <a:t>or post scan may help VC enhancement or charging control</a:t>
            </a:r>
          </a:p>
        </p:txBody>
      </p:sp>
      <p:graphicFrame>
        <p:nvGraphicFramePr>
          <p:cNvPr id="107566" name="Object 46"/>
          <p:cNvGraphicFramePr>
            <a:graphicFrameLocks/>
          </p:cNvGraphicFramePr>
          <p:nvPr/>
        </p:nvGraphicFramePr>
        <p:xfrm>
          <a:off x="992189" y="3121087"/>
          <a:ext cx="1462087" cy="1096565"/>
        </p:xfrm>
        <a:graphic>
          <a:graphicData uri="http://schemas.openxmlformats.org/presentationml/2006/ole">
            <p:oleObj spid="_x0000_s1159170" name="PhotoImpact" r:id="rId4" imgW="4876190" imgH="4876190" progId="">
              <p:embed/>
            </p:oleObj>
          </a:graphicData>
        </a:graphic>
      </p:graphicFrame>
      <p:pic>
        <p:nvPicPr>
          <p:cNvPr id="107575" name="Picture 55" descr="patch-40nm_6123"/>
          <p:cNvPicPr>
            <a:picLocks noChangeAspect="1" noChangeArrowheads="1" noCrop="1"/>
          </p:cNvPicPr>
          <p:nvPr/>
        </p:nvPicPr>
        <p:blipFill>
          <a:blip r:embed="rId5" cstate="print"/>
          <a:srcRect/>
          <a:stretch>
            <a:fillRect/>
          </a:stretch>
        </p:blipFill>
        <p:spPr bwMode="auto">
          <a:xfrm>
            <a:off x="2497138" y="3120384"/>
            <a:ext cx="1479550" cy="1109663"/>
          </a:xfrm>
          <a:prstGeom prst="rect">
            <a:avLst/>
          </a:prstGeom>
          <a:noFill/>
        </p:spPr>
      </p:pic>
      <p:pic>
        <p:nvPicPr>
          <p:cNvPr id="107576" name="Picture 56"/>
          <p:cNvPicPr>
            <a:picLocks noChangeArrowheads="1"/>
          </p:cNvPicPr>
          <p:nvPr/>
        </p:nvPicPr>
        <p:blipFill>
          <a:blip r:embed="rId6" cstate="print"/>
          <a:srcRect/>
          <a:stretch>
            <a:fillRect/>
          </a:stretch>
        </p:blipFill>
        <p:spPr bwMode="auto">
          <a:xfrm>
            <a:off x="3997325" y="3134672"/>
            <a:ext cx="1462088" cy="1096565"/>
          </a:xfrm>
          <a:prstGeom prst="rect">
            <a:avLst/>
          </a:prstGeom>
          <a:noFill/>
          <a:ln w="9525">
            <a:noFill/>
            <a:miter lim="800000"/>
            <a:headEnd/>
            <a:tailEnd/>
          </a:ln>
        </p:spPr>
      </p:pic>
      <p:sp>
        <p:nvSpPr>
          <p:cNvPr id="107577" name="Line 57"/>
          <p:cNvSpPr>
            <a:spLocks noChangeShapeType="1"/>
          </p:cNvSpPr>
          <p:nvPr/>
        </p:nvSpPr>
        <p:spPr bwMode="auto">
          <a:xfrm flipV="1">
            <a:off x="3416300" y="3652593"/>
            <a:ext cx="1193800" cy="9525"/>
          </a:xfrm>
          <a:prstGeom prst="line">
            <a:avLst/>
          </a:prstGeom>
          <a:noFill/>
          <a:ln w="34925">
            <a:solidFill>
              <a:srgbClr val="FF0000"/>
            </a:solidFill>
            <a:round/>
            <a:headEnd/>
            <a:tailEnd type="triangle" w="med" len="med"/>
          </a:ln>
          <a:effectLst/>
        </p:spPr>
        <p:txBody>
          <a:bodyPr/>
          <a:lstStyle/>
          <a:p>
            <a:endParaRPr lang="zh-TW" altLang="en-US">
              <a:latin typeface="Trebuchet MS" pitchFamily="34" charset="0"/>
            </a:endParaRPr>
          </a:p>
        </p:txBody>
      </p:sp>
      <p:sp>
        <p:nvSpPr>
          <p:cNvPr id="29" name="Text Box 67"/>
          <p:cNvSpPr txBox="1">
            <a:spLocks noChangeArrowheads="1"/>
          </p:cNvSpPr>
          <p:nvPr/>
        </p:nvSpPr>
        <p:spPr bwMode="auto">
          <a:xfrm>
            <a:off x="-1" y="0"/>
            <a:ext cx="7772365" cy="400110"/>
          </a:xfrm>
          <a:prstGeom prst="rect">
            <a:avLst/>
          </a:prstGeom>
          <a:noFill/>
          <a:ln w="9525">
            <a:noFill/>
            <a:miter lim="800000"/>
            <a:headEnd/>
            <a:tailEnd/>
          </a:ln>
          <a:effectLst/>
        </p:spPr>
        <p:txBody>
          <a:bodyPr wrap="square">
            <a:spAutoFit/>
          </a:bodyPr>
          <a:lstStyle/>
          <a:p>
            <a:pPr>
              <a:spcBef>
                <a:spcPct val="50000"/>
              </a:spcBef>
            </a:pPr>
            <a:r>
              <a:rPr lang="en-US" altLang="zh-TW" sz="2000" dirty="0" smtClean="0">
                <a:ea typeface="新細明體" pitchFamily="18" charset="-120"/>
              </a:rPr>
              <a:t>Bottom-up for Recipe Set Up – </a:t>
            </a:r>
            <a:r>
              <a:rPr lang="en-US" altLang="zh-TW" sz="2000" dirty="0" smtClean="0">
                <a:latin typeface="+mj-lt"/>
                <a:ea typeface="新細明體" pitchFamily="18" charset="-120"/>
              </a:rPr>
              <a:t>DOI: Surface Voltage Contrast</a:t>
            </a:r>
            <a:endParaRPr lang="en-US" altLang="zh-TW" sz="2000" b="1" dirty="0">
              <a:latin typeface="+mj-lt"/>
              <a:ea typeface="新細明體" pitchFamily="18" charset="-12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Oval 2"/>
          <p:cNvSpPr>
            <a:spLocks noChangeArrowheads="1"/>
          </p:cNvSpPr>
          <p:nvPr/>
        </p:nvSpPr>
        <p:spPr bwMode="auto">
          <a:xfrm>
            <a:off x="88900" y="1846660"/>
            <a:ext cx="723900" cy="521494"/>
          </a:xfrm>
          <a:prstGeom prst="ellipse">
            <a:avLst/>
          </a:prstGeom>
          <a:solidFill>
            <a:srgbClr val="FF0000"/>
          </a:solidFill>
          <a:ln w="9525">
            <a:solidFill>
              <a:schemeClr val="tx1"/>
            </a:solidFill>
            <a:round/>
            <a:headEnd/>
            <a:tailEnd/>
          </a:ln>
          <a:effectLst/>
        </p:spPr>
        <p:txBody>
          <a:bodyPr wrap="none" anchor="ctr"/>
          <a:lstStyle/>
          <a:p>
            <a:endParaRPr lang="zh-TW" altLang="en-US">
              <a:latin typeface="Trebuchet MS" pitchFamily="34" charset="0"/>
            </a:endParaRPr>
          </a:p>
        </p:txBody>
      </p:sp>
      <p:sp>
        <p:nvSpPr>
          <p:cNvPr id="112643" name="Rectangle 3"/>
          <p:cNvSpPr>
            <a:spLocks noChangeArrowheads="1"/>
          </p:cNvSpPr>
          <p:nvPr/>
        </p:nvSpPr>
        <p:spPr bwMode="auto">
          <a:xfrm>
            <a:off x="3619500" y="1162051"/>
            <a:ext cx="1651000" cy="1508522"/>
          </a:xfrm>
          <a:prstGeom prst="rect">
            <a:avLst/>
          </a:prstGeom>
          <a:solidFill>
            <a:srgbClr val="008080">
              <a:alpha val="67999"/>
            </a:srgbClr>
          </a:solidFill>
          <a:ln w="9525">
            <a:noFill/>
            <a:miter lim="800000"/>
            <a:headEnd/>
            <a:tailEnd/>
          </a:ln>
          <a:effectLst/>
        </p:spPr>
        <p:txBody>
          <a:bodyPr wrap="none" anchor="ctr"/>
          <a:lstStyle/>
          <a:p>
            <a:endParaRPr lang="zh-TW" altLang="en-US">
              <a:latin typeface="Trebuchet MS" pitchFamily="34" charset="0"/>
            </a:endParaRPr>
          </a:p>
        </p:txBody>
      </p:sp>
      <p:sp>
        <p:nvSpPr>
          <p:cNvPr id="112644" name="Rectangle 4"/>
          <p:cNvSpPr>
            <a:spLocks noChangeArrowheads="1"/>
          </p:cNvSpPr>
          <p:nvPr/>
        </p:nvSpPr>
        <p:spPr bwMode="auto">
          <a:xfrm>
            <a:off x="2324100" y="1162051"/>
            <a:ext cx="1041400" cy="1508522"/>
          </a:xfrm>
          <a:prstGeom prst="rect">
            <a:avLst/>
          </a:prstGeom>
          <a:solidFill>
            <a:srgbClr val="FF99CC">
              <a:alpha val="67999"/>
            </a:srgbClr>
          </a:solidFill>
          <a:ln w="9525">
            <a:noFill/>
            <a:miter lim="800000"/>
            <a:headEnd/>
            <a:tailEnd/>
          </a:ln>
          <a:effectLst/>
        </p:spPr>
        <p:txBody>
          <a:bodyPr wrap="none" anchor="ctr"/>
          <a:lstStyle/>
          <a:p>
            <a:endParaRPr lang="zh-TW" altLang="en-US">
              <a:latin typeface="Trebuchet MS" pitchFamily="34" charset="0"/>
            </a:endParaRPr>
          </a:p>
        </p:txBody>
      </p:sp>
      <p:sp>
        <p:nvSpPr>
          <p:cNvPr id="112645" name="Rectangle 5"/>
          <p:cNvSpPr>
            <a:spLocks noChangeArrowheads="1"/>
          </p:cNvSpPr>
          <p:nvPr/>
        </p:nvSpPr>
        <p:spPr bwMode="auto">
          <a:xfrm>
            <a:off x="1003300" y="1143001"/>
            <a:ext cx="977900" cy="1508522"/>
          </a:xfrm>
          <a:prstGeom prst="rect">
            <a:avLst/>
          </a:prstGeom>
          <a:solidFill>
            <a:srgbClr val="333399">
              <a:alpha val="64999"/>
            </a:srgbClr>
          </a:solidFill>
          <a:ln w="9525">
            <a:noFill/>
            <a:miter lim="800000"/>
            <a:headEnd/>
            <a:tailEnd/>
          </a:ln>
          <a:effectLst/>
        </p:spPr>
        <p:txBody>
          <a:bodyPr wrap="none" anchor="ctr"/>
          <a:lstStyle/>
          <a:p>
            <a:endParaRPr lang="zh-TW" altLang="en-US">
              <a:latin typeface="Trebuchet MS" pitchFamily="34" charset="0"/>
            </a:endParaRPr>
          </a:p>
        </p:txBody>
      </p:sp>
      <p:sp>
        <p:nvSpPr>
          <p:cNvPr id="112646" name="Text Box 6"/>
          <p:cNvSpPr txBox="1">
            <a:spLocks noChangeArrowheads="1"/>
          </p:cNvSpPr>
          <p:nvPr/>
        </p:nvSpPr>
        <p:spPr bwMode="auto">
          <a:xfrm>
            <a:off x="152400" y="1958579"/>
            <a:ext cx="647700" cy="369332"/>
          </a:xfrm>
          <a:prstGeom prst="rect">
            <a:avLst/>
          </a:prstGeom>
          <a:noFill/>
          <a:ln w="9525">
            <a:noFill/>
            <a:miter lim="800000"/>
            <a:headEnd/>
            <a:tailEnd/>
          </a:ln>
          <a:effectLst/>
        </p:spPr>
        <p:txBody>
          <a:bodyPr>
            <a:spAutoFit/>
          </a:bodyPr>
          <a:lstStyle/>
          <a:p>
            <a:pPr>
              <a:spcBef>
                <a:spcPct val="50000"/>
              </a:spcBef>
            </a:pPr>
            <a:r>
              <a:rPr lang="en-US" altLang="zh-TW">
                <a:latin typeface="Trebuchet MS" pitchFamily="34" charset="0"/>
                <a:ea typeface="新細明體" pitchFamily="18" charset="-120"/>
              </a:rPr>
              <a:t>DOI</a:t>
            </a:r>
          </a:p>
        </p:txBody>
      </p:sp>
      <p:sp>
        <p:nvSpPr>
          <p:cNvPr id="112647" name="Text Box 7"/>
          <p:cNvSpPr txBox="1">
            <a:spLocks noChangeArrowheads="1"/>
          </p:cNvSpPr>
          <p:nvPr/>
        </p:nvSpPr>
        <p:spPr bwMode="auto">
          <a:xfrm>
            <a:off x="977900" y="1176338"/>
            <a:ext cx="8026400" cy="369332"/>
          </a:xfrm>
          <a:prstGeom prst="rect">
            <a:avLst/>
          </a:prstGeom>
          <a:noFill/>
          <a:ln w="9525">
            <a:noFill/>
            <a:miter lim="800000"/>
            <a:headEnd/>
            <a:tailEnd/>
          </a:ln>
          <a:effectLst/>
        </p:spPr>
        <p:txBody>
          <a:bodyPr>
            <a:spAutoFit/>
          </a:bodyPr>
          <a:lstStyle/>
          <a:p>
            <a:pPr defTabSz="368300">
              <a:spcBef>
                <a:spcPct val="50000"/>
              </a:spcBef>
              <a:tabLst>
                <a:tab pos="1257300" algn="l"/>
                <a:tab pos="2578100" algn="l"/>
                <a:tab pos="2806700" algn="l"/>
              </a:tabLst>
            </a:pPr>
            <a:r>
              <a:rPr lang="en-US" altLang="zh-TW">
                <a:latin typeface="Trebuchet MS" pitchFamily="34" charset="0"/>
                <a:ea typeface="新細明體" pitchFamily="18" charset="-120"/>
              </a:rPr>
              <a:t>Location 	DOI Type 		Image Type 				</a:t>
            </a:r>
          </a:p>
        </p:txBody>
      </p:sp>
      <p:sp>
        <p:nvSpPr>
          <p:cNvPr id="112650" name="Line 10"/>
          <p:cNvSpPr>
            <a:spLocks noChangeShapeType="1"/>
          </p:cNvSpPr>
          <p:nvPr/>
        </p:nvSpPr>
        <p:spPr bwMode="auto">
          <a:xfrm>
            <a:off x="806451" y="2125267"/>
            <a:ext cx="244475" cy="2381"/>
          </a:xfrm>
          <a:prstGeom prst="line">
            <a:avLst/>
          </a:prstGeom>
          <a:noFill/>
          <a:ln w="34925">
            <a:solidFill>
              <a:srgbClr val="FF0000"/>
            </a:solidFill>
            <a:round/>
            <a:headEnd/>
            <a:tailEnd type="triangle" w="med" len="med"/>
          </a:ln>
          <a:effectLst/>
        </p:spPr>
        <p:txBody>
          <a:bodyPr/>
          <a:lstStyle/>
          <a:p>
            <a:endParaRPr lang="zh-TW" altLang="en-US">
              <a:latin typeface="Trebuchet MS" pitchFamily="34" charset="0"/>
            </a:endParaRPr>
          </a:p>
        </p:txBody>
      </p:sp>
      <p:sp>
        <p:nvSpPr>
          <p:cNvPr id="112652" name="Rectangle 12"/>
          <p:cNvSpPr>
            <a:spLocks noChangeArrowheads="1"/>
          </p:cNvSpPr>
          <p:nvPr/>
        </p:nvSpPr>
        <p:spPr bwMode="auto">
          <a:xfrm>
            <a:off x="1012826" y="1955006"/>
            <a:ext cx="957263" cy="477054"/>
          </a:xfrm>
          <a:prstGeom prst="rect">
            <a:avLst/>
          </a:prstGeom>
          <a:solidFill>
            <a:srgbClr val="FF0000"/>
          </a:solidFill>
          <a:ln w="34925">
            <a:solidFill>
              <a:srgbClr val="FF0000"/>
            </a:solidFill>
            <a:miter lim="800000"/>
            <a:headEnd/>
            <a:tailEnd/>
          </a:ln>
          <a:effectLst/>
        </p:spPr>
        <p:txBody>
          <a:bodyPr lIns="0" rIns="0">
            <a:spAutoFit/>
          </a:bodyPr>
          <a:lstStyle/>
          <a:p>
            <a:pPr algn="ctr"/>
            <a:r>
              <a:rPr lang="en-US" altLang="zh-TW" sz="1600" b="1">
                <a:latin typeface="Trebuchet MS" pitchFamily="34" charset="0"/>
                <a:ea typeface="新細明體" pitchFamily="18" charset="-120"/>
              </a:rPr>
              <a:t>Buried </a:t>
            </a:r>
          </a:p>
          <a:p>
            <a:pPr algn="ctr"/>
            <a:r>
              <a:rPr lang="en-US" altLang="zh-TW" sz="900" b="1">
                <a:latin typeface="Trebuchet MS" pitchFamily="34" charset="0"/>
                <a:ea typeface="新細明體" pitchFamily="18" charset="-120"/>
              </a:rPr>
              <a:t>(CMP/Cap)</a:t>
            </a:r>
          </a:p>
        </p:txBody>
      </p:sp>
      <p:sp>
        <p:nvSpPr>
          <p:cNvPr id="112654" name="Line 14"/>
          <p:cNvSpPr>
            <a:spLocks noChangeShapeType="1"/>
          </p:cNvSpPr>
          <p:nvPr/>
        </p:nvSpPr>
        <p:spPr bwMode="auto">
          <a:xfrm flipV="1">
            <a:off x="1990726" y="1939528"/>
            <a:ext cx="333375" cy="200025"/>
          </a:xfrm>
          <a:prstGeom prst="line">
            <a:avLst/>
          </a:prstGeom>
          <a:noFill/>
          <a:ln w="34925">
            <a:solidFill>
              <a:srgbClr val="FF0000"/>
            </a:solidFill>
            <a:round/>
            <a:headEnd/>
            <a:tailEnd type="triangle" w="med" len="med"/>
          </a:ln>
          <a:effectLst/>
        </p:spPr>
        <p:txBody>
          <a:bodyPr/>
          <a:lstStyle/>
          <a:p>
            <a:endParaRPr lang="zh-TW" altLang="en-US">
              <a:latin typeface="Trebuchet MS" pitchFamily="34" charset="0"/>
            </a:endParaRPr>
          </a:p>
        </p:txBody>
      </p:sp>
      <p:sp>
        <p:nvSpPr>
          <p:cNvPr id="112655" name="Line 15"/>
          <p:cNvSpPr>
            <a:spLocks noChangeShapeType="1"/>
          </p:cNvSpPr>
          <p:nvPr/>
        </p:nvSpPr>
        <p:spPr bwMode="auto">
          <a:xfrm>
            <a:off x="1990725" y="2177654"/>
            <a:ext cx="342900" cy="164306"/>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112668" name="Rectangle 28"/>
          <p:cNvSpPr>
            <a:spLocks noChangeArrowheads="1"/>
          </p:cNvSpPr>
          <p:nvPr/>
        </p:nvSpPr>
        <p:spPr bwMode="auto">
          <a:xfrm>
            <a:off x="3625851" y="1762125"/>
            <a:ext cx="1635125" cy="369332"/>
          </a:xfrm>
          <a:prstGeom prst="rect">
            <a:avLst/>
          </a:prstGeom>
          <a:solidFill>
            <a:srgbClr val="FF0000"/>
          </a:solidFill>
          <a:ln w="34925">
            <a:solidFill>
              <a:srgbClr val="FF0000"/>
            </a:solidFill>
            <a:miter lim="800000"/>
            <a:headEnd/>
            <a:tailEnd/>
          </a:ln>
          <a:effectLst/>
        </p:spPr>
        <p:txBody>
          <a:bodyPr>
            <a:spAutoFit/>
          </a:bodyPr>
          <a:lstStyle/>
          <a:p>
            <a:r>
              <a:rPr lang="en-US" altLang="zh-TW">
                <a:latin typeface="Trebuchet MS" pitchFamily="34" charset="0"/>
                <a:ea typeface="新細明體" pitchFamily="18" charset="-120"/>
              </a:rPr>
              <a:t>Mat Contrast</a:t>
            </a:r>
          </a:p>
        </p:txBody>
      </p:sp>
      <p:sp>
        <p:nvSpPr>
          <p:cNvPr id="112669" name="Text Box 29"/>
          <p:cNvSpPr txBox="1">
            <a:spLocks noChangeArrowheads="1"/>
          </p:cNvSpPr>
          <p:nvPr/>
        </p:nvSpPr>
        <p:spPr bwMode="auto">
          <a:xfrm>
            <a:off x="3622675" y="2265760"/>
            <a:ext cx="1638300" cy="338554"/>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zh-TW" sz="1600" b="1">
                <a:latin typeface="Trebuchet MS" pitchFamily="34" charset="0"/>
                <a:ea typeface="新細明體" pitchFamily="18" charset="-120"/>
              </a:rPr>
              <a:t>VC</a:t>
            </a:r>
          </a:p>
        </p:txBody>
      </p:sp>
      <p:sp>
        <p:nvSpPr>
          <p:cNvPr id="112672" name="Text Box 32"/>
          <p:cNvSpPr txBox="1">
            <a:spLocks noChangeArrowheads="1"/>
          </p:cNvSpPr>
          <p:nvPr/>
        </p:nvSpPr>
        <p:spPr bwMode="auto">
          <a:xfrm>
            <a:off x="2333626" y="1770460"/>
            <a:ext cx="1019175" cy="338554"/>
          </a:xfrm>
          <a:prstGeom prst="rect">
            <a:avLst/>
          </a:prstGeom>
          <a:solidFill>
            <a:srgbClr val="FF0000"/>
          </a:solidFill>
          <a:ln w="34925">
            <a:solidFill>
              <a:srgbClr val="FF0000"/>
            </a:solidFill>
            <a:miter lim="800000"/>
            <a:headEnd/>
            <a:tailEnd/>
          </a:ln>
          <a:effectLst/>
        </p:spPr>
        <p:txBody>
          <a:bodyPr lIns="0" rIns="0">
            <a:spAutoFit/>
          </a:bodyPr>
          <a:lstStyle/>
          <a:p>
            <a:pPr algn="ctr">
              <a:spcBef>
                <a:spcPct val="50000"/>
              </a:spcBef>
            </a:pPr>
            <a:r>
              <a:rPr lang="en-US" altLang="zh-TW" sz="1600" b="1">
                <a:latin typeface="Trebuchet MS" pitchFamily="34" charset="0"/>
                <a:ea typeface="新細明體" pitchFamily="18" charset="-120"/>
              </a:rPr>
              <a:t>Physical</a:t>
            </a:r>
          </a:p>
        </p:txBody>
      </p:sp>
      <p:sp>
        <p:nvSpPr>
          <p:cNvPr id="112673" name="Text Box 33"/>
          <p:cNvSpPr txBox="1">
            <a:spLocks noChangeArrowheads="1"/>
          </p:cNvSpPr>
          <p:nvPr/>
        </p:nvSpPr>
        <p:spPr bwMode="auto">
          <a:xfrm>
            <a:off x="2324100" y="2256235"/>
            <a:ext cx="1028700" cy="338554"/>
          </a:xfrm>
          <a:prstGeom prst="rect">
            <a:avLst/>
          </a:prstGeom>
          <a:noFill/>
          <a:ln w="9525">
            <a:solidFill>
              <a:schemeClr val="tx1"/>
            </a:solidFill>
            <a:miter lim="800000"/>
            <a:headEnd/>
            <a:tailEnd/>
          </a:ln>
          <a:effectLst/>
        </p:spPr>
        <p:txBody>
          <a:bodyPr lIns="0" rIns="0">
            <a:spAutoFit/>
          </a:bodyPr>
          <a:lstStyle/>
          <a:p>
            <a:pPr algn="ctr">
              <a:spcBef>
                <a:spcPct val="50000"/>
              </a:spcBef>
            </a:pPr>
            <a:r>
              <a:rPr lang="en-US" altLang="zh-TW" sz="1600" b="1">
                <a:latin typeface="Trebuchet MS" pitchFamily="34" charset="0"/>
                <a:ea typeface="新細明體" pitchFamily="18" charset="-120"/>
              </a:rPr>
              <a:t>Electrical</a:t>
            </a:r>
          </a:p>
        </p:txBody>
      </p:sp>
      <p:sp>
        <p:nvSpPr>
          <p:cNvPr id="112674" name="Line 34"/>
          <p:cNvSpPr>
            <a:spLocks noChangeShapeType="1"/>
          </p:cNvSpPr>
          <p:nvPr/>
        </p:nvSpPr>
        <p:spPr bwMode="auto">
          <a:xfrm>
            <a:off x="3379788" y="2394347"/>
            <a:ext cx="254000" cy="0"/>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112679" name="Line 39"/>
          <p:cNvSpPr>
            <a:spLocks noChangeShapeType="1"/>
          </p:cNvSpPr>
          <p:nvPr/>
        </p:nvSpPr>
        <p:spPr bwMode="auto">
          <a:xfrm>
            <a:off x="3389313" y="1899047"/>
            <a:ext cx="228600" cy="9525"/>
          </a:xfrm>
          <a:prstGeom prst="line">
            <a:avLst/>
          </a:prstGeom>
          <a:noFill/>
          <a:ln w="34925">
            <a:solidFill>
              <a:srgbClr val="FF0000"/>
            </a:solidFill>
            <a:round/>
            <a:headEnd/>
            <a:tailEnd type="triangle" w="med" len="med"/>
          </a:ln>
          <a:effectLst/>
        </p:spPr>
        <p:txBody>
          <a:bodyPr/>
          <a:lstStyle/>
          <a:p>
            <a:endParaRPr lang="zh-TW" altLang="en-US">
              <a:latin typeface="Trebuchet MS" pitchFamily="34" charset="0"/>
            </a:endParaRPr>
          </a:p>
        </p:txBody>
      </p:sp>
      <p:sp>
        <p:nvSpPr>
          <p:cNvPr id="112682" name="Rectangle 42"/>
          <p:cNvSpPr>
            <a:spLocks noChangeArrowheads="1"/>
          </p:cNvSpPr>
          <p:nvPr/>
        </p:nvSpPr>
        <p:spPr bwMode="auto">
          <a:xfrm>
            <a:off x="5343525" y="853679"/>
            <a:ext cx="3571875" cy="1311128"/>
          </a:xfrm>
          <a:prstGeom prst="rect">
            <a:avLst/>
          </a:prstGeom>
          <a:noFill/>
          <a:ln w="9525">
            <a:noFill/>
            <a:miter lim="800000"/>
            <a:headEnd/>
            <a:tailEnd/>
          </a:ln>
          <a:effectLst/>
        </p:spPr>
        <p:txBody>
          <a:bodyPr>
            <a:spAutoFit/>
          </a:bodyPr>
          <a:lstStyle/>
          <a:p>
            <a:pPr marL="342900" indent="-342900">
              <a:spcBef>
                <a:spcPct val="20000"/>
              </a:spcBef>
            </a:pPr>
            <a:r>
              <a:rPr lang="en-US" altLang="zh-TW" dirty="0">
                <a:latin typeface="Trebuchet MS" pitchFamily="34" charset="0"/>
                <a:ea typeface="新細明體" pitchFamily="18" charset="-120"/>
              </a:rPr>
              <a:t>Guidelines</a:t>
            </a:r>
          </a:p>
          <a:p>
            <a:pPr marL="342900" indent="-342900">
              <a:spcBef>
                <a:spcPct val="20000"/>
              </a:spcBef>
              <a:buFontTx/>
              <a:buAutoNum type="arabicPeriod"/>
            </a:pPr>
            <a:r>
              <a:rPr lang="en-US" altLang="zh-TW" dirty="0" smtClean="0">
                <a:latin typeface="Trebuchet MS" pitchFamily="34" charset="0"/>
                <a:ea typeface="新細明體" pitchFamily="18" charset="-120"/>
              </a:rPr>
              <a:t>Higher LE, deeper </a:t>
            </a:r>
            <a:r>
              <a:rPr lang="en-US" altLang="zh-TW" dirty="0" err="1" smtClean="0">
                <a:latin typeface="Trebuchet MS" pitchFamily="34" charset="0"/>
                <a:ea typeface="新細明體" pitchFamily="18" charset="-120"/>
              </a:rPr>
              <a:t>Ip</a:t>
            </a:r>
            <a:r>
              <a:rPr lang="en-US" altLang="zh-TW" dirty="0" smtClean="0">
                <a:latin typeface="Trebuchet MS" pitchFamily="34" charset="0"/>
                <a:ea typeface="新細明體" pitchFamily="18" charset="-120"/>
              </a:rPr>
              <a:t> </a:t>
            </a:r>
            <a:r>
              <a:rPr lang="en-US" altLang="zh-TW" dirty="0" err="1" smtClean="0">
                <a:latin typeface="Trebuchet MS" pitchFamily="34" charset="0"/>
                <a:ea typeface="新細明體" pitchFamily="18" charset="-120"/>
              </a:rPr>
              <a:t>penertrate</a:t>
            </a:r>
            <a:endParaRPr lang="en-US" altLang="zh-TW" dirty="0" smtClean="0">
              <a:latin typeface="Trebuchet MS" pitchFamily="34" charset="0"/>
              <a:ea typeface="新細明體" pitchFamily="18" charset="-120"/>
            </a:endParaRPr>
          </a:p>
          <a:p>
            <a:pPr marL="342900" indent="-342900">
              <a:spcBef>
                <a:spcPct val="20000"/>
              </a:spcBef>
              <a:buFontTx/>
              <a:buAutoNum type="arabicPeriod"/>
            </a:pPr>
            <a:r>
              <a:rPr lang="en-US" altLang="zh-TW" dirty="0" smtClean="0">
                <a:latin typeface="Trebuchet MS" pitchFamily="34" charset="0"/>
                <a:ea typeface="新細明體" pitchFamily="18" charset="-120"/>
              </a:rPr>
              <a:t>BSE mode may required</a:t>
            </a:r>
            <a:endParaRPr lang="en-US" altLang="zh-TW" dirty="0">
              <a:latin typeface="Trebuchet MS" pitchFamily="34" charset="0"/>
              <a:ea typeface="新細明體" pitchFamily="18" charset="-120"/>
            </a:endParaRPr>
          </a:p>
        </p:txBody>
      </p:sp>
      <p:graphicFrame>
        <p:nvGraphicFramePr>
          <p:cNvPr id="112686" name="Object 46"/>
          <p:cNvGraphicFramePr>
            <a:graphicFrameLocks noChangeAspect="1"/>
          </p:cNvGraphicFramePr>
          <p:nvPr/>
        </p:nvGraphicFramePr>
        <p:xfrm>
          <a:off x="966788" y="2850356"/>
          <a:ext cx="2578100" cy="1738313"/>
        </p:xfrm>
        <a:graphic>
          <a:graphicData uri="http://schemas.openxmlformats.org/presentationml/2006/ole">
            <p:oleObj spid="_x0000_s1160194" r:id="rId4" imgW="3822222" imgH="3428571" progId="">
              <p:embed/>
            </p:oleObj>
          </a:graphicData>
        </a:graphic>
      </p:graphicFrame>
      <p:graphicFrame>
        <p:nvGraphicFramePr>
          <p:cNvPr id="112687" name="Object 47"/>
          <p:cNvGraphicFramePr>
            <a:graphicFrameLocks noChangeAspect="1"/>
          </p:cNvGraphicFramePr>
          <p:nvPr/>
        </p:nvGraphicFramePr>
        <p:xfrm>
          <a:off x="4857750" y="2851547"/>
          <a:ext cx="2649538" cy="1741884"/>
        </p:xfrm>
        <a:graphic>
          <a:graphicData uri="http://schemas.openxmlformats.org/presentationml/2006/ole">
            <p:oleObj spid="_x0000_s1160195" r:id="rId5" imgW="3085714" imgH="2704762" progId="">
              <p:embed/>
            </p:oleObj>
          </a:graphicData>
        </a:graphic>
      </p:graphicFrame>
      <p:sp>
        <p:nvSpPr>
          <p:cNvPr id="112688" name="Text Box 48"/>
          <p:cNvSpPr txBox="1">
            <a:spLocks noChangeArrowheads="1"/>
          </p:cNvSpPr>
          <p:nvPr/>
        </p:nvSpPr>
        <p:spPr bwMode="auto">
          <a:xfrm>
            <a:off x="2819400" y="4362450"/>
            <a:ext cx="800100" cy="369332"/>
          </a:xfrm>
          <a:prstGeom prst="rect">
            <a:avLst/>
          </a:prstGeom>
          <a:solidFill>
            <a:schemeClr val="bg1"/>
          </a:solidFill>
          <a:ln w="9525">
            <a:noFill/>
            <a:miter lim="800000"/>
            <a:headEnd/>
            <a:tailEnd/>
          </a:ln>
          <a:effectLst/>
        </p:spPr>
        <p:txBody>
          <a:bodyPr>
            <a:spAutoFit/>
          </a:bodyPr>
          <a:lstStyle/>
          <a:p>
            <a:pPr>
              <a:spcBef>
                <a:spcPct val="50000"/>
              </a:spcBef>
            </a:pPr>
            <a:r>
              <a:rPr lang="en-US" altLang="zh-TW">
                <a:latin typeface="Trebuchet MS" pitchFamily="34" charset="0"/>
                <a:ea typeface="新細明體" pitchFamily="18" charset="-120"/>
              </a:rPr>
              <a:t>1kEV</a:t>
            </a:r>
          </a:p>
        </p:txBody>
      </p:sp>
      <p:sp>
        <p:nvSpPr>
          <p:cNvPr id="112689" name="Text Box 49"/>
          <p:cNvSpPr txBox="1">
            <a:spLocks noChangeArrowheads="1"/>
          </p:cNvSpPr>
          <p:nvPr/>
        </p:nvSpPr>
        <p:spPr bwMode="auto">
          <a:xfrm>
            <a:off x="6584950" y="4357688"/>
            <a:ext cx="952500" cy="369332"/>
          </a:xfrm>
          <a:prstGeom prst="rect">
            <a:avLst/>
          </a:prstGeom>
          <a:solidFill>
            <a:schemeClr val="bg1"/>
          </a:solidFill>
          <a:ln w="9525">
            <a:noFill/>
            <a:miter lim="800000"/>
            <a:headEnd/>
            <a:tailEnd/>
          </a:ln>
          <a:effectLst/>
        </p:spPr>
        <p:txBody>
          <a:bodyPr>
            <a:spAutoFit/>
          </a:bodyPr>
          <a:lstStyle/>
          <a:p>
            <a:pPr>
              <a:spcBef>
                <a:spcPct val="50000"/>
              </a:spcBef>
            </a:pPr>
            <a:r>
              <a:rPr lang="en-US" altLang="zh-TW">
                <a:latin typeface="Trebuchet MS" pitchFamily="34" charset="0"/>
                <a:ea typeface="新細明體" pitchFamily="18" charset="-120"/>
              </a:rPr>
              <a:t>1.5kEV</a:t>
            </a:r>
          </a:p>
        </p:txBody>
      </p:sp>
      <p:sp>
        <p:nvSpPr>
          <p:cNvPr id="24" name="Oval 23"/>
          <p:cNvSpPr/>
          <p:nvPr/>
        </p:nvSpPr>
        <p:spPr bwMode="auto">
          <a:xfrm>
            <a:off x="5212073" y="3120384"/>
            <a:ext cx="457195" cy="365756"/>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p:txBody>
      </p:sp>
      <p:sp>
        <p:nvSpPr>
          <p:cNvPr id="25" name="Text Box 67"/>
          <p:cNvSpPr txBox="1">
            <a:spLocks noChangeArrowheads="1"/>
          </p:cNvSpPr>
          <p:nvPr/>
        </p:nvSpPr>
        <p:spPr bwMode="auto">
          <a:xfrm>
            <a:off x="-1" y="0"/>
            <a:ext cx="7772365" cy="400110"/>
          </a:xfrm>
          <a:prstGeom prst="rect">
            <a:avLst/>
          </a:prstGeom>
          <a:noFill/>
          <a:ln w="9525">
            <a:noFill/>
            <a:miter lim="800000"/>
            <a:headEnd/>
            <a:tailEnd/>
          </a:ln>
          <a:effectLst/>
        </p:spPr>
        <p:txBody>
          <a:bodyPr wrap="square">
            <a:spAutoFit/>
          </a:bodyPr>
          <a:lstStyle/>
          <a:p>
            <a:pPr>
              <a:spcBef>
                <a:spcPct val="50000"/>
              </a:spcBef>
            </a:pPr>
            <a:r>
              <a:rPr lang="en-US" altLang="zh-TW" sz="2000" dirty="0" smtClean="0">
                <a:ea typeface="新細明體" pitchFamily="18" charset="-120"/>
              </a:rPr>
              <a:t>Bottom-up for Recipe Set Up – </a:t>
            </a:r>
            <a:r>
              <a:rPr lang="en-US" altLang="zh-TW" sz="2000" dirty="0" smtClean="0">
                <a:latin typeface="+mj-lt"/>
                <a:ea typeface="新細明體" pitchFamily="18" charset="-120"/>
              </a:rPr>
              <a:t>DOI: Buried Material Contrast</a:t>
            </a:r>
            <a:endParaRPr lang="en-US" altLang="zh-TW" sz="2000" b="1" dirty="0">
              <a:latin typeface="+mj-lt"/>
              <a:ea typeface="新細明體" pitchFamily="18" charset="-12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Oval 2"/>
          <p:cNvSpPr>
            <a:spLocks noChangeArrowheads="1"/>
          </p:cNvSpPr>
          <p:nvPr/>
        </p:nvSpPr>
        <p:spPr bwMode="auto">
          <a:xfrm>
            <a:off x="88900" y="1429941"/>
            <a:ext cx="723900" cy="521494"/>
          </a:xfrm>
          <a:prstGeom prst="ellipse">
            <a:avLst/>
          </a:prstGeom>
          <a:solidFill>
            <a:srgbClr val="FF0000"/>
          </a:solidFill>
          <a:ln w="9525">
            <a:solidFill>
              <a:schemeClr val="tx1"/>
            </a:solidFill>
            <a:round/>
            <a:headEnd/>
            <a:tailEnd/>
          </a:ln>
          <a:effectLst/>
        </p:spPr>
        <p:txBody>
          <a:bodyPr wrap="none" anchor="ctr"/>
          <a:lstStyle/>
          <a:p>
            <a:endParaRPr lang="zh-TW" altLang="en-US">
              <a:latin typeface="Trebuchet MS" pitchFamily="34" charset="0"/>
            </a:endParaRPr>
          </a:p>
        </p:txBody>
      </p:sp>
      <p:sp>
        <p:nvSpPr>
          <p:cNvPr id="114691" name="Rectangle 3"/>
          <p:cNvSpPr>
            <a:spLocks noChangeArrowheads="1"/>
          </p:cNvSpPr>
          <p:nvPr/>
        </p:nvSpPr>
        <p:spPr bwMode="auto">
          <a:xfrm>
            <a:off x="3619500" y="945356"/>
            <a:ext cx="1651000" cy="1177529"/>
          </a:xfrm>
          <a:prstGeom prst="rect">
            <a:avLst/>
          </a:prstGeom>
          <a:solidFill>
            <a:srgbClr val="008080">
              <a:alpha val="67999"/>
            </a:srgbClr>
          </a:solidFill>
          <a:ln w="9525">
            <a:noFill/>
            <a:miter lim="800000"/>
            <a:headEnd/>
            <a:tailEnd/>
          </a:ln>
          <a:effectLst/>
        </p:spPr>
        <p:txBody>
          <a:bodyPr wrap="none" anchor="ctr"/>
          <a:lstStyle/>
          <a:p>
            <a:endParaRPr lang="zh-TW" altLang="en-US">
              <a:latin typeface="Trebuchet MS" pitchFamily="34" charset="0"/>
            </a:endParaRPr>
          </a:p>
        </p:txBody>
      </p:sp>
      <p:sp>
        <p:nvSpPr>
          <p:cNvPr id="114692" name="Rectangle 4"/>
          <p:cNvSpPr>
            <a:spLocks noChangeArrowheads="1"/>
          </p:cNvSpPr>
          <p:nvPr/>
        </p:nvSpPr>
        <p:spPr bwMode="auto">
          <a:xfrm>
            <a:off x="2324100" y="945356"/>
            <a:ext cx="1041400" cy="1177529"/>
          </a:xfrm>
          <a:prstGeom prst="rect">
            <a:avLst/>
          </a:prstGeom>
          <a:solidFill>
            <a:srgbClr val="FF99CC">
              <a:alpha val="67999"/>
            </a:srgbClr>
          </a:solidFill>
          <a:ln w="9525">
            <a:noFill/>
            <a:miter lim="800000"/>
            <a:headEnd/>
            <a:tailEnd/>
          </a:ln>
          <a:effectLst/>
        </p:spPr>
        <p:txBody>
          <a:bodyPr wrap="none" anchor="ctr"/>
          <a:lstStyle/>
          <a:p>
            <a:endParaRPr lang="zh-TW" altLang="en-US">
              <a:latin typeface="Trebuchet MS" pitchFamily="34" charset="0"/>
            </a:endParaRPr>
          </a:p>
        </p:txBody>
      </p:sp>
      <p:sp>
        <p:nvSpPr>
          <p:cNvPr id="114693" name="Rectangle 5"/>
          <p:cNvSpPr>
            <a:spLocks noChangeArrowheads="1"/>
          </p:cNvSpPr>
          <p:nvPr/>
        </p:nvSpPr>
        <p:spPr bwMode="auto">
          <a:xfrm>
            <a:off x="1003300" y="926307"/>
            <a:ext cx="977900" cy="1184672"/>
          </a:xfrm>
          <a:prstGeom prst="rect">
            <a:avLst/>
          </a:prstGeom>
          <a:solidFill>
            <a:srgbClr val="333399">
              <a:alpha val="64999"/>
            </a:srgbClr>
          </a:solidFill>
          <a:ln w="9525">
            <a:noFill/>
            <a:miter lim="800000"/>
            <a:headEnd/>
            <a:tailEnd/>
          </a:ln>
          <a:effectLst/>
        </p:spPr>
        <p:txBody>
          <a:bodyPr wrap="none" anchor="ctr"/>
          <a:lstStyle/>
          <a:p>
            <a:endParaRPr lang="zh-TW" altLang="en-US">
              <a:latin typeface="Trebuchet MS" pitchFamily="34" charset="0"/>
            </a:endParaRPr>
          </a:p>
        </p:txBody>
      </p:sp>
      <p:sp>
        <p:nvSpPr>
          <p:cNvPr id="114694" name="Text Box 6"/>
          <p:cNvSpPr txBox="1">
            <a:spLocks noChangeArrowheads="1"/>
          </p:cNvSpPr>
          <p:nvPr/>
        </p:nvSpPr>
        <p:spPr bwMode="auto">
          <a:xfrm>
            <a:off x="152400" y="1541860"/>
            <a:ext cx="647700" cy="369332"/>
          </a:xfrm>
          <a:prstGeom prst="rect">
            <a:avLst/>
          </a:prstGeom>
          <a:noFill/>
          <a:ln w="9525">
            <a:noFill/>
            <a:miter lim="800000"/>
            <a:headEnd/>
            <a:tailEnd/>
          </a:ln>
          <a:effectLst/>
        </p:spPr>
        <p:txBody>
          <a:bodyPr>
            <a:spAutoFit/>
          </a:bodyPr>
          <a:lstStyle/>
          <a:p>
            <a:pPr>
              <a:spcBef>
                <a:spcPct val="50000"/>
              </a:spcBef>
            </a:pPr>
            <a:r>
              <a:rPr lang="en-US" altLang="zh-TW">
                <a:latin typeface="Trebuchet MS" pitchFamily="34" charset="0"/>
                <a:ea typeface="新細明體" pitchFamily="18" charset="-120"/>
              </a:rPr>
              <a:t>DOI</a:t>
            </a:r>
          </a:p>
        </p:txBody>
      </p:sp>
      <p:sp>
        <p:nvSpPr>
          <p:cNvPr id="114695" name="Text Box 7"/>
          <p:cNvSpPr txBox="1">
            <a:spLocks noChangeArrowheads="1"/>
          </p:cNvSpPr>
          <p:nvPr/>
        </p:nvSpPr>
        <p:spPr bwMode="auto">
          <a:xfrm>
            <a:off x="977900" y="967979"/>
            <a:ext cx="8026400" cy="369332"/>
          </a:xfrm>
          <a:prstGeom prst="rect">
            <a:avLst/>
          </a:prstGeom>
          <a:noFill/>
          <a:ln w="9525">
            <a:noFill/>
            <a:miter lim="800000"/>
            <a:headEnd/>
            <a:tailEnd/>
          </a:ln>
          <a:effectLst/>
        </p:spPr>
        <p:txBody>
          <a:bodyPr>
            <a:spAutoFit/>
          </a:bodyPr>
          <a:lstStyle/>
          <a:p>
            <a:pPr defTabSz="368300">
              <a:spcBef>
                <a:spcPct val="50000"/>
              </a:spcBef>
              <a:tabLst>
                <a:tab pos="1257300" algn="l"/>
                <a:tab pos="2578100" algn="l"/>
                <a:tab pos="2806700" algn="l"/>
              </a:tabLst>
            </a:pPr>
            <a:r>
              <a:rPr lang="en-US" altLang="zh-TW">
                <a:latin typeface="Trebuchet MS" pitchFamily="34" charset="0"/>
                <a:ea typeface="新細明體" pitchFamily="18" charset="-120"/>
              </a:rPr>
              <a:t>Location 	DOI Type 		Image Type 				</a:t>
            </a:r>
          </a:p>
        </p:txBody>
      </p:sp>
      <p:sp>
        <p:nvSpPr>
          <p:cNvPr id="114698" name="Line 10"/>
          <p:cNvSpPr>
            <a:spLocks noChangeShapeType="1"/>
          </p:cNvSpPr>
          <p:nvPr/>
        </p:nvSpPr>
        <p:spPr bwMode="auto">
          <a:xfrm>
            <a:off x="806451" y="1708548"/>
            <a:ext cx="244475" cy="2381"/>
          </a:xfrm>
          <a:prstGeom prst="line">
            <a:avLst/>
          </a:prstGeom>
          <a:noFill/>
          <a:ln w="34925">
            <a:solidFill>
              <a:srgbClr val="FF0000"/>
            </a:solidFill>
            <a:round/>
            <a:headEnd/>
            <a:tailEnd type="triangle" w="med" len="med"/>
          </a:ln>
          <a:effectLst/>
        </p:spPr>
        <p:txBody>
          <a:bodyPr/>
          <a:lstStyle/>
          <a:p>
            <a:endParaRPr lang="zh-TW" altLang="en-US">
              <a:latin typeface="Trebuchet MS" pitchFamily="34" charset="0"/>
            </a:endParaRPr>
          </a:p>
        </p:txBody>
      </p:sp>
      <p:sp>
        <p:nvSpPr>
          <p:cNvPr id="114700" name="Rectangle 12"/>
          <p:cNvSpPr>
            <a:spLocks noChangeArrowheads="1"/>
          </p:cNvSpPr>
          <p:nvPr/>
        </p:nvSpPr>
        <p:spPr bwMode="auto">
          <a:xfrm>
            <a:off x="1012826" y="1538288"/>
            <a:ext cx="957263" cy="477054"/>
          </a:xfrm>
          <a:prstGeom prst="rect">
            <a:avLst/>
          </a:prstGeom>
          <a:solidFill>
            <a:srgbClr val="FF0000"/>
          </a:solidFill>
          <a:ln w="34925">
            <a:solidFill>
              <a:srgbClr val="FF0000"/>
            </a:solidFill>
            <a:miter lim="800000"/>
            <a:headEnd/>
            <a:tailEnd/>
          </a:ln>
          <a:effectLst/>
        </p:spPr>
        <p:txBody>
          <a:bodyPr lIns="0" rIns="0">
            <a:spAutoFit/>
          </a:bodyPr>
          <a:lstStyle/>
          <a:p>
            <a:pPr algn="ctr"/>
            <a:r>
              <a:rPr lang="en-US" altLang="zh-TW" sz="1600" b="1">
                <a:latin typeface="Trebuchet MS" pitchFamily="34" charset="0"/>
                <a:ea typeface="新細明體" pitchFamily="18" charset="-120"/>
              </a:rPr>
              <a:t>Buried </a:t>
            </a:r>
          </a:p>
          <a:p>
            <a:pPr algn="ctr"/>
            <a:r>
              <a:rPr lang="en-US" altLang="zh-TW" sz="900" b="1">
                <a:latin typeface="Trebuchet MS" pitchFamily="34" charset="0"/>
                <a:ea typeface="新細明體" pitchFamily="18" charset="-120"/>
              </a:rPr>
              <a:t>(CMP/Cap)</a:t>
            </a:r>
          </a:p>
        </p:txBody>
      </p:sp>
      <p:sp>
        <p:nvSpPr>
          <p:cNvPr id="114702" name="Line 14"/>
          <p:cNvSpPr>
            <a:spLocks noChangeShapeType="1"/>
          </p:cNvSpPr>
          <p:nvPr/>
        </p:nvSpPr>
        <p:spPr bwMode="auto">
          <a:xfrm flipV="1">
            <a:off x="1990726" y="1522810"/>
            <a:ext cx="333375" cy="200025"/>
          </a:xfrm>
          <a:prstGeom prst="line">
            <a:avLst/>
          </a:prstGeom>
          <a:noFill/>
          <a:ln w="34925">
            <a:solidFill>
              <a:srgbClr val="FF0000"/>
            </a:solidFill>
            <a:round/>
            <a:headEnd/>
            <a:tailEnd type="triangle" w="med" len="med"/>
          </a:ln>
          <a:effectLst/>
        </p:spPr>
        <p:txBody>
          <a:bodyPr/>
          <a:lstStyle/>
          <a:p>
            <a:endParaRPr lang="zh-TW" altLang="en-US">
              <a:latin typeface="Trebuchet MS" pitchFamily="34" charset="0"/>
            </a:endParaRPr>
          </a:p>
        </p:txBody>
      </p:sp>
      <p:sp>
        <p:nvSpPr>
          <p:cNvPr id="114703" name="Line 15"/>
          <p:cNvSpPr>
            <a:spLocks noChangeShapeType="1"/>
          </p:cNvSpPr>
          <p:nvPr/>
        </p:nvSpPr>
        <p:spPr bwMode="auto">
          <a:xfrm>
            <a:off x="1990725" y="1760935"/>
            <a:ext cx="342900" cy="164306"/>
          </a:xfrm>
          <a:prstGeom prst="line">
            <a:avLst/>
          </a:prstGeom>
          <a:noFill/>
          <a:ln w="34925">
            <a:solidFill>
              <a:srgbClr val="FF0000"/>
            </a:solidFill>
            <a:round/>
            <a:headEnd/>
            <a:tailEnd type="triangle" w="med" len="med"/>
          </a:ln>
          <a:effectLst/>
        </p:spPr>
        <p:txBody>
          <a:bodyPr/>
          <a:lstStyle/>
          <a:p>
            <a:endParaRPr lang="zh-TW" altLang="en-US">
              <a:latin typeface="Trebuchet MS" pitchFamily="34" charset="0"/>
            </a:endParaRPr>
          </a:p>
        </p:txBody>
      </p:sp>
      <p:sp>
        <p:nvSpPr>
          <p:cNvPr id="114716" name="Rectangle 28"/>
          <p:cNvSpPr>
            <a:spLocks noChangeArrowheads="1"/>
          </p:cNvSpPr>
          <p:nvPr/>
        </p:nvSpPr>
        <p:spPr bwMode="auto">
          <a:xfrm>
            <a:off x="3625851" y="1345406"/>
            <a:ext cx="1635125" cy="369332"/>
          </a:xfrm>
          <a:prstGeom prst="rect">
            <a:avLst/>
          </a:prstGeom>
          <a:noFill/>
          <a:ln w="9525">
            <a:solidFill>
              <a:schemeClr val="tx1"/>
            </a:solidFill>
            <a:miter lim="800000"/>
            <a:headEnd/>
            <a:tailEnd/>
          </a:ln>
          <a:effectLst/>
        </p:spPr>
        <p:txBody>
          <a:bodyPr>
            <a:spAutoFit/>
          </a:bodyPr>
          <a:lstStyle/>
          <a:p>
            <a:r>
              <a:rPr lang="en-US" altLang="zh-TW">
                <a:latin typeface="Trebuchet MS" pitchFamily="34" charset="0"/>
                <a:ea typeface="新細明體" pitchFamily="18" charset="-120"/>
              </a:rPr>
              <a:t>Mat Contrast</a:t>
            </a:r>
          </a:p>
        </p:txBody>
      </p:sp>
      <p:sp>
        <p:nvSpPr>
          <p:cNvPr id="114717" name="Text Box 29"/>
          <p:cNvSpPr txBox="1">
            <a:spLocks noChangeArrowheads="1"/>
          </p:cNvSpPr>
          <p:nvPr/>
        </p:nvSpPr>
        <p:spPr bwMode="auto">
          <a:xfrm>
            <a:off x="3622675" y="1757363"/>
            <a:ext cx="1638300" cy="338554"/>
          </a:xfrm>
          <a:prstGeom prst="rect">
            <a:avLst/>
          </a:prstGeom>
          <a:solidFill>
            <a:srgbClr val="FF0000"/>
          </a:solidFill>
          <a:ln w="34925">
            <a:solidFill>
              <a:srgbClr val="FF0000"/>
            </a:solidFill>
            <a:miter lim="800000"/>
            <a:headEnd/>
            <a:tailEnd/>
          </a:ln>
          <a:effectLst/>
        </p:spPr>
        <p:txBody>
          <a:bodyPr>
            <a:spAutoFit/>
          </a:bodyPr>
          <a:lstStyle/>
          <a:p>
            <a:pPr algn="ctr">
              <a:spcBef>
                <a:spcPct val="50000"/>
              </a:spcBef>
            </a:pPr>
            <a:r>
              <a:rPr lang="en-US" altLang="zh-TW" sz="1600" b="1">
                <a:latin typeface="Trebuchet MS" pitchFamily="34" charset="0"/>
                <a:ea typeface="新細明體" pitchFamily="18" charset="-120"/>
              </a:rPr>
              <a:t>VC</a:t>
            </a:r>
          </a:p>
        </p:txBody>
      </p:sp>
      <p:sp>
        <p:nvSpPr>
          <p:cNvPr id="114720" name="Text Box 32"/>
          <p:cNvSpPr txBox="1">
            <a:spLocks noChangeArrowheads="1"/>
          </p:cNvSpPr>
          <p:nvPr/>
        </p:nvSpPr>
        <p:spPr bwMode="auto">
          <a:xfrm>
            <a:off x="2333626" y="1353742"/>
            <a:ext cx="1019175" cy="338554"/>
          </a:xfrm>
          <a:prstGeom prst="rect">
            <a:avLst/>
          </a:prstGeom>
          <a:solidFill>
            <a:srgbClr val="FF0000"/>
          </a:solidFill>
          <a:ln w="9525">
            <a:solidFill>
              <a:srgbClr val="FF0000"/>
            </a:solidFill>
            <a:miter lim="800000"/>
            <a:headEnd/>
            <a:tailEnd/>
          </a:ln>
          <a:effectLst/>
        </p:spPr>
        <p:txBody>
          <a:bodyPr lIns="0" rIns="0">
            <a:spAutoFit/>
          </a:bodyPr>
          <a:lstStyle/>
          <a:p>
            <a:pPr algn="ctr">
              <a:spcBef>
                <a:spcPct val="50000"/>
              </a:spcBef>
            </a:pPr>
            <a:r>
              <a:rPr lang="en-US" altLang="zh-TW" sz="1600" b="1">
                <a:latin typeface="Trebuchet MS" pitchFamily="34" charset="0"/>
                <a:ea typeface="新細明體" pitchFamily="18" charset="-120"/>
              </a:rPr>
              <a:t>Physical</a:t>
            </a:r>
          </a:p>
        </p:txBody>
      </p:sp>
      <p:sp>
        <p:nvSpPr>
          <p:cNvPr id="114721" name="Text Box 33"/>
          <p:cNvSpPr txBox="1">
            <a:spLocks noChangeArrowheads="1"/>
          </p:cNvSpPr>
          <p:nvPr/>
        </p:nvSpPr>
        <p:spPr bwMode="auto">
          <a:xfrm>
            <a:off x="2324100" y="1747838"/>
            <a:ext cx="1028700" cy="338554"/>
          </a:xfrm>
          <a:prstGeom prst="rect">
            <a:avLst/>
          </a:prstGeom>
          <a:solidFill>
            <a:srgbClr val="FF0000"/>
          </a:solidFill>
          <a:ln w="34925">
            <a:solidFill>
              <a:srgbClr val="FF0000"/>
            </a:solidFill>
            <a:miter lim="800000"/>
            <a:headEnd/>
            <a:tailEnd/>
          </a:ln>
          <a:effectLst/>
        </p:spPr>
        <p:txBody>
          <a:bodyPr lIns="0" rIns="0">
            <a:spAutoFit/>
          </a:bodyPr>
          <a:lstStyle/>
          <a:p>
            <a:pPr algn="ctr">
              <a:spcBef>
                <a:spcPct val="50000"/>
              </a:spcBef>
            </a:pPr>
            <a:r>
              <a:rPr lang="en-US" altLang="zh-TW" sz="1600" b="1">
                <a:latin typeface="Trebuchet MS" pitchFamily="34" charset="0"/>
                <a:ea typeface="新細明體" pitchFamily="18" charset="-120"/>
              </a:rPr>
              <a:t>Electrical</a:t>
            </a:r>
          </a:p>
        </p:txBody>
      </p:sp>
      <p:sp>
        <p:nvSpPr>
          <p:cNvPr id="114722" name="Line 34"/>
          <p:cNvSpPr>
            <a:spLocks noChangeShapeType="1"/>
          </p:cNvSpPr>
          <p:nvPr/>
        </p:nvSpPr>
        <p:spPr bwMode="auto">
          <a:xfrm>
            <a:off x="3379788" y="1885950"/>
            <a:ext cx="254000" cy="0"/>
          </a:xfrm>
          <a:prstGeom prst="line">
            <a:avLst/>
          </a:prstGeom>
          <a:noFill/>
          <a:ln w="34925">
            <a:solidFill>
              <a:srgbClr val="FF0000"/>
            </a:solidFill>
            <a:round/>
            <a:headEnd/>
            <a:tailEnd type="triangle" w="med" len="med"/>
          </a:ln>
          <a:effectLst/>
        </p:spPr>
        <p:txBody>
          <a:bodyPr/>
          <a:lstStyle/>
          <a:p>
            <a:endParaRPr lang="zh-TW" altLang="en-US">
              <a:latin typeface="Trebuchet MS" pitchFamily="34" charset="0"/>
            </a:endParaRPr>
          </a:p>
        </p:txBody>
      </p:sp>
      <p:sp>
        <p:nvSpPr>
          <p:cNvPr id="114727" name="Line 39"/>
          <p:cNvSpPr>
            <a:spLocks noChangeShapeType="1"/>
          </p:cNvSpPr>
          <p:nvPr/>
        </p:nvSpPr>
        <p:spPr bwMode="auto">
          <a:xfrm>
            <a:off x="3389313" y="1482329"/>
            <a:ext cx="190500" cy="381000"/>
          </a:xfrm>
          <a:prstGeom prst="line">
            <a:avLst/>
          </a:prstGeom>
          <a:noFill/>
          <a:ln w="34925">
            <a:solidFill>
              <a:srgbClr val="FF0000"/>
            </a:solidFill>
            <a:round/>
            <a:headEnd/>
            <a:tailEnd type="triangle" w="med" len="med"/>
          </a:ln>
          <a:effectLst/>
        </p:spPr>
        <p:txBody>
          <a:bodyPr/>
          <a:lstStyle/>
          <a:p>
            <a:endParaRPr lang="zh-TW" altLang="en-US">
              <a:latin typeface="Trebuchet MS" pitchFamily="34" charset="0"/>
            </a:endParaRPr>
          </a:p>
        </p:txBody>
      </p:sp>
      <p:sp>
        <p:nvSpPr>
          <p:cNvPr id="114730" name="Rectangle 42"/>
          <p:cNvSpPr>
            <a:spLocks noChangeArrowheads="1"/>
          </p:cNvSpPr>
          <p:nvPr/>
        </p:nvSpPr>
        <p:spPr bwMode="auto">
          <a:xfrm>
            <a:off x="5394951" y="742970"/>
            <a:ext cx="3613150" cy="4130361"/>
          </a:xfrm>
          <a:prstGeom prst="rect">
            <a:avLst/>
          </a:prstGeom>
          <a:noFill/>
          <a:ln w="9525">
            <a:noFill/>
            <a:miter lim="800000"/>
            <a:headEnd/>
            <a:tailEnd/>
          </a:ln>
          <a:effectLst/>
        </p:spPr>
        <p:txBody>
          <a:bodyPr>
            <a:spAutoFit/>
          </a:bodyPr>
          <a:lstStyle/>
          <a:p>
            <a:pPr marL="342900" indent="-342900">
              <a:spcBef>
                <a:spcPct val="20000"/>
              </a:spcBef>
            </a:pPr>
            <a:r>
              <a:rPr lang="en-US" altLang="zh-TW" b="1" dirty="0">
                <a:latin typeface="Trebuchet MS" pitchFamily="34" charset="0"/>
                <a:ea typeface="新細明體" pitchFamily="18" charset="-120"/>
              </a:rPr>
              <a:t>Guidelines</a:t>
            </a:r>
          </a:p>
          <a:p>
            <a:pPr marL="342900" indent="-342900">
              <a:spcBef>
                <a:spcPct val="20000"/>
              </a:spcBef>
              <a:buFontTx/>
              <a:buAutoNum type="arabicPeriod"/>
            </a:pPr>
            <a:r>
              <a:rPr lang="en-US" altLang="zh-TW" sz="1600" b="1" dirty="0">
                <a:latin typeface="Trebuchet MS" pitchFamily="34" charset="0"/>
                <a:ea typeface="新細明體" pitchFamily="18" charset="-120"/>
              </a:rPr>
              <a:t>Positive (+) mode: Extraction + Lo-LE; Positive flood/pre-scan helps</a:t>
            </a:r>
          </a:p>
          <a:p>
            <a:pPr marL="342900" indent="-342900">
              <a:spcBef>
                <a:spcPct val="20000"/>
              </a:spcBef>
              <a:buFontTx/>
              <a:buAutoNum type="arabicPeriod"/>
            </a:pPr>
            <a:r>
              <a:rPr lang="en-US" altLang="zh-TW" sz="1600" b="1" dirty="0">
                <a:latin typeface="Trebuchet MS" pitchFamily="34" charset="0"/>
                <a:ea typeface="新細明體" pitchFamily="18" charset="-120"/>
              </a:rPr>
              <a:t>Negative (-) mode: Retarding or extraction + Hi-LE; negative flood/pre-scan helps </a:t>
            </a:r>
          </a:p>
          <a:p>
            <a:pPr marL="342900" indent="-342900">
              <a:spcBef>
                <a:spcPct val="20000"/>
              </a:spcBef>
              <a:buFontTx/>
              <a:buAutoNum type="arabicPeriod"/>
            </a:pPr>
            <a:r>
              <a:rPr lang="en-US" altLang="zh-TW" sz="1600" b="1" dirty="0">
                <a:latin typeface="Trebuchet MS" pitchFamily="34" charset="0"/>
                <a:ea typeface="新細明體" pitchFamily="18" charset="-120"/>
              </a:rPr>
              <a:t>For WCMP, </a:t>
            </a:r>
          </a:p>
          <a:p>
            <a:pPr marL="342900" indent="-342900">
              <a:spcBef>
                <a:spcPct val="20000"/>
              </a:spcBef>
            </a:pPr>
            <a:r>
              <a:rPr lang="en-US" altLang="zh-TW" sz="1600" b="1" dirty="0">
                <a:latin typeface="Trebuchet MS" pitchFamily="34" charset="0"/>
                <a:ea typeface="新細明體" pitchFamily="18" charset="-120"/>
              </a:rPr>
              <a:t>	(+) mode DOI: N+/</a:t>
            </a:r>
            <a:r>
              <a:rPr lang="en-US" altLang="zh-TW" sz="1600" b="1" dirty="0" err="1">
                <a:latin typeface="Trebuchet MS" pitchFamily="34" charset="0"/>
                <a:ea typeface="新細明體" pitchFamily="18" charset="-120"/>
              </a:rPr>
              <a:t>Pwell</a:t>
            </a:r>
            <a:r>
              <a:rPr lang="en-US" altLang="zh-TW" sz="1600" b="1" dirty="0">
                <a:latin typeface="Trebuchet MS" pitchFamily="34" charset="0"/>
                <a:ea typeface="新細明體" pitchFamily="18" charset="-120"/>
              </a:rPr>
              <a:t> leak, P+/</a:t>
            </a:r>
            <a:r>
              <a:rPr lang="en-US" altLang="zh-TW" sz="1600" b="1" dirty="0" err="1">
                <a:latin typeface="Trebuchet MS" pitchFamily="34" charset="0"/>
                <a:ea typeface="新細明體" pitchFamily="18" charset="-120"/>
              </a:rPr>
              <a:t>Nwell</a:t>
            </a:r>
            <a:r>
              <a:rPr lang="en-US" altLang="zh-TW" sz="1600" b="1" dirty="0">
                <a:latin typeface="Trebuchet MS" pitchFamily="34" charset="0"/>
                <a:ea typeface="新細明體" pitchFamily="18" charset="-120"/>
              </a:rPr>
              <a:t> Open; Gate Leak</a:t>
            </a:r>
          </a:p>
          <a:p>
            <a:pPr marL="342900" indent="-342900">
              <a:spcBef>
                <a:spcPct val="20000"/>
              </a:spcBef>
            </a:pPr>
            <a:r>
              <a:rPr lang="en-US" altLang="zh-TW" sz="1600" b="1" dirty="0">
                <a:latin typeface="Trebuchet MS" pitchFamily="34" charset="0"/>
                <a:ea typeface="新細明體" pitchFamily="18" charset="-120"/>
              </a:rPr>
              <a:t>	(-) mode DOI: P+/</a:t>
            </a:r>
            <a:r>
              <a:rPr lang="en-US" altLang="zh-TW" sz="1600" b="1" dirty="0" err="1">
                <a:latin typeface="Trebuchet MS" pitchFamily="34" charset="0"/>
                <a:ea typeface="新細明體" pitchFamily="18" charset="-120"/>
              </a:rPr>
              <a:t>Nwell</a:t>
            </a:r>
            <a:r>
              <a:rPr lang="en-US" altLang="zh-TW" sz="1600" b="1" dirty="0">
                <a:latin typeface="Trebuchet MS" pitchFamily="34" charset="0"/>
                <a:ea typeface="新細明體" pitchFamily="18" charset="-120"/>
              </a:rPr>
              <a:t> leak, N+/</a:t>
            </a:r>
            <a:r>
              <a:rPr lang="en-US" altLang="zh-TW" sz="1600" b="1" dirty="0" err="1">
                <a:latin typeface="Trebuchet MS" pitchFamily="34" charset="0"/>
                <a:ea typeface="新細明體" pitchFamily="18" charset="-120"/>
              </a:rPr>
              <a:t>Pwell</a:t>
            </a:r>
            <a:r>
              <a:rPr lang="en-US" altLang="zh-TW" sz="1600" b="1" dirty="0">
                <a:latin typeface="Trebuchet MS" pitchFamily="34" charset="0"/>
                <a:ea typeface="新細明體" pitchFamily="18" charset="-120"/>
              </a:rPr>
              <a:t> Open; Gate Leak</a:t>
            </a:r>
          </a:p>
          <a:p>
            <a:pPr marL="342900" indent="-342900">
              <a:spcBef>
                <a:spcPct val="20000"/>
              </a:spcBef>
              <a:buFontTx/>
              <a:buAutoNum type="arabicPeriod" startAt="4"/>
            </a:pPr>
            <a:r>
              <a:rPr lang="en-US" altLang="zh-TW" sz="1600" b="1" dirty="0">
                <a:latin typeface="Trebuchet MS" pitchFamily="34" charset="0"/>
                <a:ea typeface="新細明體" pitchFamily="18" charset="-120"/>
              </a:rPr>
              <a:t>For Caped CMP </a:t>
            </a:r>
          </a:p>
          <a:p>
            <a:pPr marL="342900" indent="-342900">
              <a:spcBef>
                <a:spcPct val="20000"/>
              </a:spcBef>
            </a:pPr>
            <a:r>
              <a:rPr lang="en-US" altLang="zh-TW" sz="1600" b="1" dirty="0">
                <a:latin typeface="Trebuchet MS" pitchFamily="34" charset="0"/>
                <a:ea typeface="新細明體" pitchFamily="18" charset="-120"/>
              </a:rPr>
              <a:t>	(-) mode only, DOI </a:t>
            </a:r>
            <a:r>
              <a:rPr lang="en-US" altLang="zh-TW" sz="1600" b="1" dirty="0" err="1" smtClean="0">
                <a:latin typeface="Trebuchet MS" pitchFamily="34" charset="0"/>
                <a:ea typeface="新細明體" pitchFamily="18" charset="-120"/>
              </a:rPr>
              <a:t>Open&amp;Leak</a:t>
            </a:r>
            <a:r>
              <a:rPr lang="en-US" altLang="zh-TW" sz="1600" b="1" dirty="0">
                <a:latin typeface="Trebuchet MS" pitchFamily="34" charset="0"/>
                <a:ea typeface="新細明體" pitchFamily="18" charset="-120"/>
              </a:rPr>
              <a:t>, 	</a:t>
            </a:r>
          </a:p>
        </p:txBody>
      </p:sp>
      <p:graphicFrame>
        <p:nvGraphicFramePr>
          <p:cNvPr id="114737" name="Object 49"/>
          <p:cNvGraphicFramePr>
            <a:graphicFrameLocks/>
          </p:cNvGraphicFramePr>
          <p:nvPr/>
        </p:nvGraphicFramePr>
        <p:xfrm>
          <a:off x="1479550" y="2537222"/>
          <a:ext cx="1219200" cy="971550"/>
        </p:xfrm>
        <a:graphic>
          <a:graphicData uri="http://schemas.openxmlformats.org/presentationml/2006/ole">
            <p:oleObj spid="_x0000_s1161218" name="PhotoImpact" r:id="rId4" imgW="1231746" imgH="1206349" progId="">
              <p:embed/>
            </p:oleObj>
          </a:graphicData>
        </a:graphic>
      </p:graphicFrame>
      <p:pic>
        <p:nvPicPr>
          <p:cNvPr id="114745" name="Picture 57" descr="Patch_po_DefectID26359"/>
          <p:cNvPicPr>
            <a:picLocks noChangeArrowheads="1" noCrop="1"/>
          </p:cNvPicPr>
          <p:nvPr/>
        </p:nvPicPr>
        <p:blipFill>
          <a:blip r:embed="rId5" cstate="print"/>
          <a:srcRect/>
          <a:stretch>
            <a:fillRect/>
          </a:stretch>
        </p:blipFill>
        <p:spPr bwMode="auto">
          <a:xfrm>
            <a:off x="196850" y="3549254"/>
            <a:ext cx="1219200" cy="971550"/>
          </a:xfrm>
          <a:prstGeom prst="rect">
            <a:avLst/>
          </a:prstGeom>
          <a:noFill/>
        </p:spPr>
      </p:pic>
      <p:pic>
        <p:nvPicPr>
          <p:cNvPr id="114740" name="Picture 52"/>
          <p:cNvPicPr preferRelativeResize="0">
            <a:picLocks noChangeArrowheads="1"/>
          </p:cNvPicPr>
          <p:nvPr/>
        </p:nvPicPr>
        <p:blipFill>
          <a:blip r:embed="rId6" cstate="print"/>
          <a:srcRect/>
          <a:stretch>
            <a:fillRect/>
          </a:stretch>
        </p:blipFill>
        <p:spPr bwMode="auto">
          <a:xfrm>
            <a:off x="206375" y="2546747"/>
            <a:ext cx="1252538" cy="962025"/>
          </a:xfrm>
          <a:prstGeom prst="rect">
            <a:avLst/>
          </a:prstGeom>
          <a:noFill/>
          <a:ln w="9525">
            <a:noFill/>
            <a:miter lim="800000"/>
            <a:headEnd/>
            <a:tailEnd/>
          </a:ln>
          <a:effectLst/>
        </p:spPr>
      </p:pic>
      <p:pic>
        <p:nvPicPr>
          <p:cNvPr id="114741" name="Picture 53" descr="Patch_nl_DefectID10283"/>
          <p:cNvPicPr preferRelativeResize="0">
            <a:picLocks noChangeArrowheads="1" noCrop="1"/>
          </p:cNvPicPr>
          <p:nvPr/>
        </p:nvPicPr>
        <p:blipFill>
          <a:blip r:embed="rId7" cstate="print"/>
          <a:srcRect/>
          <a:stretch>
            <a:fillRect/>
          </a:stretch>
        </p:blipFill>
        <p:spPr bwMode="auto">
          <a:xfrm>
            <a:off x="1498600" y="3556397"/>
            <a:ext cx="1219200" cy="971550"/>
          </a:xfrm>
          <a:prstGeom prst="rect">
            <a:avLst/>
          </a:prstGeom>
          <a:noFill/>
        </p:spPr>
      </p:pic>
      <p:pic>
        <p:nvPicPr>
          <p:cNvPr id="114742" name="Picture 54" descr="Patch_nl_DefectID11573"/>
          <p:cNvPicPr preferRelativeResize="0">
            <a:picLocks noChangeArrowheads="1" noCrop="1"/>
          </p:cNvPicPr>
          <p:nvPr/>
        </p:nvPicPr>
        <p:blipFill>
          <a:blip r:embed="rId8" cstate="print"/>
          <a:srcRect/>
          <a:stretch>
            <a:fillRect/>
          </a:stretch>
        </p:blipFill>
        <p:spPr bwMode="auto">
          <a:xfrm>
            <a:off x="2805113" y="3546872"/>
            <a:ext cx="1219200" cy="971550"/>
          </a:xfrm>
          <a:prstGeom prst="rect">
            <a:avLst/>
          </a:prstGeom>
          <a:noFill/>
        </p:spPr>
      </p:pic>
      <p:pic>
        <p:nvPicPr>
          <p:cNvPr id="114751" name="Picture 63" descr="Patch_BVC1-TSMC-103_DefectID2679"/>
          <p:cNvPicPr>
            <a:picLocks noChangeArrowheads="1" noCrop="1"/>
          </p:cNvPicPr>
          <p:nvPr/>
        </p:nvPicPr>
        <p:blipFill>
          <a:blip r:embed="rId9" cstate="print">
            <a:lum bright="18000"/>
          </a:blip>
          <a:srcRect/>
          <a:stretch>
            <a:fillRect/>
          </a:stretch>
        </p:blipFill>
        <p:spPr bwMode="auto">
          <a:xfrm>
            <a:off x="4086225" y="3561160"/>
            <a:ext cx="1219200" cy="971550"/>
          </a:xfrm>
          <a:prstGeom prst="rect">
            <a:avLst/>
          </a:prstGeom>
          <a:noFill/>
        </p:spPr>
      </p:pic>
      <p:pic>
        <p:nvPicPr>
          <p:cNvPr id="114759" name="Picture 71" descr="CAP-BVC"/>
          <p:cNvPicPr>
            <a:picLocks noChangeArrowheads="1" noCrop="1"/>
          </p:cNvPicPr>
          <p:nvPr/>
        </p:nvPicPr>
        <p:blipFill>
          <a:blip r:embed="rId10" cstate="print"/>
          <a:srcRect/>
          <a:stretch>
            <a:fillRect/>
          </a:stretch>
        </p:blipFill>
        <p:spPr bwMode="auto">
          <a:xfrm>
            <a:off x="4095750" y="2558654"/>
            <a:ext cx="1219200" cy="990600"/>
          </a:xfrm>
          <a:prstGeom prst="rect">
            <a:avLst/>
          </a:prstGeom>
          <a:noFill/>
        </p:spPr>
      </p:pic>
      <p:graphicFrame>
        <p:nvGraphicFramePr>
          <p:cNvPr id="114773" name="Object 85"/>
          <p:cNvGraphicFramePr>
            <a:graphicFrameLocks noChangeAspect="1"/>
          </p:cNvGraphicFramePr>
          <p:nvPr/>
        </p:nvGraphicFramePr>
        <p:xfrm>
          <a:off x="2760664" y="2540794"/>
          <a:ext cx="1246187" cy="934641"/>
        </p:xfrm>
        <a:graphic>
          <a:graphicData uri="http://schemas.openxmlformats.org/presentationml/2006/ole">
            <p:oleObj spid="_x0000_s1161219" name="PhotoImpact" r:id="rId11" imgW="1574603" imgH="1574603" progId="">
              <p:embed/>
            </p:oleObj>
          </a:graphicData>
        </a:graphic>
      </p:graphicFrame>
      <p:sp>
        <p:nvSpPr>
          <p:cNvPr id="114774" name="Line 86"/>
          <p:cNvSpPr>
            <a:spLocks noChangeShapeType="1"/>
          </p:cNvSpPr>
          <p:nvPr/>
        </p:nvSpPr>
        <p:spPr bwMode="auto">
          <a:xfrm>
            <a:off x="3367088" y="1479947"/>
            <a:ext cx="254000" cy="0"/>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29" name="Text Box 67"/>
          <p:cNvSpPr txBox="1">
            <a:spLocks noChangeArrowheads="1"/>
          </p:cNvSpPr>
          <p:nvPr/>
        </p:nvSpPr>
        <p:spPr bwMode="auto">
          <a:xfrm>
            <a:off x="-1" y="0"/>
            <a:ext cx="7772365" cy="400110"/>
          </a:xfrm>
          <a:prstGeom prst="rect">
            <a:avLst/>
          </a:prstGeom>
          <a:noFill/>
          <a:ln w="9525">
            <a:noFill/>
            <a:miter lim="800000"/>
            <a:headEnd/>
            <a:tailEnd/>
          </a:ln>
          <a:effectLst/>
        </p:spPr>
        <p:txBody>
          <a:bodyPr wrap="square">
            <a:spAutoFit/>
          </a:bodyPr>
          <a:lstStyle/>
          <a:p>
            <a:pPr>
              <a:spcBef>
                <a:spcPct val="50000"/>
              </a:spcBef>
            </a:pPr>
            <a:r>
              <a:rPr lang="en-US" altLang="zh-TW" sz="2000" dirty="0" smtClean="0">
                <a:ea typeface="新細明體" pitchFamily="18" charset="-120"/>
              </a:rPr>
              <a:t>Bottom-up for Recipe Set Up – </a:t>
            </a:r>
            <a:r>
              <a:rPr lang="en-US" altLang="zh-TW" sz="2000" dirty="0" smtClean="0">
                <a:latin typeface="+mj-lt"/>
                <a:ea typeface="新細明體" pitchFamily="18" charset="-120"/>
              </a:rPr>
              <a:t>DOI: Buried Voltage Contrast</a:t>
            </a:r>
            <a:endParaRPr lang="en-US" altLang="zh-TW" sz="2000" b="1" dirty="0">
              <a:latin typeface="+mj-lt"/>
              <a:ea typeface="新細明體" pitchFamily="18" charset="-12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Oval 2"/>
          <p:cNvSpPr>
            <a:spLocks noChangeArrowheads="1"/>
          </p:cNvSpPr>
          <p:nvPr/>
        </p:nvSpPr>
        <p:spPr bwMode="auto">
          <a:xfrm>
            <a:off x="100013" y="1831181"/>
            <a:ext cx="723900" cy="521494"/>
          </a:xfrm>
          <a:prstGeom prst="ellipse">
            <a:avLst/>
          </a:prstGeom>
          <a:solidFill>
            <a:srgbClr val="FF0000"/>
          </a:solidFill>
          <a:ln w="9525">
            <a:solidFill>
              <a:schemeClr val="tx1"/>
            </a:solidFill>
            <a:round/>
            <a:headEnd/>
            <a:tailEnd/>
          </a:ln>
          <a:effectLst/>
        </p:spPr>
        <p:txBody>
          <a:bodyPr wrap="none" anchor="ctr"/>
          <a:lstStyle/>
          <a:p>
            <a:endParaRPr lang="zh-TW" altLang="en-US">
              <a:latin typeface="Trebuchet MS" pitchFamily="34" charset="0"/>
            </a:endParaRPr>
          </a:p>
        </p:txBody>
      </p:sp>
      <p:sp>
        <p:nvSpPr>
          <p:cNvPr id="110595" name="Rectangle 3"/>
          <p:cNvSpPr>
            <a:spLocks noChangeArrowheads="1"/>
          </p:cNvSpPr>
          <p:nvPr/>
        </p:nvSpPr>
        <p:spPr bwMode="auto">
          <a:xfrm>
            <a:off x="3708400" y="1162050"/>
            <a:ext cx="1651000" cy="1400175"/>
          </a:xfrm>
          <a:prstGeom prst="rect">
            <a:avLst/>
          </a:prstGeom>
          <a:solidFill>
            <a:srgbClr val="008080">
              <a:alpha val="67999"/>
            </a:srgbClr>
          </a:solidFill>
          <a:ln w="9525">
            <a:noFill/>
            <a:miter lim="800000"/>
            <a:headEnd/>
            <a:tailEnd/>
          </a:ln>
          <a:effectLst/>
        </p:spPr>
        <p:txBody>
          <a:bodyPr wrap="none" anchor="ctr"/>
          <a:lstStyle/>
          <a:p>
            <a:endParaRPr lang="zh-TW" altLang="en-US">
              <a:latin typeface="Trebuchet MS" pitchFamily="34" charset="0"/>
            </a:endParaRPr>
          </a:p>
        </p:txBody>
      </p:sp>
      <p:sp>
        <p:nvSpPr>
          <p:cNvPr id="110596" name="Rectangle 4"/>
          <p:cNvSpPr>
            <a:spLocks noChangeArrowheads="1"/>
          </p:cNvSpPr>
          <p:nvPr/>
        </p:nvSpPr>
        <p:spPr bwMode="auto">
          <a:xfrm>
            <a:off x="2413000" y="1162050"/>
            <a:ext cx="1041400" cy="1400175"/>
          </a:xfrm>
          <a:prstGeom prst="rect">
            <a:avLst/>
          </a:prstGeom>
          <a:solidFill>
            <a:srgbClr val="FF99CC">
              <a:alpha val="67999"/>
            </a:srgbClr>
          </a:solidFill>
          <a:ln w="9525">
            <a:noFill/>
            <a:miter lim="800000"/>
            <a:headEnd/>
            <a:tailEnd/>
          </a:ln>
          <a:effectLst/>
        </p:spPr>
        <p:txBody>
          <a:bodyPr wrap="none" anchor="ctr"/>
          <a:lstStyle/>
          <a:p>
            <a:endParaRPr lang="zh-TW" altLang="en-US">
              <a:latin typeface="Trebuchet MS" pitchFamily="34" charset="0"/>
            </a:endParaRPr>
          </a:p>
        </p:txBody>
      </p:sp>
      <p:sp>
        <p:nvSpPr>
          <p:cNvPr id="110597" name="Rectangle 5"/>
          <p:cNvSpPr>
            <a:spLocks noChangeArrowheads="1"/>
          </p:cNvSpPr>
          <p:nvPr/>
        </p:nvSpPr>
        <p:spPr bwMode="auto">
          <a:xfrm>
            <a:off x="1092200" y="1143000"/>
            <a:ext cx="977900" cy="1400175"/>
          </a:xfrm>
          <a:prstGeom prst="rect">
            <a:avLst/>
          </a:prstGeom>
          <a:solidFill>
            <a:srgbClr val="333399">
              <a:alpha val="64999"/>
            </a:srgbClr>
          </a:solidFill>
          <a:ln w="9525">
            <a:noFill/>
            <a:miter lim="800000"/>
            <a:headEnd/>
            <a:tailEnd/>
          </a:ln>
          <a:effectLst/>
        </p:spPr>
        <p:txBody>
          <a:bodyPr wrap="none" anchor="ctr"/>
          <a:lstStyle/>
          <a:p>
            <a:endParaRPr lang="zh-TW" altLang="en-US">
              <a:latin typeface="Trebuchet MS" pitchFamily="34" charset="0"/>
            </a:endParaRPr>
          </a:p>
        </p:txBody>
      </p:sp>
      <p:sp>
        <p:nvSpPr>
          <p:cNvPr id="110598" name="Text Box 6"/>
          <p:cNvSpPr txBox="1">
            <a:spLocks noChangeArrowheads="1"/>
          </p:cNvSpPr>
          <p:nvPr/>
        </p:nvSpPr>
        <p:spPr bwMode="auto">
          <a:xfrm>
            <a:off x="163513" y="1943100"/>
            <a:ext cx="647700" cy="369332"/>
          </a:xfrm>
          <a:prstGeom prst="rect">
            <a:avLst/>
          </a:prstGeom>
          <a:noFill/>
          <a:ln w="9525">
            <a:noFill/>
            <a:miter lim="800000"/>
            <a:headEnd/>
            <a:tailEnd/>
          </a:ln>
          <a:effectLst/>
        </p:spPr>
        <p:txBody>
          <a:bodyPr>
            <a:spAutoFit/>
          </a:bodyPr>
          <a:lstStyle/>
          <a:p>
            <a:pPr>
              <a:spcBef>
                <a:spcPct val="50000"/>
              </a:spcBef>
            </a:pPr>
            <a:r>
              <a:rPr lang="en-US" altLang="zh-TW">
                <a:latin typeface="Trebuchet MS" pitchFamily="34" charset="0"/>
                <a:ea typeface="新細明體" pitchFamily="18" charset="-120"/>
              </a:rPr>
              <a:t>DOI</a:t>
            </a:r>
          </a:p>
        </p:txBody>
      </p:sp>
      <p:sp>
        <p:nvSpPr>
          <p:cNvPr id="110599" name="Text Box 7"/>
          <p:cNvSpPr txBox="1">
            <a:spLocks noChangeArrowheads="1"/>
          </p:cNvSpPr>
          <p:nvPr/>
        </p:nvSpPr>
        <p:spPr bwMode="auto">
          <a:xfrm>
            <a:off x="977900" y="1176338"/>
            <a:ext cx="8026400" cy="369332"/>
          </a:xfrm>
          <a:prstGeom prst="rect">
            <a:avLst/>
          </a:prstGeom>
          <a:noFill/>
          <a:ln w="9525">
            <a:noFill/>
            <a:miter lim="800000"/>
            <a:headEnd/>
            <a:tailEnd/>
          </a:ln>
          <a:effectLst/>
        </p:spPr>
        <p:txBody>
          <a:bodyPr>
            <a:spAutoFit/>
          </a:bodyPr>
          <a:lstStyle/>
          <a:p>
            <a:pPr defTabSz="368300">
              <a:spcBef>
                <a:spcPct val="50000"/>
              </a:spcBef>
              <a:tabLst>
                <a:tab pos="1257300" algn="l"/>
                <a:tab pos="2578100" algn="l"/>
                <a:tab pos="2806700" algn="l"/>
              </a:tabLst>
            </a:pPr>
            <a:r>
              <a:rPr lang="en-US" altLang="zh-TW" dirty="0">
                <a:latin typeface="Trebuchet MS" pitchFamily="34" charset="0"/>
                <a:ea typeface="新細明體" pitchFamily="18" charset="-120"/>
              </a:rPr>
              <a:t>Location 	</a:t>
            </a:r>
            <a:r>
              <a:rPr lang="en-US" altLang="zh-TW" dirty="0" smtClean="0">
                <a:latin typeface="Trebuchet MS" pitchFamily="34" charset="0"/>
                <a:ea typeface="新細明體" pitchFamily="18" charset="-120"/>
              </a:rPr>
              <a:t>  DOI </a:t>
            </a:r>
            <a:r>
              <a:rPr lang="en-US" altLang="zh-TW" dirty="0">
                <a:latin typeface="Trebuchet MS" pitchFamily="34" charset="0"/>
                <a:ea typeface="新細明體" pitchFamily="18" charset="-120"/>
              </a:rPr>
              <a:t>Type 		Image Type 				</a:t>
            </a:r>
          </a:p>
        </p:txBody>
      </p:sp>
      <p:sp>
        <p:nvSpPr>
          <p:cNvPr id="110603" name="Line 11"/>
          <p:cNvSpPr>
            <a:spLocks noChangeShapeType="1"/>
          </p:cNvSpPr>
          <p:nvPr/>
        </p:nvSpPr>
        <p:spPr bwMode="auto">
          <a:xfrm flipV="1">
            <a:off x="823913" y="2070498"/>
            <a:ext cx="246062" cy="2381"/>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110605" name="Rectangle 13"/>
          <p:cNvSpPr>
            <a:spLocks noChangeArrowheads="1"/>
          </p:cNvSpPr>
          <p:nvPr/>
        </p:nvSpPr>
        <p:spPr bwMode="auto">
          <a:xfrm>
            <a:off x="1103314" y="1881188"/>
            <a:ext cx="955675" cy="553998"/>
          </a:xfrm>
          <a:prstGeom prst="rect">
            <a:avLst/>
          </a:prstGeom>
          <a:solidFill>
            <a:srgbClr val="FF0000"/>
          </a:solidFill>
          <a:ln w="34925">
            <a:solidFill>
              <a:srgbClr val="FF0000"/>
            </a:solidFill>
            <a:miter lim="800000"/>
            <a:headEnd/>
            <a:tailEnd/>
          </a:ln>
          <a:effectLst/>
        </p:spPr>
        <p:txBody>
          <a:bodyPr lIns="0" rIns="0">
            <a:spAutoFit/>
          </a:bodyPr>
          <a:lstStyle/>
          <a:p>
            <a:pPr algn="ctr"/>
            <a:r>
              <a:rPr lang="en-US" altLang="zh-TW" sz="1600" b="1">
                <a:latin typeface="Trebuchet MS" pitchFamily="34" charset="0"/>
                <a:ea typeface="新細明體" pitchFamily="18" charset="-120"/>
              </a:rPr>
              <a:t>HAR </a:t>
            </a:r>
          </a:p>
          <a:p>
            <a:pPr algn="ctr"/>
            <a:endParaRPr lang="en-US" altLang="zh-TW" sz="1400" b="1">
              <a:latin typeface="Trebuchet MS" pitchFamily="34" charset="0"/>
              <a:ea typeface="新細明體" pitchFamily="18" charset="-120"/>
            </a:endParaRPr>
          </a:p>
        </p:txBody>
      </p:sp>
      <p:sp>
        <p:nvSpPr>
          <p:cNvPr id="110608" name="Line 16"/>
          <p:cNvSpPr>
            <a:spLocks noChangeShapeType="1"/>
          </p:cNvSpPr>
          <p:nvPr/>
        </p:nvSpPr>
        <p:spPr bwMode="auto">
          <a:xfrm flipV="1">
            <a:off x="2070100" y="1887141"/>
            <a:ext cx="342900" cy="185738"/>
          </a:xfrm>
          <a:prstGeom prst="line">
            <a:avLst/>
          </a:prstGeom>
          <a:noFill/>
          <a:ln w="34925">
            <a:solidFill>
              <a:srgbClr val="FF0000"/>
            </a:solidFill>
            <a:round/>
            <a:headEnd/>
            <a:tailEnd type="triangle" w="med" len="med"/>
          </a:ln>
          <a:effectLst/>
        </p:spPr>
        <p:txBody>
          <a:bodyPr/>
          <a:lstStyle/>
          <a:p>
            <a:endParaRPr lang="zh-TW" altLang="en-US">
              <a:latin typeface="Trebuchet MS" pitchFamily="34" charset="0"/>
            </a:endParaRPr>
          </a:p>
        </p:txBody>
      </p:sp>
      <p:sp>
        <p:nvSpPr>
          <p:cNvPr id="110609" name="Line 17"/>
          <p:cNvSpPr>
            <a:spLocks noChangeShapeType="1"/>
          </p:cNvSpPr>
          <p:nvPr/>
        </p:nvSpPr>
        <p:spPr bwMode="auto">
          <a:xfrm>
            <a:off x="2070101" y="2072878"/>
            <a:ext cx="333375" cy="185738"/>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110622" name="Rectangle 30"/>
          <p:cNvSpPr>
            <a:spLocks noChangeArrowheads="1"/>
          </p:cNvSpPr>
          <p:nvPr/>
        </p:nvSpPr>
        <p:spPr bwMode="auto">
          <a:xfrm>
            <a:off x="3714751" y="1688307"/>
            <a:ext cx="1635125" cy="338554"/>
          </a:xfrm>
          <a:prstGeom prst="rect">
            <a:avLst/>
          </a:prstGeom>
          <a:solidFill>
            <a:srgbClr val="FF0000"/>
          </a:solidFill>
          <a:ln w="34925">
            <a:solidFill>
              <a:srgbClr val="FF0000"/>
            </a:solidFill>
            <a:miter lim="800000"/>
            <a:headEnd/>
            <a:tailEnd/>
          </a:ln>
          <a:effectLst/>
        </p:spPr>
        <p:txBody>
          <a:bodyPr>
            <a:spAutoFit/>
          </a:bodyPr>
          <a:lstStyle/>
          <a:p>
            <a:r>
              <a:rPr lang="en-US" altLang="zh-TW" sz="1600" b="1">
                <a:latin typeface="Trebuchet MS" pitchFamily="34" charset="0"/>
                <a:ea typeface="新細明體" pitchFamily="18" charset="-120"/>
              </a:rPr>
              <a:t>Mat Contrast</a:t>
            </a:r>
          </a:p>
        </p:txBody>
      </p:sp>
      <p:sp>
        <p:nvSpPr>
          <p:cNvPr id="110623" name="Text Box 31"/>
          <p:cNvSpPr txBox="1">
            <a:spLocks noChangeArrowheads="1"/>
          </p:cNvSpPr>
          <p:nvPr/>
        </p:nvSpPr>
        <p:spPr bwMode="auto">
          <a:xfrm>
            <a:off x="3711575" y="2182417"/>
            <a:ext cx="1638300" cy="338554"/>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zh-TW" sz="1600" b="1">
                <a:latin typeface="Trebuchet MS" pitchFamily="34" charset="0"/>
                <a:ea typeface="新細明體" pitchFamily="18" charset="-120"/>
              </a:rPr>
              <a:t>VC</a:t>
            </a:r>
          </a:p>
        </p:txBody>
      </p:sp>
      <p:sp>
        <p:nvSpPr>
          <p:cNvPr id="110627" name="Text Box 35"/>
          <p:cNvSpPr txBox="1">
            <a:spLocks noChangeArrowheads="1"/>
          </p:cNvSpPr>
          <p:nvPr/>
        </p:nvSpPr>
        <p:spPr bwMode="auto">
          <a:xfrm>
            <a:off x="2422526" y="1682354"/>
            <a:ext cx="1019175" cy="338554"/>
          </a:xfrm>
          <a:prstGeom prst="rect">
            <a:avLst/>
          </a:prstGeom>
          <a:solidFill>
            <a:srgbClr val="FF0000"/>
          </a:solidFill>
          <a:ln w="34925">
            <a:solidFill>
              <a:srgbClr val="FF0000"/>
            </a:solidFill>
            <a:miter lim="800000"/>
            <a:headEnd/>
            <a:tailEnd/>
          </a:ln>
          <a:effectLst/>
        </p:spPr>
        <p:txBody>
          <a:bodyPr lIns="0" rIns="0">
            <a:spAutoFit/>
          </a:bodyPr>
          <a:lstStyle/>
          <a:p>
            <a:pPr algn="ctr">
              <a:spcBef>
                <a:spcPct val="50000"/>
              </a:spcBef>
            </a:pPr>
            <a:r>
              <a:rPr lang="en-US" altLang="zh-TW" sz="1600" b="1">
                <a:latin typeface="Trebuchet MS" pitchFamily="34" charset="0"/>
                <a:ea typeface="新細明體" pitchFamily="18" charset="-120"/>
              </a:rPr>
              <a:t>Physical</a:t>
            </a:r>
          </a:p>
        </p:txBody>
      </p:sp>
      <p:sp>
        <p:nvSpPr>
          <p:cNvPr id="110628" name="Text Box 36"/>
          <p:cNvSpPr txBox="1">
            <a:spLocks noChangeArrowheads="1"/>
          </p:cNvSpPr>
          <p:nvPr/>
        </p:nvSpPr>
        <p:spPr bwMode="auto">
          <a:xfrm>
            <a:off x="2413000" y="2182417"/>
            <a:ext cx="1028700" cy="338554"/>
          </a:xfrm>
          <a:prstGeom prst="rect">
            <a:avLst/>
          </a:prstGeom>
          <a:noFill/>
          <a:ln w="9525">
            <a:solidFill>
              <a:schemeClr val="tx1"/>
            </a:solidFill>
            <a:miter lim="800000"/>
            <a:headEnd/>
            <a:tailEnd/>
          </a:ln>
          <a:effectLst/>
        </p:spPr>
        <p:txBody>
          <a:bodyPr lIns="0" rIns="0">
            <a:spAutoFit/>
          </a:bodyPr>
          <a:lstStyle/>
          <a:p>
            <a:pPr algn="ctr">
              <a:spcBef>
                <a:spcPct val="50000"/>
              </a:spcBef>
            </a:pPr>
            <a:r>
              <a:rPr lang="en-US" altLang="zh-TW" sz="1600" b="1">
                <a:latin typeface="Trebuchet MS" pitchFamily="34" charset="0"/>
                <a:ea typeface="新細明體" pitchFamily="18" charset="-120"/>
              </a:rPr>
              <a:t>Electrical</a:t>
            </a:r>
          </a:p>
        </p:txBody>
      </p:sp>
      <p:sp>
        <p:nvSpPr>
          <p:cNvPr id="110629" name="Line 37"/>
          <p:cNvSpPr>
            <a:spLocks noChangeShapeType="1"/>
          </p:cNvSpPr>
          <p:nvPr/>
        </p:nvSpPr>
        <p:spPr bwMode="auto">
          <a:xfrm>
            <a:off x="3468688" y="2311004"/>
            <a:ext cx="254000" cy="0"/>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110630" name="Line 38"/>
          <p:cNvSpPr>
            <a:spLocks noChangeShapeType="1"/>
          </p:cNvSpPr>
          <p:nvPr/>
        </p:nvSpPr>
        <p:spPr bwMode="auto">
          <a:xfrm>
            <a:off x="3468688" y="1810941"/>
            <a:ext cx="254000" cy="0"/>
          </a:xfrm>
          <a:prstGeom prst="line">
            <a:avLst/>
          </a:prstGeom>
          <a:noFill/>
          <a:ln w="34925">
            <a:solidFill>
              <a:srgbClr val="FF0000"/>
            </a:solidFill>
            <a:round/>
            <a:headEnd/>
            <a:tailEnd type="triangle" w="med" len="med"/>
          </a:ln>
          <a:effectLst/>
        </p:spPr>
        <p:txBody>
          <a:bodyPr/>
          <a:lstStyle/>
          <a:p>
            <a:endParaRPr lang="zh-TW" altLang="en-US">
              <a:latin typeface="Trebuchet MS" pitchFamily="34" charset="0"/>
            </a:endParaRPr>
          </a:p>
        </p:txBody>
      </p:sp>
      <p:sp>
        <p:nvSpPr>
          <p:cNvPr id="110634" name="Rectangle 42"/>
          <p:cNvSpPr>
            <a:spLocks noChangeArrowheads="1"/>
          </p:cNvSpPr>
          <p:nvPr/>
        </p:nvSpPr>
        <p:spPr bwMode="auto">
          <a:xfrm>
            <a:off x="5572126" y="1139428"/>
            <a:ext cx="3648075" cy="1920526"/>
          </a:xfrm>
          <a:prstGeom prst="rect">
            <a:avLst/>
          </a:prstGeom>
          <a:noFill/>
          <a:ln w="9525">
            <a:noFill/>
            <a:miter lim="800000"/>
            <a:headEnd/>
            <a:tailEnd/>
          </a:ln>
          <a:effectLst/>
        </p:spPr>
        <p:txBody>
          <a:bodyPr>
            <a:spAutoFit/>
          </a:bodyPr>
          <a:lstStyle/>
          <a:p>
            <a:pPr marL="342900" indent="-342900">
              <a:spcBef>
                <a:spcPct val="20000"/>
              </a:spcBef>
            </a:pPr>
            <a:r>
              <a:rPr lang="en-US" altLang="zh-TW" dirty="0">
                <a:latin typeface="Trebuchet MS" pitchFamily="34" charset="0"/>
                <a:ea typeface="新細明體" pitchFamily="18" charset="-120"/>
              </a:rPr>
              <a:t>Guidelines</a:t>
            </a:r>
          </a:p>
          <a:p>
            <a:pPr marL="342900" indent="-342900">
              <a:spcBef>
                <a:spcPct val="20000"/>
              </a:spcBef>
              <a:buFontTx/>
              <a:buAutoNum type="arabicPeriod"/>
            </a:pPr>
            <a:r>
              <a:rPr lang="en-US" altLang="zh-TW" dirty="0" smtClean="0">
                <a:latin typeface="Trebuchet MS" pitchFamily="34" charset="0"/>
                <a:ea typeface="新細明體" pitchFamily="18" charset="-120"/>
              </a:rPr>
              <a:t>Challenge layer for current EBI tool</a:t>
            </a:r>
          </a:p>
          <a:p>
            <a:pPr marL="342900" indent="-342900">
              <a:spcBef>
                <a:spcPct val="20000"/>
              </a:spcBef>
              <a:buFontTx/>
              <a:buAutoNum type="arabicPeriod"/>
            </a:pPr>
            <a:r>
              <a:rPr lang="en-US" altLang="zh-TW" dirty="0" smtClean="0">
                <a:latin typeface="Trebuchet MS" pitchFamily="34" charset="0"/>
                <a:ea typeface="新細明體" pitchFamily="18" charset="-120"/>
              </a:rPr>
              <a:t>High LE + Energy Filter may help</a:t>
            </a:r>
            <a:endParaRPr lang="en-US" altLang="zh-TW" dirty="0">
              <a:latin typeface="Trebuchet MS" pitchFamily="34" charset="0"/>
              <a:ea typeface="新細明體" pitchFamily="18" charset="-120"/>
            </a:endParaRPr>
          </a:p>
          <a:p>
            <a:pPr marL="342900" indent="-342900">
              <a:spcBef>
                <a:spcPct val="20000"/>
              </a:spcBef>
              <a:buFontTx/>
              <a:buAutoNum type="arabicPeriod"/>
            </a:pPr>
            <a:endParaRPr lang="en-US" altLang="zh-TW" dirty="0">
              <a:latin typeface="Trebuchet MS" pitchFamily="34" charset="0"/>
              <a:ea typeface="新細明體" pitchFamily="18" charset="-120"/>
            </a:endParaRPr>
          </a:p>
        </p:txBody>
      </p:sp>
      <p:sp>
        <p:nvSpPr>
          <p:cNvPr id="20" name="Text Box 67"/>
          <p:cNvSpPr txBox="1">
            <a:spLocks noChangeArrowheads="1"/>
          </p:cNvSpPr>
          <p:nvPr/>
        </p:nvSpPr>
        <p:spPr bwMode="auto">
          <a:xfrm>
            <a:off x="-1" y="0"/>
            <a:ext cx="7772365" cy="400110"/>
          </a:xfrm>
          <a:prstGeom prst="rect">
            <a:avLst/>
          </a:prstGeom>
          <a:noFill/>
          <a:ln w="9525">
            <a:noFill/>
            <a:miter lim="800000"/>
            <a:headEnd/>
            <a:tailEnd/>
          </a:ln>
          <a:effectLst/>
        </p:spPr>
        <p:txBody>
          <a:bodyPr wrap="square">
            <a:spAutoFit/>
          </a:bodyPr>
          <a:lstStyle/>
          <a:p>
            <a:pPr>
              <a:spcBef>
                <a:spcPct val="50000"/>
              </a:spcBef>
            </a:pPr>
            <a:r>
              <a:rPr lang="en-US" altLang="zh-TW" sz="2000" dirty="0" smtClean="0">
                <a:ea typeface="新細明體" pitchFamily="18" charset="-120"/>
              </a:rPr>
              <a:t>Bottom-up for Recipe Set Up – </a:t>
            </a:r>
            <a:r>
              <a:rPr lang="en-US" altLang="zh-TW" sz="2000" dirty="0" smtClean="0">
                <a:latin typeface="+mj-lt"/>
                <a:ea typeface="新細明體" pitchFamily="18" charset="-120"/>
              </a:rPr>
              <a:t>DOI: HAR Material Contrast</a:t>
            </a:r>
            <a:endParaRPr lang="en-US" altLang="zh-TW" sz="2000" b="1" dirty="0">
              <a:latin typeface="+mj-lt"/>
              <a:ea typeface="新細明體" pitchFamily="18" charset="-12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Oval 2"/>
          <p:cNvSpPr>
            <a:spLocks noChangeArrowheads="1"/>
          </p:cNvSpPr>
          <p:nvPr/>
        </p:nvSpPr>
        <p:spPr bwMode="auto">
          <a:xfrm>
            <a:off x="33338" y="1584722"/>
            <a:ext cx="723900" cy="521494"/>
          </a:xfrm>
          <a:prstGeom prst="ellipse">
            <a:avLst/>
          </a:prstGeom>
          <a:solidFill>
            <a:srgbClr val="FF0000"/>
          </a:solidFill>
          <a:ln w="9525">
            <a:solidFill>
              <a:schemeClr val="tx1"/>
            </a:solidFill>
            <a:round/>
            <a:headEnd/>
            <a:tailEnd/>
          </a:ln>
          <a:effectLst/>
        </p:spPr>
        <p:txBody>
          <a:bodyPr wrap="none" anchor="ctr"/>
          <a:lstStyle/>
          <a:p>
            <a:endParaRPr lang="zh-TW" altLang="en-US">
              <a:latin typeface="Trebuchet MS" pitchFamily="34" charset="0"/>
            </a:endParaRPr>
          </a:p>
        </p:txBody>
      </p:sp>
      <p:sp>
        <p:nvSpPr>
          <p:cNvPr id="116739" name="Rectangle 3"/>
          <p:cNvSpPr>
            <a:spLocks noChangeArrowheads="1"/>
          </p:cNvSpPr>
          <p:nvPr/>
        </p:nvSpPr>
        <p:spPr bwMode="auto">
          <a:xfrm>
            <a:off x="3619500" y="938212"/>
            <a:ext cx="1651000" cy="1409700"/>
          </a:xfrm>
          <a:prstGeom prst="rect">
            <a:avLst/>
          </a:prstGeom>
          <a:solidFill>
            <a:srgbClr val="008080">
              <a:alpha val="67999"/>
            </a:srgbClr>
          </a:solidFill>
          <a:ln w="9525">
            <a:noFill/>
            <a:miter lim="800000"/>
            <a:headEnd/>
            <a:tailEnd/>
          </a:ln>
          <a:effectLst/>
        </p:spPr>
        <p:txBody>
          <a:bodyPr wrap="none" anchor="ctr"/>
          <a:lstStyle/>
          <a:p>
            <a:endParaRPr lang="zh-TW" altLang="en-US">
              <a:latin typeface="Trebuchet MS" pitchFamily="34" charset="0"/>
            </a:endParaRPr>
          </a:p>
        </p:txBody>
      </p:sp>
      <p:sp>
        <p:nvSpPr>
          <p:cNvPr id="116740" name="Rectangle 4"/>
          <p:cNvSpPr>
            <a:spLocks noChangeArrowheads="1"/>
          </p:cNvSpPr>
          <p:nvPr/>
        </p:nvSpPr>
        <p:spPr bwMode="auto">
          <a:xfrm>
            <a:off x="2324100" y="938212"/>
            <a:ext cx="1041400" cy="1409700"/>
          </a:xfrm>
          <a:prstGeom prst="rect">
            <a:avLst/>
          </a:prstGeom>
          <a:solidFill>
            <a:srgbClr val="FF99CC">
              <a:alpha val="67999"/>
            </a:srgbClr>
          </a:solidFill>
          <a:ln w="9525">
            <a:noFill/>
            <a:miter lim="800000"/>
            <a:headEnd/>
            <a:tailEnd/>
          </a:ln>
          <a:effectLst/>
        </p:spPr>
        <p:txBody>
          <a:bodyPr wrap="none" anchor="ctr"/>
          <a:lstStyle/>
          <a:p>
            <a:endParaRPr lang="zh-TW" altLang="en-US">
              <a:latin typeface="Trebuchet MS" pitchFamily="34" charset="0"/>
            </a:endParaRPr>
          </a:p>
        </p:txBody>
      </p:sp>
      <p:sp>
        <p:nvSpPr>
          <p:cNvPr id="116741" name="Rectangle 5"/>
          <p:cNvSpPr>
            <a:spLocks noChangeArrowheads="1"/>
          </p:cNvSpPr>
          <p:nvPr/>
        </p:nvSpPr>
        <p:spPr bwMode="auto">
          <a:xfrm>
            <a:off x="1003300" y="938212"/>
            <a:ext cx="977900" cy="1409700"/>
          </a:xfrm>
          <a:prstGeom prst="rect">
            <a:avLst/>
          </a:prstGeom>
          <a:solidFill>
            <a:srgbClr val="333399">
              <a:alpha val="64999"/>
            </a:srgbClr>
          </a:solidFill>
          <a:ln w="9525">
            <a:noFill/>
            <a:miter lim="800000"/>
            <a:headEnd/>
            <a:tailEnd/>
          </a:ln>
          <a:effectLst/>
        </p:spPr>
        <p:txBody>
          <a:bodyPr wrap="none" anchor="ctr"/>
          <a:lstStyle/>
          <a:p>
            <a:endParaRPr lang="zh-TW" altLang="en-US">
              <a:latin typeface="Trebuchet MS" pitchFamily="34" charset="0"/>
            </a:endParaRPr>
          </a:p>
        </p:txBody>
      </p:sp>
      <p:sp>
        <p:nvSpPr>
          <p:cNvPr id="116742" name="Text Box 6"/>
          <p:cNvSpPr txBox="1">
            <a:spLocks noChangeArrowheads="1"/>
          </p:cNvSpPr>
          <p:nvPr/>
        </p:nvSpPr>
        <p:spPr bwMode="auto">
          <a:xfrm>
            <a:off x="96838" y="1696641"/>
            <a:ext cx="647700" cy="369332"/>
          </a:xfrm>
          <a:prstGeom prst="rect">
            <a:avLst/>
          </a:prstGeom>
          <a:noFill/>
          <a:ln w="9525">
            <a:noFill/>
            <a:miter lim="800000"/>
            <a:headEnd/>
            <a:tailEnd/>
          </a:ln>
          <a:effectLst/>
        </p:spPr>
        <p:txBody>
          <a:bodyPr>
            <a:spAutoFit/>
          </a:bodyPr>
          <a:lstStyle/>
          <a:p>
            <a:pPr>
              <a:spcBef>
                <a:spcPct val="50000"/>
              </a:spcBef>
            </a:pPr>
            <a:r>
              <a:rPr lang="en-US" altLang="zh-TW">
                <a:latin typeface="Trebuchet MS" pitchFamily="34" charset="0"/>
                <a:ea typeface="新細明體" pitchFamily="18" charset="-120"/>
              </a:rPr>
              <a:t>DOI</a:t>
            </a:r>
          </a:p>
        </p:txBody>
      </p:sp>
      <p:sp>
        <p:nvSpPr>
          <p:cNvPr id="116743" name="Text Box 7"/>
          <p:cNvSpPr txBox="1">
            <a:spLocks noChangeArrowheads="1"/>
          </p:cNvSpPr>
          <p:nvPr/>
        </p:nvSpPr>
        <p:spPr bwMode="auto">
          <a:xfrm>
            <a:off x="977900" y="934641"/>
            <a:ext cx="8026400" cy="369332"/>
          </a:xfrm>
          <a:prstGeom prst="rect">
            <a:avLst/>
          </a:prstGeom>
          <a:noFill/>
          <a:ln w="9525">
            <a:noFill/>
            <a:miter lim="800000"/>
            <a:headEnd/>
            <a:tailEnd/>
          </a:ln>
          <a:effectLst/>
        </p:spPr>
        <p:txBody>
          <a:bodyPr>
            <a:spAutoFit/>
          </a:bodyPr>
          <a:lstStyle/>
          <a:p>
            <a:pPr defTabSz="368300">
              <a:spcBef>
                <a:spcPct val="50000"/>
              </a:spcBef>
              <a:tabLst>
                <a:tab pos="1257300" algn="l"/>
                <a:tab pos="2578100" algn="l"/>
                <a:tab pos="2806700" algn="l"/>
              </a:tabLst>
            </a:pPr>
            <a:r>
              <a:rPr lang="en-US" altLang="zh-TW">
                <a:latin typeface="Trebuchet MS" pitchFamily="34" charset="0"/>
                <a:ea typeface="新細明體" pitchFamily="18" charset="-120"/>
              </a:rPr>
              <a:t>Location 	DOI Type 		Image Type 				</a:t>
            </a:r>
          </a:p>
        </p:txBody>
      </p:sp>
      <p:sp>
        <p:nvSpPr>
          <p:cNvPr id="116747" name="Line 11"/>
          <p:cNvSpPr>
            <a:spLocks noChangeShapeType="1"/>
          </p:cNvSpPr>
          <p:nvPr/>
        </p:nvSpPr>
        <p:spPr bwMode="auto">
          <a:xfrm flipV="1">
            <a:off x="744538" y="1832372"/>
            <a:ext cx="258762" cy="0"/>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116749" name="Rectangle 13"/>
          <p:cNvSpPr>
            <a:spLocks noChangeArrowheads="1"/>
          </p:cNvSpPr>
          <p:nvPr/>
        </p:nvSpPr>
        <p:spPr bwMode="auto">
          <a:xfrm>
            <a:off x="1014414" y="1631156"/>
            <a:ext cx="955675" cy="477054"/>
          </a:xfrm>
          <a:prstGeom prst="rect">
            <a:avLst/>
          </a:prstGeom>
          <a:solidFill>
            <a:srgbClr val="FF0000"/>
          </a:solidFill>
          <a:ln w="34925">
            <a:solidFill>
              <a:srgbClr val="FF0000"/>
            </a:solidFill>
            <a:miter lim="800000"/>
            <a:headEnd/>
            <a:tailEnd/>
          </a:ln>
          <a:effectLst/>
        </p:spPr>
        <p:txBody>
          <a:bodyPr lIns="0" rIns="0">
            <a:spAutoFit/>
          </a:bodyPr>
          <a:lstStyle/>
          <a:p>
            <a:pPr algn="ctr"/>
            <a:r>
              <a:rPr lang="en-US" altLang="zh-TW" sz="1600" b="1">
                <a:latin typeface="Trebuchet MS" pitchFamily="34" charset="0"/>
                <a:ea typeface="新細明體" pitchFamily="18" charset="-120"/>
              </a:rPr>
              <a:t>HAR </a:t>
            </a:r>
          </a:p>
          <a:p>
            <a:pPr algn="ctr"/>
            <a:r>
              <a:rPr lang="en-US" altLang="zh-TW" sz="900" b="1">
                <a:latin typeface="Trebuchet MS" pitchFamily="34" charset="0"/>
                <a:ea typeface="新細明體" pitchFamily="18" charset="-120"/>
              </a:rPr>
              <a:t>(w/o CMP)</a:t>
            </a:r>
            <a:endParaRPr lang="en-US" altLang="zh-TW" sz="1400" b="1">
              <a:latin typeface="Trebuchet MS" pitchFamily="34" charset="0"/>
              <a:ea typeface="新細明體" pitchFamily="18" charset="-120"/>
            </a:endParaRPr>
          </a:p>
        </p:txBody>
      </p:sp>
      <p:sp>
        <p:nvSpPr>
          <p:cNvPr id="116752" name="Line 16"/>
          <p:cNvSpPr>
            <a:spLocks noChangeShapeType="1"/>
          </p:cNvSpPr>
          <p:nvPr/>
        </p:nvSpPr>
        <p:spPr bwMode="auto">
          <a:xfrm flipV="1">
            <a:off x="1981200" y="1637110"/>
            <a:ext cx="342900" cy="185738"/>
          </a:xfrm>
          <a:prstGeom prst="line">
            <a:avLst/>
          </a:prstGeom>
          <a:noFill/>
          <a:ln w="9525">
            <a:solidFill>
              <a:schemeClr val="tx1"/>
            </a:solidFill>
            <a:round/>
            <a:headEnd/>
            <a:tailEnd type="triangle" w="med" len="med"/>
          </a:ln>
          <a:effectLst/>
        </p:spPr>
        <p:txBody>
          <a:bodyPr/>
          <a:lstStyle/>
          <a:p>
            <a:endParaRPr lang="zh-TW" altLang="en-US">
              <a:latin typeface="Trebuchet MS" pitchFamily="34" charset="0"/>
            </a:endParaRPr>
          </a:p>
        </p:txBody>
      </p:sp>
      <p:sp>
        <p:nvSpPr>
          <p:cNvPr id="116753" name="Line 17"/>
          <p:cNvSpPr>
            <a:spLocks noChangeShapeType="1"/>
          </p:cNvSpPr>
          <p:nvPr/>
        </p:nvSpPr>
        <p:spPr bwMode="auto">
          <a:xfrm>
            <a:off x="1981201" y="1822847"/>
            <a:ext cx="333375" cy="185738"/>
          </a:xfrm>
          <a:prstGeom prst="line">
            <a:avLst/>
          </a:prstGeom>
          <a:noFill/>
          <a:ln w="34925">
            <a:solidFill>
              <a:srgbClr val="FF0000"/>
            </a:solidFill>
            <a:round/>
            <a:headEnd/>
            <a:tailEnd type="triangle" w="med" len="med"/>
          </a:ln>
          <a:effectLst/>
        </p:spPr>
        <p:txBody>
          <a:bodyPr/>
          <a:lstStyle/>
          <a:p>
            <a:endParaRPr lang="zh-TW" altLang="en-US">
              <a:latin typeface="Trebuchet MS" pitchFamily="34" charset="0"/>
            </a:endParaRPr>
          </a:p>
        </p:txBody>
      </p:sp>
      <p:sp>
        <p:nvSpPr>
          <p:cNvPr id="116766" name="Rectangle 30"/>
          <p:cNvSpPr>
            <a:spLocks noChangeArrowheads="1"/>
          </p:cNvSpPr>
          <p:nvPr/>
        </p:nvSpPr>
        <p:spPr bwMode="auto">
          <a:xfrm>
            <a:off x="3625851" y="1438276"/>
            <a:ext cx="1635125" cy="338554"/>
          </a:xfrm>
          <a:prstGeom prst="rect">
            <a:avLst/>
          </a:prstGeom>
          <a:solidFill>
            <a:srgbClr val="FF0000"/>
          </a:solidFill>
          <a:ln w="9525">
            <a:solidFill>
              <a:srgbClr val="FF0000"/>
            </a:solidFill>
            <a:miter lim="800000"/>
            <a:headEnd/>
            <a:tailEnd/>
          </a:ln>
          <a:effectLst/>
        </p:spPr>
        <p:txBody>
          <a:bodyPr>
            <a:spAutoFit/>
          </a:bodyPr>
          <a:lstStyle/>
          <a:p>
            <a:r>
              <a:rPr lang="en-US" altLang="zh-TW" sz="1600" b="1">
                <a:latin typeface="Trebuchet MS" pitchFamily="34" charset="0"/>
                <a:ea typeface="新細明體" pitchFamily="18" charset="-120"/>
              </a:rPr>
              <a:t>Mat Contrast</a:t>
            </a:r>
          </a:p>
        </p:txBody>
      </p:sp>
      <p:sp>
        <p:nvSpPr>
          <p:cNvPr id="116767" name="Text Box 31"/>
          <p:cNvSpPr txBox="1">
            <a:spLocks noChangeArrowheads="1"/>
          </p:cNvSpPr>
          <p:nvPr/>
        </p:nvSpPr>
        <p:spPr bwMode="auto">
          <a:xfrm>
            <a:off x="3622675" y="1932385"/>
            <a:ext cx="1638300" cy="338554"/>
          </a:xfrm>
          <a:prstGeom prst="rect">
            <a:avLst/>
          </a:prstGeom>
          <a:solidFill>
            <a:srgbClr val="FF0000"/>
          </a:solidFill>
          <a:ln w="34925">
            <a:solidFill>
              <a:srgbClr val="FF0000"/>
            </a:solidFill>
            <a:miter lim="800000"/>
            <a:headEnd/>
            <a:tailEnd/>
          </a:ln>
          <a:effectLst/>
        </p:spPr>
        <p:txBody>
          <a:bodyPr>
            <a:spAutoFit/>
          </a:bodyPr>
          <a:lstStyle/>
          <a:p>
            <a:pPr algn="ctr">
              <a:spcBef>
                <a:spcPct val="50000"/>
              </a:spcBef>
            </a:pPr>
            <a:r>
              <a:rPr lang="en-US" altLang="zh-TW" sz="1600" b="1">
                <a:latin typeface="Trebuchet MS" pitchFamily="34" charset="0"/>
                <a:ea typeface="新細明體" pitchFamily="18" charset="-120"/>
              </a:rPr>
              <a:t>VC</a:t>
            </a:r>
          </a:p>
        </p:txBody>
      </p:sp>
      <p:sp>
        <p:nvSpPr>
          <p:cNvPr id="116771" name="Text Box 35"/>
          <p:cNvSpPr txBox="1">
            <a:spLocks noChangeArrowheads="1"/>
          </p:cNvSpPr>
          <p:nvPr/>
        </p:nvSpPr>
        <p:spPr bwMode="auto">
          <a:xfrm>
            <a:off x="2333626" y="1432323"/>
            <a:ext cx="1019175" cy="338554"/>
          </a:xfrm>
          <a:prstGeom prst="rect">
            <a:avLst/>
          </a:prstGeom>
          <a:solidFill>
            <a:srgbClr val="FF0000"/>
          </a:solidFill>
          <a:ln w="9525">
            <a:solidFill>
              <a:schemeClr val="tx1"/>
            </a:solidFill>
            <a:miter lim="800000"/>
            <a:headEnd/>
            <a:tailEnd/>
          </a:ln>
          <a:effectLst/>
        </p:spPr>
        <p:txBody>
          <a:bodyPr lIns="0" rIns="0">
            <a:spAutoFit/>
          </a:bodyPr>
          <a:lstStyle/>
          <a:p>
            <a:pPr algn="ctr">
              <a:spcBef>
                <a:spcPct val="50000"/>
              </a:spcBef>
            </a:pPr>
            <a:r>
              <a:rPr lang="en-US" altLang="zh-TW" sz="1600" b="1">
                <a:latin typeface="Trebuchet MS" pitchFamily="34" charset="0"/>
                <a:ea typeface="新細明體" pitchFamily="18" charset="-120"/>
              </a:rPr>
              <a:t>Physical</a:t>
            </a:r>
          </a:p>
        </p:txBody>
      </p:sp>
      <p:sp>
        <p:nvSpPr>
          <p:cNvPr id="116772" name="Text Box 36"/>
          <p:cNvSpPr txBox="1">
            <a:spLocks noChangeArrowheads="1"/>
          </p:cNvSpPr>
          <p:nvPr/>
        </p:nvSpPr>
        <p:spPr bwMode="auto">
          <a:xfrm>
            <a:off x="2324100" y="1932385"/>
            <a:ext cx="1028700" cy="338554"/>
          </a:xfrm>
          <a:prstGeom prst="rect">
            <a:avLst/>
          </a:prstGeom>
          <a:solidFill>
            <a:srgbClr val="FF0000"/>
          </a:solidFill>
          <a:ln w="34925">
            <a:solidFill>
              <a:srgbClr val="FF0000"/>
            </a:solidFill>
            <a:miter lim="800000"/>
            <a:headEnd/>
            <a:tailEnd/>
          </a:ln>
          <a:effectLst/>
        </p:spPr>
        <p:txBody>
          <a:bodyPr lIns="0" rIns="0">
            <a:spAutoFit/>
          </a:bodyPr>
          <a:lstStyle/>
          <a:p>
            <a:pPr algn="ctr">
              <a:spcBef>
                <a:spcPct val="50000"/>
              </a:spcBef>
            </a:pPr>
            <a:r>
              <a:rPr lang="en-US" altLang="zh-TW" sz="1600" b="1">
                <a:latin typeface="Trebuchet MS" pitchFamily="34" charset="0"/>
                <a:ea typeface="新細明體" pitchFamily="18" charset="-120"/>
              </a:rPr>
              <a:t>Electrical</a:t>
            </a:r>
          </a:p>
        </p:txBody>
      </p:sp>
      <p:sp>
        <p:nvSpPr>
          <p:cNvPr id="116773" name="Line 37"/>
          <p:cNvSpPr>
            <a:spLocks noChangeShapeType="1"/>
          </p:cNvSpPr>
          <p:nvPr/>
        </p:nvSpPr>
        <p:spPr bwMode="auto">
          <a:xfrm>
            <a:off x="3379788" y="2060972"/>
            <a:ext cx="254000" cy="0"/>
          </a:xfrm>
          <a:prstGeom prst="line">
            <a:avLst/>
          </a:prstGeom>
          <a:noFill/>
          <a:ln w="34925">
            <a:solidFill>
              <a:srgbClr val="FF0000"/>
            </a:solidFill>
            <a:round/>
            <a:headEnd/>
            <a:tailEnd type="triangle" w="med" len="med"/>
          </a:ln>
          <a:effectLst/>
        </p:spPr>
        <p:txBody>
          <a:bodyPr/>
          <a:lstStyle/>
          <a:p>
            <a:endParaRPr lang="zh-TW" altLang="en-US">
              <a:latin typeface="Trebuchet MS" pitchFamily="34" charset="0"/>
            </a:endParaRPr>
          </a:p>
        </p:txBody>
      </p:sp>
      <p:sp>
        <p:nvSpPr>
          <p:cNvPr id="116774" name="Line 38"/>
          <p:cNvSpPr>
            <a:spLocks noChangeShapeType="1"/>
          </p:cNvSpPr>
          <p:nvPr/>
        </p:nvSpPr>
        <p:spPr bwMode="auto">
          <a:xfrm>
            <a:off x="3379788" y="1560910"/>
            <a:ext cx="254000" cy="0"/>
          </a:xfrm>
          <a:prstGeom prst="line">
            <a:avLst/>
          </a:prstGeom>
          <a:noFill/>
          <a:ln w="47625">
            <a:solidFill>
              <a:srgbClr val="FF0000"/>
            </a:solidFill>
            <a:round/>
            <a:headEnd/>
            <a:tailEnd type="triangle" w="med" len="med"/>
          </a:ln>
          <a:effectLst/>
        </p:spPr>
        <p:txBody>
          <a:bodyPr/>
          <a:lstStyle/>
          <a:p>
            <a:endParaRPr lang="zh-TW" altLang="en-US">
              <a:latin typeface="Trebuchet MS" pitchFamily="34" charset="0"/>
            </a:endParaRPr>
          </a:p>
        </p:txBody>
      </p:sp>
      <p:sp>
        <p:nvSpPr>
          <p:cNvPr id="116778" name="Rectangle 42"/>
          <p:cNvSpPr>
            <a:spLocks noChangeArrowheads="1"/>
          </p:cNvSpPr>
          <p:nvPr/>
        </p:nvSpPr>
        <p:spPr bwMode="auto">
          <a:xfrm>
            <a:off x="5419726" y="1053704"/>
            <a:ext cx="3571875" cy="2197525"/>
          </a:xfrm>
          <a:prstGeom prst="rect">
            <a:avLst/>
          </a:prstGeom>
          <a:noFill/>
          <a:ln w="9525">
            <a:noFill/>
            <a:miter lim="800000"/>
            <a:headEnd/>
            <a:tailEnd/>
          </a:ln>
          <a:effectLst/>
        </p:spPr>
        <p:txBody>
          <a:bodyPr>
            <a:spAutoFit/>
          </a:bodyPr>
          <a:lstStyle/>
          <a:p>
            <a:pPr marL="228600" indent="-228600">
              <a:spcBef>
                <a:spcPct val="20000"/>
              </a:spcBef>
            </a:pPr>
            <a:r>
              <a:rPr lang="en-US" altLang="zh-TW" dirty="0">
                <a:latin typeface="Trebuchet MS" pitchFamily="34" charset="0"/>
                <a:ea typeface="新細明體" pitchFamily="18" charset="-120"/>
              </a:rPr>
              <a:t>Guidelines</a:t>
            </a:r>
          </a:p>
          <a:p>
            <a:pPr marL="228600" indent="-228600">
              <a:spcBef>
                <a:spcPct val="20000"/>
              </a:spcBef>
              <a:buFontTx/>
              <a:buAutoNum type="arabicPeriod"/>
            </a:pPr>
            <a:r>
              <a:rPr lang="en-US" altLang="zh-TW" dirty="0">
                <a:latin typeface="Trebuchet MS" pitchFamily="34" charset="0"/>
                <a:ea typeface="新細明體" pitchFamily="18" charset="-120"/>
              </a:rPr>
              <a:t>Normally extraction, retarding if VC reverse.</a:t>
            </a:r>
          </a:p>
          <a:p>
            <a:pPr marL="228600" indent="-228600">
              <a:spcBef>
                <a:spcPct val="20000"/>
              </a:spcBef>
              <a:buFontTx/>
              <a:buAutoNum type="arabicPeriod"/>
            </a:pPr>
            <a:r>
              <a:rPr lang="en-US" altLang="zh-TW" dirty="0">
                <a:latin typeface="Trebuchet MS" pitchFamily="34" charset="0"/>
                <a:ea typeface="新細明體" pitchFamily="18" charset="-120"/>
              </a:rPr>
              <a:t>Normally Lo-LE, slightly Hi-LE if VC reverse. </a:t>
            </a:r>
          </a:p>
          <a:p>
            <a:pPr marL="228600" indent="-228600">
              <a:spcBef>
                <a:spcPct val="20000"/>
              </a:spcBef>
              <a:buFontTx/>
              <a:buAutoNum type="arabicPeriod"/>
            </a:pPr>
            <a:r>
              <a:rPr lang="en-US" altLang="zh-TW" dirty="0">
                <a:latin typeface="Trebuchet MS" pitchFamily="34" charset="0"/>
                <a:ea typeface="新細明體" pitchFamily="18" charset="-120"/>
              </a:rPr>
              <a:t>Flood may enhance VC, must if VC reverse.</a:t>
            </a:r>
          </a:p>
        </p:txBody>
      </p:sp>
      <p:graphicFrame>
        <p:nvGraphicFramePr>
          <p:cNvPr id="116782" name="Object 46"/>
          <p:cNvGraphicFramePr>
            <a:graphicFrameLocks/>
          </p:cNvGraphicFramePr>
          <p:nvPr/>
        </p:nvGraphicFramePr>
        <p:xfrm>
          <a:off x="1950077" y="2730083"/>
          <a:ext cx="1096963" cy="822722"/>
        </p:xfrm>
        <a:graphic>
          <a:graphicData uri="http://schemas.openxmlformats.org/presentationml/2006/ole">
            <p:oleObj spid="_x0000_s1162242" name="PhotoImpact" r:id="rId4" imgW="1473016" imgH="1422222" progId="">
              <p:embed/>
            </p:oleObj>
          </a:graphicData>
        </a:graphic>
      </p:graphicFrame>
      <p:pic>
        <p:nvPicPr>
          <p:cNvPr id="116783" name="Picture 47"/>
          <p:cNvPicPr>
            <a:picLocks noChangeArrowheads="1"/>
          </p:cNvPicPr>
          <p:nvPr/>
        </p:nvPicPr>
        <p:blipFill>
          <a:blip r:embed="rId5" cstate="print">
            <a:lum bright="6000" contrast="30000"/>
          </a:blip>
          <a:srcRect l="31645" t="30548" r="-591" b="-2"/>
          <a:stretch>
            <a:fillRect/>
          </a:stretch>
        </p:blipFill>
        <p:spPr bwMode="auto">
          <a:xfrm>
            <a:off x="3123239" y="2730083"/>
            <a:ext cx="1096962" cy="822722"/>
          </a:xfrm>
          <a:prstGeom prst="rect">
            <a:avLst/>
          </a:prstGeom>
          <a:noFill/>
        </p:spPr>
      </p:pic>
      <p:graphicFrame>
        <p:nvGraphicFramePr>
          <p:cNvPr id="116784" name="Object 48"/>
          <p:cNvGraphicFramePr>
            <a:graphicFrameLocks/>
          </p:cNvGraphicFramePr>
          <p:nvPr/>
        </p:nvGraphicFramePr>
        <p:xfrm>
          <a:off x="4297989" y="2730083"/>
          <a:ext cx="1096962" cy="822722"/>
        </p:xfrm>
        <a:graphic>
          <a:graphicData uri="http://schemas.openxmlformats.org/presentationml/2006/ole">
            <p:oleObj spid="_x0000_s1162243" name="PhotoImpact" r:id="rId6" imgW="4876190" imgH="4876190" progId="">
              <p:embed/>
            </p:oleObj>
          </a:graphicData>
        </a:graphic>
      </p:graphicFrame>
      <p:pic>
        <p:nvPicPr>
          <p:cNvPr id="116786" name="Picture 50"/>
          <p:cNvPicPr>
            <a:picLocks noChangeArrowheads="1"/>
          </p:cNvPicPr>
          <p:nvPr/>
        </p:nvPicPr>
        <p:blipFill>
          <a:blip r:embed="rId7" cstate="print"/>
          <a:srcRect l="21651" t="19083" r="22935" b="25320"/>
          <a:stretch>
            <a:fillRect/>
          </a:stretch>
        </p:blipFill>
        <p:spPr bwMode="auto">
          <a:xfrm>
            <a:off x="781677" y="3577808"/>
            <a:ext cx="1096963" cy="822722"/>
          </a:xfrm>
          <a:prstGeom prst="rect">
            <a:avLst/>
          </a:prstGeom>
          <a:noFill/>
        </p:spPr>
      </p:pic>
      <p:graphicFrame>
        <p:nvGraphicFramePr>
          <p:cNvPr id="116789" name="Object 53"/>
          <p:cNvGraphicFramePr>
            <a:graphicFrameLocks/>
          </p:cNvGraphicFramePr>
          <p:nvPr/>
        </p:nvGraphicFramePr>
        <p:xfrm>
          <a:off x="1950077" y="3577808"/>
          <a:ext cx="1096963" cy="822722"/>
        </p:xfrm>
        <a:graphic>
          <a:graphicData uri="http://schemas.openxmlformats.org/presentationml/2006/ole">
            <p:oleObj spid="_x0000_s1162244" name="PhotoImpact" r:id="rId8" imgW="812412" imgH="812412" progId="">
              <p:embed/>
            </p:oleObj>
          </a:graphicData>
        </a:graphic>
      </p:graphicFrame>
      <p:graphicFrame>
        <p:nvGraphicFramePr>
          <p:cNvPr id="116790" name="Object 54"/>
          <p:cNvGraphicFramePr>
            <a:graphicFrameLocks/>
          </p:cNvGraphicFramePr>
          <p:nvPr/>
        </p:nvGraphicFramePr>
        <p:xfrm>
          <a:off x="3123239" y="3577808"/>
          <a:ext cx="1096962" cy="822722"/>
        </p:xfrm>
        <a:graphic>
          <a:graphicData uri="http://schemas.openxmlformats.org/presentationml/2006/ole">
            <p:oleObj spid="_x0000_s1162245" name="PhotoImpact" r:id="rId9" imgW="4876190" imgH="4876190" progId="">
              <p:embed/>
            </p:oleObj>
          </a:graphicData>
        </a:graphic>
      </p:graphicFrame>
      <p:pic>
        <p:nvPicPr>
          <p:cNvPr id="116791" name="Picture 55" descr="2"/>
          <p:cNvPicPr>
            <a:picLocks noChangeArrowheads="1"/>
          </p:cNvPicPr>
          <p:nvPr/>
        </p:nvPicPr>
        <p:blipFill>
          <a:blip r:embed="rId10" cstate="print"/>
          <a:srcRect l="29309" t="29744" r="37523" b="37959"/>
          <a:stretch>
            <a:fillRect/>
          </a:stretch>
        </p:blipFill>
        <p:spPr bwMode="auto">
          <a:xfrm>
            <a:off x="4297989" y="3577808"/>
            <a:ext cx="1096962" cy="822722"/>
          </a:xfrm>
          <a:prstGeom prst="rect">
            <a:avLst/>
          </a:prstGeom>
          <a:noFill/>
        </p:spPr>
      </p:pic>
      <p:pic>
        <p:nvPicPr>
          <p:cNvPr id="116795" name="Picture 59" descr="1T-S1-BVC1"/>
          <p:cNvPicPr>
            <a:picLocks noChangeArrowheads="1"/>
          </p:cNvPicPr>
          <p:nvPr/>
        </p:nvPicPr>
        <p:blipFill>
          <a:blip r:embed="rId11" cstate="print"/>
          <a:srcRect l="28609" t="25525" r="26343" b="29002"/>
          <a:stretch>
            <a:fillRect/>
          </a:stretch>
        </p:blipFill>
        <p:spPr bwMode="auto">
          <a:xfrm>
            <a:off x="781677" y="2730083"/>
            <a:ext cx="1096963" cy="822722"/>
          </a:xfrm>
          <a:prstGeom prst="rect">
            <a:avLst/>
          </a:prstGeom>
          <a:noFill/>
        </p:spPr>
      </p:pic>
      <p:sp>
        <p:nvSpPr>
          <p:cNvPr id="116802" name="Line 66"/>
          <p:cNvSpPr>
            <a:spLocks noChangeShapeType="1"/>
          </p:cNvSpPr>
          <p:nvPr/>
        </p:nvSpPr>
        <p:spPr bwMode="auto">
          <a:xfrm>
            <a:off x="3348038" y="1560910"/>
            <a:ext cx="241300" cy="447675"/>
          </a:xfrm>
          <a:prstGeom prst="line">
            <a:avLst/>
          </a:prstGeom>
          <a:noFill/>
          <a:ln w="34925">
            <a:solidFill>
              <a:srgbClr val="FF0000"/>
            </a:solidFill>
            <a:round/>
            <a:headEnd/>
            <a:tailEnd type="triangle" w="med" len="med"/>
          </a:ln>
          <a:effectLst/>
        </p:spPr>
        <p:txBody>
          <a:bodyPr/>
          <a:lstStyle/>
          <a:p>
            <a:endParaRPr lang="zh-TW" altLang="en-US">
              <a:latin typeface="Trebuchet MS" pitchFamily="34" charset="0"/>
            </a:endParaRPr>
          </a:p>
        </p:txBody>
      </p:sp>
      <p:sp>
        <p:nvSpPr>
          <p:cNvPr id="33" name="Text Box 67"/>
          <p:cNvSpPr txBox="1">
            <a:spLocks noChangeArrowheads="1"/>
          </p:cNvSpPr>
          <p:nvPr/>
        </p:nvSpPr>
        <p:spPr bwMode="auto">
          <a:xfrm>
            <a:off x="-1" y="0"/>
            <a:ext cx="7772365" cy="400110"/>
          </a:xfrm>
          <a:prstGeom prst="rect">
            <a:avLst/>
          </a:prstGeom>
          <a:noFill/>
          <a:ln w="9525">
            <a:noFill/>
            <a:miter lim="800000"/>
            <a:headEnd/>
            <a:tailEnd/>
          </a:ln>
          <a:effectLst/>
        </p:spPr>
        <p:txBody>
          <a:bodyPr wrap="square">
            <a:spAutoFit/>
          </a:bodyPr>
          <a:lstStyle/>
          <a:p>
            <a:pPr>
              <a:spcBef>
                <a:spcPct val="50000"/>
              </a:spcBef>
            </a:pPr>
            <a:r>
              <a:rPr lang="en-US" altLang="zh-TW" sz="2000" dirty="0" smtClean="0">
                <a:ea typeface="新細明體" pitchFamily="18" charset="-120"/>
              </a:rPr>
              <a:t>Bottom-up for Recipe Set Up – </a:t>
            </a:r>
            <a:r>
              <a:rPr lang="en-US" altLang="zh-TW" sz="2000" dirty="0" smtClean="0">
                <a:latin typeface="+mj-lt"/>
                <a:ea typeface="新細明體" pitchFamily="18" charset="-120"/>
              </a:rPr>
              <a:t>DOI: HAR Voltage Contrast</a:t>
            </a:r>
            <a:endParaRPr lang="en-US" altLang="zh-TW" sz="2000" b="1" dirty="0">
              <a:latin typeface="+mj-lt"/>
              <a:ea typeface="新細明體" pitchFamily="18" charset="-120"/>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Freeform 2"/>
          <p:cNvSpPr>
            <a:spLocks/>
          </p:cNvSpPr>
          <p:nvPr/>
        </p:nvSpPr>
        <p:spPr bwMode="auto">
          <a:xfrm>
            <a:off x="284163" y="3056335"/>
            <a:ext cx="819150" cy="1176338"/>
          </a:xfrm>
          <a:custGeom>
            <a:avLst/>
            <a:gdLst/>
            <a:ahLst/>
            <a:cxnLst>
              <a:cxn ang="0">
                <a:pos x="239" y="577"/>
              </a:cxn>
              <a:cxn ang="0">
                <a:pos x="34" y="584"/>
              </a:cxn>
              <a:cxn ang="0">
                <a:pos x="34" y="81"/>
              </a:cxn>
              <a:cxn ang="0">
                <a:pos x="239" y="96"/>
              </a:cxn>
              <a:cxn ang="0">
                <a:pos x="239" y="577"/>
              </a:cxn>
            </a:cxnLst>
            <a:rect l="0" t="0" r="r" b="b"/>
            <a:pathLst>
              <a:path w="239" h="667">
                <a:moveTo>
                  <a:pt x="239" y="577"/>
                </a:moveTo>
                <a:cubicBezTo>
                  <a:pt x="206" y="664"/>
                  <a:pt x="68" y="667"/>
                  <a:pt x="34" y="584"/>
                </a:cubicBezTo>
                <a:cubicBezTo>
                  <a:pt x="0" y="501"/>
                  <a:pt x="0" y="162"/>
                  <a:pt x="34" y="81"/>
                </a:cubicBezTo>
                <a:cubicBezTo>
                  <a:pt x="68" y="0"/>
                  <a:pt x="205" y="13"/>
                  <a:pt x="239" y="96"/>
                </a:cubicBezTo>
                <a:lnTo>
                  <a:pt x="239" y="577"/>
                </a:lnTo>
                <a:close/>
              </a:path>
            </a:pathLst>
          </a:custGeom>
          <a:solidFill>
            <a:schemeClr val="accent1"/>
          </a:solidFill>
          <a:ln w="9525">
            <a:solidFill>
              <a:schemeClr val="tx1"/>
            </a:solidFill>
            <a:round/>
            <a:headEnd/>
            <a:tailEnd/>
          </a:ln>
          <a:effectLst/>
        </p:spPr>
        <p:txBody>
          <a:bodyPr/>
          <a:lstStyle/>
          <a:p>
            <a:endParaRPr lang="zh-TW" altLang="en-US">
              <a:latin typeface="Trebuchet MS" pitchFamily="34" charset="0"/>
            </a:endParaRPr>
          </a:p>
        </p:txBody>
      </p:sp>
      <p:sp>
        <p:nvSpPr>
          <p:cNvPr id="205827" name="Freeform 3"/>
          <p:cNvSpPr>
            <a:spLocks/>
          </p:cNvSpPr>
          <p:nvPr/>
        </p:nvSpPr>
        <p:spPr bwMode="auto">
          <a:xfrm>
            <a:off x="3902075" y="2628901"/>
            <a:ext cx="469900" cy="526256"/>
          </a:xfrm>
          <a:custGeom>
            <a:avLst/>
            <a:gdLst/>
            <a:ahLst/>
            <a:cxnLst>
              <a:cxn ang="0">
                <a:pos x="336" y="869"/>
              </a:cxn>
              <a:cxn ang="0">
                <a:pos x="335" y="0"/>
              </a:cxn>
              <a:cxn ang="0">
                <a:pos x="0" y="1"/>
              </a:cxn>
            </a:cxnLst>
            <a:rect l="0" t="0" r="r" b="b"/>
            <a:pathLst>
              <a:path w="336" h="869">
                <a:moveTo>
                  <a:pt x="336" y="869"/>
                </a:moveTo>
                <a:lnTo>
                  <a:pt x="335" y="0"/>
                </a:lnTo>
                <a:lnTo>
                  <a:pt x="0" y="1"/>
                </a:lnTo>
              </a:path>
            </a:pathLst>
          </a:custGeom>
          <a:noFill/>
          <a:ln w="47625">
            <a:solidFill>
              <a:schemeClr val="tx1"/>
            </a:solidFill>
            <a:round/>
            <a:headEnd type="none" w="med" len="med"/>
            <a:tailEnd type="none" w="med" len="med"/>
          </a:ln>
          <a:effectLst/>
        </p:spPr>
        <p:txBody>
          <a:bodyPr/>
          <a:lstStyle/>
          <a:p>
            <a:endParaRPr lang="zh-TW" altLang="en-US" sz="1600">
              <a:latin typeface="Trebuchet MS" pitchFamily="34" charset="0"/>
            </a:endParaRPr>
          </a:p>
        </p:txBody>
      </p:sp>
      <p:sp>
        <p:nvSpPr>
          <p:cNvPr id="205828" name="Freeform 4"/>
          <p:cNvSpPr>
            <a:spLocks/>
          </p:cNvSpPr>
          <p:nvPr/>
        </p:nvSpPr>
        <p:spPr bwMode="auto">
          <a:xfrm>
            <a:off x="4151314" y="1028700"/>
            <a:ext cx="192087" cy="533400"/>
          </a:xfrm>
          <a:custGeom>
            <a:avLst/>
            <a:gdLst/>
            <a:ahLst/>
            <a:cxnLst>
              <a:cxn ang="0">
                <a:pos x="121" y="448"/>
              </a:cxn>
              <a:cxn ang="0">
                <a:pos x="113" y="0"/>
              </a:cxn>
              <a:cxn ang="0">
                <a:pos x="117" y="373"/>
              </a:cxn>
              <a:cxn ang="0">
                <a:pos x="0" y="373"/>
              </a:cxn>
            </a:cxnLst>
            <a:rect l="0" t="0" r="r" b="b"/>
            <a:pathLst>
              <a:path w="121" h="448">
                <a:moveTo>
                  <a:pt x="121" y="448"/>
                </a:moveTo>
                <a:lnTo>
                  <a:pt x="113" y="0"/>
                </a:lnTo>
                <a:lnTo>
                  <a:pt x="117" y="373"/>
                </a:lnTo>
                <a:lnTo>
                  <a:pt x="0" y="373"/>
                </a:lnTo>
              </a:path>
            </a:pathLst>
          </a:custGeom>
          <a:noFill/>
          <a:ln w="9525">
            <a:solidFill>
              <a:schemeClr val="tx1"/>
            </a:solidFill>
            <a:round/>
            <a:headEnd type="none" w="med" len="med"/>
            <a:tailEnd type="none" w="med" len="med"/>
          </a:ln>
          <a:effectLst/>
        </p:spPr>
        <p:txBody>
          <a:bodyPr/>
          <a:lstStyle/>
          <a:p>
            <a:endParaRPr lang="zh-TW" altLang="en-US" sz="1600">
              <a:latin typeface="Trebuchet MS" pitchFamily="34" charset="0"/>
            </a:endParaRPr>
          </a:p>
        </p:txBody>
      </p:sp>
      <p:sp>
        <p:nvSpPr>
          <p:cNvPr id="205844" name="Freeform 20"/>
          <p:cNvSpPr>
            <a:spLocks/>
          </p:cNvSpPr>
          <p:nvPr/>
        </p:nvSpPr>
        <p:spPr bwMode="auto">
          <a:xfrm>
            <a:off x="3838575" y="3658791"/>
            <a:ext cx="520700" cy="1072753"/>
          </a:xfrm>
          <a:custGeom>
            <a:avLst/>
            <a:gdLst/>
            <a:ahLst/>
            <a:cxnLst>
              <a:cxn ang="0">
                <a:pos x="336" y="869"/>
              </a:cxn>
              <a:cxn ang="0">
                <a:pos x="335" y="0"/>
              </a:cxn>
              <a:cxn ang="0">
                <a:pos x="0" y="1"/>
              </a:cxn>
            </a:cxnLst>
            <a:rect l="0" t="0" r="r" b="b"/>
            <a:pathLst>
              <a:path w="336" h="869">
                <a:moveTo>
                  <a:pt x="336" y="869"/>
                </a:moveTo>
                <a:lnTo>
                  <a:pt x="335" y="0"/>
                </a:lnTo>
                <a:lnTo>
                  <a:pt x="0" y="1"/>
                </a:lnTo>
              </a:path>
            </a:pathLst>
          </a:custGeom>
          <a:noFill/>
          <a:ln w="47625">
            <a:solidFill>
              <a:schemeClr val="tx1"/>
            </a:solidFill>
            <a:round/>
            <a:headEnd type="none" w="med" len="med"/>
            <a:tailEnd type="none" w="med" len="med"/>
          </a:ln>
          <a:effectLst/>
        </p:spPr>
        <p:txBody>
          <a:bodyPr/>
          <a:lstStyle/>
          <a:p>
            <a:endParaRPr lang="zh-TW" altLang="en-US" sz="1600">
              <a:latin typeface="Trebuchet MS" pitchFamily="34" charset="0"/>
            </a:endParaRPr>
          </a:p>
        </p:txBody>
      </p:sp>
      <p:sp>
        <p:nvSpPr>
          <p:cNvPr id="205849" name="Line 25"/>
          <p:cNvSpPr>
            <a:spLocks noChangeShapeType="1"/>
          </p:cNvSpPr>
          <p:nvPr/>
        </p:nvSpPr>
        <p:spPr bwMode="auto">
          <a:xfrm>
            <a:off x="1616075" y="2134791"/>
            <a:ext cx="0" cy="523875"/>
          </a:xfrm>
          <a:prstGeom prst="line">
            <a:avLst/>
          </a:prstGeom>
          <a:noFill/>
          <a:ln w="9525">
            <a:solidFill>
              <a:schemeClr val="tx1"/>
            </a:solidFill>
            <a:round/>
            <a:headEnd/>
            <a:tailEnd/>
          </a:ln>
          <a:effectLst/>
        </p:spPr>
        <p:txBody>
          <a:bodyPr/>
          <a:lstStyle/>
          <a:p>
            <a:endParaRPr lang="zh-TW" altLang="en-US" sz="1600">
              <a:latin typeface="Trebuchet MS" pitchFamily="34" charset="0"/>
            </a:endParaRPr>
          </a:p>
        </p:txBody>
      </p:sp>
      <p:sp>
        <p:nvSpPr>
          <p:cNvPr id="205850" name="Freeform 26"/>
          <p:cNvSpPr>
            <a:spLocks/>
          </p:cNvSpPr>
          <p:nvPr/>
        </p:nvSpPr>
        <p:spPr bwMode="auto">
          <a:xfrm flipV="1">
            <a:off x="3867151" y="1797844"/>
            <a:ext cx="466725" cy="561975"/>
          </a:xfrm>
          <a:custGeom>
            <a:avLst/>
            <a:gdLst/>
            <a:ahLst/>
            <a:cxnLst>
              <a:cxn ang="0">
                <a:pos x="336" y="869"/>
              </a:cxn>
              <a:cxn ang="0">
                <a:pos x="335" y="0"/>
              </a:cxn>
              <a:cxn ang="0">
                <a:pos x="0" y="1"/>
              </a:cxn>
            </a:cxnLst>
            <a:rect l="0" t="0" r="r" b="b"/>
            <a:pathLst>
              <a:path w="336" h="869">
                <a:moveTo>
                  <a:pt x="336" y="869"/>
                </a:moveTo>
                <a:lnTo>
                  <a:pt x="335" y="0"/>
                </a:lnTo>
                <a:lnTo>
                  <a:pt x="0" y="1"/>
                </a:lnTo>
              </a:path>
            </a:pathLst>
          </a:custGeom>
          <a:noFill/>
          <a:ln w="9525">
            <a:solidFill>
              <a:schemeClr val="tx1"/>
            </a:solidFill>
            <a:round/>
            <a:headEnd type="none" w="med" len="med"/>
            <a:tailEnd type="none" w="med" len="med"/>
          </a:ln>
          <a:effectLst/>
        </p:spPr>
        <p:txBody>
          <a:bodyPr/>
          <a:lstStyle/>
          <a:p>
            <a:endParaRPr lang="zh-TW" altLang="en-US" sz="1600">
              <a:latin typeface="Trebuchet MS" pitchFamily="34" charset="0"/>
            </a:endParaRPr>
          </a:p>
        </p:txBody>
      </p:sp>
      <p:sp>
        <p:nvSpPr>
          <p:cNvPr id="205853" name="AutoShape 29"/>
          <p:cNvSpPr>
            <a:spLocks/>
          </p:cNvSpPr>
          <p:nvPr/>
        </p:nvSpPr>
        <p:spPr bwMode="auto">
          <a:xfrm>
            <a:off x="4683125" y="2543175"/>
            <a:ext cx="1600200" cy="205979"/>
          </a:xfrm>
          <a:prstGeom prst="borderCallout1">
            <a:avLst>
              <a:gd name="adj1" fmla="val 41620"/>
              <a:gd name="adj2" fmla="val -4764"/>
              <a:gd name="adj3" fmla="val 41620"/>
              <a:gd name="adj4" fmla="val -21130"/>
            </a:avLst>
          </a:prstGeom>
          <a:solidFill>
            <a:srgbClr val="FF0000"/>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On Device</a:t>
            </a:r>
          </a:p>
        </p:txBody>
      </p:sp>
      <p:sp>
        <p:nvSpPr>
          <p:cNvPr id="205854" name="AutoShape 30"/>
          <p:cNvSpPr>
            <a:spLocks/>
          </p:cNvSpPr>
          <p:nvPr/>
        </p:nvSpPr>
        <p:spPr bwMode="auto">
          <a:xfrm>
            <a:off x="4683125" y="2784872"/>
            <a:ext cx="1600200" cy="223838"/>
          </a:xfrm>
          <a:prstGeom prst="borderCallout1">
            <a:avLst>
              <a:gd name="adj1" fmla="val 38296"/>
              <a:gd name="adj2" fmla="val -4764"/>
              <a:gd name="adj3" fmla="val 38296"/>
              <a:gd name="adj4" fmla="val -20338"/>
            </a:avLst>
          </a:prstGeom>
          <a:solidFill>
            <a:srgbClr val="FF0000"/>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On Dummies</a:t>
            </a:r>
          </a:p>
        </p:txBody>
      </p:sp>
      <p:sp>
        <p:nvSpPr>
          <p:cNvPr id="205855" name="AutoShape 31"/>
          <p:cNvSpPr>
            <a:spLocks/>
          </p:cNvSpPr>
          <p:nvPr/>
        </p:nvSpPr>
        <p:spPr bwMode="auto">
          <a:xfrm>
            <a:off x="4683125" y="3059906"/>
            <a:ext cx="1600200" cy="205979"/>
          </a:xfrm>
          <a:prstGeom prst="borderCallout1">
            <a:avLst>
              <a:gd name="adj1" fmla="val 41620"/>
              <a:gd name="adj2" fmla="val -4764"/>
              <a:gd name="adj3" fmla="val 40463"/>
              <a:gd name="adj4" fmla="val -18847"/>
            </a:avLst>
          </a:prstGeom>
          <a:solidFill>
            <a:srgbClr val="FF0000"/>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On Edge Dice</a:t>
            </a:r>
          </a:p>
        </p:txBody>
      </p:sp>
      <p:sp>
        <p:nvSpPr>
          <p:cNvPr id="205856" name="AutoShape 32"/>
          <p:cNvSpPr>
            <a:spLocks/>
          </p:cNvSpPr>
          <p:nvPr/>
        </p:nvSpPr>
        <p:spPr bwMode="auto">
          <a:xfrm>
            <a:off x="4673600" y="3326606"/>
            <a:ext cx="1600200" cy="205979"/>
          </a:xfrm>
          <a:prstGeom prst="borderCallout1">
            <a:avLst>
              <a:gd name="adj1" fmla="val 41620"/>
              <a:gd name="adj2" fmla="val -4764"/>
              <a:gd name="adj3" fmla="val 41620"/>
              <a:gd name="adj4" fmla="val -57144"/>
            </a:avLst>
          </a:prstGeom>
          <a:solidFill>
            <a:srgbClr val="FF0000"/>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On DOI</a:t>
            </a:r>
          </a:p>
        </p:txBody>
      </p:sp>
      <p:sp>
        <p:nvSpPr>
          <p:cNvPr id="205857" name="AutoShape 33"/>
          <p:cNvSpPr>
            <a:spLocks/>
          </p:cNvSpPr>
          <p:nvPr/>
        </p:nvSpPr>
        <p:spPr bwMode="auto">
          <a:xfrm>
            <a:off x="4683125" y="1195387"/>
            <a:ext cx="1600200" cy="205979"/>
          </a:xfrm>
          <a:prstGeom prst="borderCallout1">
            <a:avLst>
              <a:gd name="adj1" fmla="val 41620"/>
              <a:gd name="adj2" fmla="val -4764"/>
              <a:gd name="adj3" fmla="val 41620"/>
              <a:gd name="adj4" fmla="val -20042"/>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Mat Contrast</a:t>
            </a:r>
          </a:p>
        </p:txBody>
      </p:sp>
      <p:sp>
        <p:nvSpPr>
          <p:cNvPr id="205858" name="AutoShape 34"/>
          <p:cNvSpPr>
            <a:spLocks/>
          </p:cNvSpPr>
          <p:nvPr/>
        </p:nvSpPr>
        <p:spPr bwMode="auto">
          <a:xfrm>
            <a:off x="4683125" y="1463279"/>
            <a:ext cx="1600200" cy="205978"/>
          </a:xfrm>
          <a:prstGeom prst="borderCallout1">
            <a:avLst>
              <a:gd name="adj1" fmla="val 41620"/>
              <a:gd name="adj2" fmla="val -4764"/>
              <a:gd name="adj3" fmla="val 41620"/>
              <a:gd name="adj4" fmla="val -20236"/>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VC</a:t>
            </a:r>
          </a:p>
        </p:txBody>
      </p:sp>
      <p:sp>
        <p:nvSpPr>
          <p:cNvPr id="205859" name="AutoShape 35"/>
          <p:cNvSpPr>
            <a:spLocks/>
          </p:cNvSpPr>
          <p:nvPr/>
        </p:nvSpPr>
        <p:spPr bwMode="auto">
          <a:xfrm>
            <a:off x="4683125" y="937023"/>
            <a:ext cx="1600200" cy="205978"/>
          </a:xfrm>
          <a:prstGeom prst="borderCallout1">
            <a:avLst>
              <a:gd name="adj1" fmla="val 41620"/>
              <a:gd name="adj2" fmla="val -4764"/>
              <a:gd name="adj3" fmla="val 41042"/>
              <a:gd name="adj4" fmla="val -20236"/>
            </a:avLst>
          </a:prstGeom>
          <a:solidFill>
            <a:srgbClr val="CC99FF"/>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Topo Contrast</a:t>
            </a:r>
          </a:p>
        </p:txBody>
      </p:sp>
      <p:sp>
        <p:nvSpPr>
          <p:cNvPr id="205860" name="AutoShape 36"/>
          <p:cNvSpPr>
            <a:spLocks/>
          </p:cNvSpPr>
          <p:nvPr/>
        </p:nvSpPr>
        <p:spPr bwMode="auto">
          <a:xfrm>
            <a:off x="4683125" y="3840956"/>
            <a:ext cx="1600200" cy="205979"/>
          </a:xfrm>
          <a:prstGeom prst="borderCallout1">
            <a:avLst>
              <a:gd name="adj1" fmla="val 41620"/>
              <a:gd name="adj2" fmla="val -4764"/>
              <a:gd name="adj3" fmla="val 41620"/>
              <a:gd name="adj4" fmla="val -18847"/>
            </a:avLst>
          </a:prstGeom>
          <a:solidFill>
            <a:schemeClr val="accent1"/>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Sensitivity</a:t>
            </a:r>
          </a:p>
        </p:txBody>
      </p:sp>
      <p:sp>
        <p:nvSpPr>
          <p:cNvPr id="205861" name="AutoShape 37"/>
          <p:cNvSpPr>
            <a:spLocks/>
          </p:cNvSpPr>
          <p:nvPr/>
        </p:nvSpPr>
        <p:spPr bwMode="auto">
          <a:xfrm>
            <a:off x="4683125" y="3580210"/>
            <a:ext cx="1600200" cy="205978"/>
          </a:xfrm>
          <a:prstGeom prst="borderCallout1">
            <a:avLst>
              <a:gd name="adj1" fmla="val 41620"/>
              <a:gd name="adj2" fmla="val -4764"/>
              <a:gd name="adj3" fmla="val 41620"/>
              <a:gd name="adj4" fmla="val -18949"/>
            </a:avLst>
          </a:prstGeom>
          <a:solidFill>
            <a:schemeClr val="accent1"/>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Threshold</a:t>
            </a:r>
          </a:p>
        </p:txBody>
      </p:sp>
      <p:sp>
        <p:nvSpPr>
          <p:cNvPr id="205862" name="AutoShape 38"/>
          <p:cNvSpPr>
            <a:spLocks/>
          </p:cNvSpPr>
          <p:nvPr/>
        </p:nvSpPr>
        <p:spPr bwMode="auto">
          <a:xfrm>
            <a:off x="4683125" y="4086225"/>
            <a:ext cx="1600200" cy="205979"/>
          </a:xfrm>
          <a:prstGeom prst="borderCallout1">
            <a:avLst>
              <a:gd name="adj1" fmla="val 41620"/>
              <a:gd name="adj2" fmla="val -4764"/>
              <a:gd name="adj3" fmla="val 42194"/>
              <a:gd name="adj4" fmla="val -18750"/>
            </a:avLst>
          </a:prstGeom>
          <a:solidFill>
            <a:schemeClr val="accent1"/>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VC Balance</a:t>
            </a:r>
          </a:p>
        </p:txBody>
      </p:sp>
      <p:sp>
        <p:nvSpPr>
          <p:cNvPr id="205863" name="AutoShape 39"/>
          <p:cNvSpPr>
            <a:spLocks/>
          </p:cNvSpPr>
          <p:nvPr/>
        </p:nvSpPr>
        <p:spPr bwMode="auto">
          <a:xfrm>
            <a:off x="4683125" y="4580335"/>
            <a:ext cx="1600200" cy="205978"/>
          </a:xfrm>
          <a:prstGeom prst="borderCallout1">
            <a:avLst>
              <a:gd name="adj1" fmla="val 41620"/>
              <a:gd name="adj2" fmla="val -4764"/>
              <a:gd name="adj3" fmla="val 42194"/>
              <a:gd name="adj4" fmla="val -18847"/>
            </a:avLst>
          </a:prstGeom>
          <a:solidFill>
            <a:schemeClr val="accent1"/>
          </a:solidFill>
          <a:ln w="9525">
            <a:solidFill>
              <a:schemeClr val="tx2"/>
            </a:solidFill>
            <a:miter lim="800000"/>
            <a:headEnd/>
            <a:tailEnd/>
          </a:ln>
          <a:effectLst/>
        </p:spPr>
        <p:txBody>
          <a:bodyPr/>
          <a:lstStyle/>
          <a:p>
            <a:pPr algn="ctr"/>
            <a:r>
              <a:rPr lang="en-US" altLang="zh-TW" sz="1200" b="1">
                <a:latin typeface="Trebuchet MS" pitchFamily="34" charset="0"/>
                <a:ea typeface="新細明體" pitchFamily="18" charset="-120"/>
              </a:rPr>
              <a:t>DBDB</a:t>
            </a:r>
          </a:p>
        </p:txBody>
      </p:sp>
      <p:sp>
        <p:nvSpPr>
          <p:cNvPr id="205864" name="AutoShape 40"/>
          <p:cNvSpPr>
            <a:spLocks/>
          </p:cNvSpPr>
          <p:nvPr/>
        </p:nvSpPr>
        <p:spPr bwMode="auto">
          <a:xfrm>
            <a:off x="4683125" y="1724025"/>
            <a:ext cx="1600200" cy="205979"/>
          </a:xfrm>
          <a:prstGeom prst="borderCallout1">
            <a:avLst>
              <a:gd name="adj1" fmla="val 41620"/>
              <a:gd name="adj2" fmla="val -4764"/>
              <a:gd name="adj3" fmla="val 40463"/>
              <a:gd name="adj4" fmla="val -20634"/>
            </a:avLst>
          </a:prstGeom>
          <a:solidFill>
            <a:srgbClr val="FF0000"/>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Good resolution</a:t>
            </a:r>
          </a:p>
        </p:txBody>
      </p:sp>
      <p:sp>
        <p:nvSpPr>
          <p:cNvPr id="205865" name="AutoShape 41"/>
          <p:cNvSpPr>
            <a:spLocks/>
          </p:cNvSpPr>
          <p:nvPr/>
        </p:nvSpPr>
        <p:spPr bwMode="auto">
          <a:xfrm>
            <a:off x="4683125" y="1987153"/>
            <a:ext cx="1600200" cy="213122"/>
          </a:xfrm>
          <a:prstGeom prst="borderCallout1">
            <a:avLst>
              <a:gd name="adj1" fmla="val 40222"/>
              <a:gd name="adj2" fmla="val -4764"/>
              <a:gd name="adj3" fmla="val 40222"/>
              <a:gd name="adj4" fmla="val -21528"/>
            </a:avLst>
          </a:prstGeom>
          <a:solidFill>
            <a:srgbClr val="FF0000"/>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Stable  </a:t>
            </a:r>
          </a:p>
        </p:txBody>
      </p:sp>
      <p:sp>
        <p:nvSpPr>
          <p:cNvPr id="205866" name="AutoShape 42"/>
          <p:cNvSpPr>
            <a:spLocks/>
          </p:cNvSpPr>
          <p:nvPr/>
        </p:nvSpPr>
        <p:spPr bwMode="auto">
          <a:xfrm>
            <a:off x="4683125" y="2264569"/>
            <a:ext cx="1600200" cy="205979"/>
          </a:xfrm>
          <a:prstGeom prst="borderCallout1">
            <a:avLst>
              <a:gd name="adj1" fmla="val 41620"/>
              <a:gd name="adj2" fmla="val -4764"/>
              <a:gd name="adj3" fmla="val 41620"/>
              <a:gd name="adj4" fmla="val -22023"/>
            </a:avLst>
          </a:prstGeom>
          <a:solidFill>
            <a:srgbClr val="FF0000"/>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uniform</a:t>
            </a:r>
          </a:p>
        </p:txBody>
      </p:sp>
      <p:sp>
        <p:nvSpPr>
          <p:cNvPr id="205867" name="AutoShape 43"/>
          <p:cNvSpPr>
            <a:spLocks/>
          </p:cNvSpPr>
          <p:nvPr/>
        </p:nvSpPr>
        <p:spPr bwMode="auto">
          <a:xfrm>
            <a:off x="1525589" y="1002507"/>
            <a:ext cx="2651125" cy="283369"/>
          </a:xfrm>
          <a:prstGeom prst="borderCallout1">
            <a:avLst>
              <a:gd name="adj1" fmla="val 42019"/>
              <a:gd name="adj2" fmla="val -2889"/>
              <a:gd name="adj3" fmla="val 42019"/>
              <a:gd name="adj4" fmla="val -16005"/>
            </a:avLst>
          </a:prstGeom>
          <a:solidFill>
            <a:schemeClr val="accent1"/>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Wafer &amp; Recipe Info</a:t>
            </a:r>
          </a:p>
        </p:txBody>
      </p:sp>
      <p:sp>
        <p:nvSpPr>
          <p:cNvPr id="205868" name="AutoShape 44"/>
          <p:cNvSpPr>
            <a:spLocks/>
          </p:cNvSpPr>
          <p:nvPr/>
        </p:nvSpPr>
        <p:spPr bwMode="auto">
          <a:xfrm>
            <a:off x="1524001" y="1376363"/>
            <a:ext cx="2651125" cy="283369"/>
          </a:xfrm>
          <a:prstGeom prst="borderCallout1">
            <a:avLst>
              <a:gd name="adj1" fmla="val 42019"/>
              <a:gd name="adj2" fmla="val -2884"/>
              <a:gd name="adj3" fmla="val 42019"/>
              <a:gd name="adj4" fmla="val -15815"/>
            </a:avLst>
          </a:prstGeom>
          <a:solidFill>
            <a:schemeClr val="accent1"/>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Analyzing DOI</a:t>
            </a:r>
          </a:p>
        </p:txBody>
      </p:sp>
      <p:sp>
        <p:nvSpPr>
          <p:cNvPr id="205869" name="AutoShape 45"/>
          <p:cNvSpPr>
            <a:spLocks/>
          </p:cNvSpPr>
          <p:nvPr/>
        </p:nvSpPr>
        <p:spPr bwMode="auto">
          <a:xfrm>
            <a:off x="1524001" y="1826419"/>
            <a:ext cx="2651125" cy="297656"/>
          </a:xfrm>
          <a:prstGeom prst="borderCallout1">
            <a:avLst>
              <a:gd name="adj1" fmla="val 44801"/>
              <a:gd name="adj2" fmla="val -2875"/>
              <a:gd name="adj3" fmla="val 44801"/>
              <a:gd name="adj4" fmla="val -18565"/>
            </a:avLst>
          </a:prstGeom>
          <a:solidFill>
            <a:srgbClr val="FF0000"/>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Testing Conditions</a:t>
            </a:r>
          </a:p>
        </p:txBody>
      </p:sp>
      <p:sp>
        <p:nvSpPr>
          <p:cNvPr id="205870" name="AutoShape 46"/>
          <p:cNvSpPr>
            <a:spLocks/>
          </p:cNvSpPr>
          <p:nvPr/>
        </p:nvSpPr>
        <p:spPr bwMode="auto">
          <a:xfrm>
            <a:off x="1525589" y="2937272"/>
            <a:ext cx="2651125" cy="280988"/>
          </a:xfrm>
          <a:prstGeom prst="borderCallout1">
            <a:avLst>
              <a:gd name="adj1" fmla="val 30509"/>
              <a:gd name="adj2" fmla="val -2875"/>
              <a:gd name="adj3" fmla="val 30509"/>
              <a:gd name="adj4" fmla="val -21616"/>
            </a:avLst>
          </a:prstGeom>
          <a:solidFill>
            <a:schemeClr val="accent1"/>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Setup recipe &amp; Test</a:t>
            </a:r>
          </a:p>
        </p:txBody>
      </p:sp>
      <p:sp>
        <p:nvSpPr>
          <p:cNvPr id="205871" name="AutoShape 47"/>
          <p:cNvSpPr>
            <a:spLocks/>
          </p:cNvSpPr>
          <p:nvPr/>
        </p:nvSpPr>
        <p:spPr bwMode="auto">
          <a:xfrm>
            <a:off x="1525589" y="3276600"/>
            <a:ext cx="2651125" cy="273844"/>
          </a:xfrm>
          <a:prstGeom prst="borderCallout1">
            <a:avLst>
              <a:gd name="adj1" fmla="val 43477"/>
              <a:gd name="adj2" fmla="val -3407"/>
              <a:gd name="adj3" fmla="val 43477"/>
              <a:gd name="adj4" fmla="val -18750"/>
            </a:avLst>
          </a:prstGeom>
          <a:solidFill>
            <a:schemeClr val="accent1"/>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Tuning Condition</a:t>
            </a:r>
          </a:p>
        </p:txBody>
      </p:sp>
      <p:sp>
        <p:nvSpPr>
          <p:cNvPr id="205872" name="AutoShape 48"/>
          <p:cNvSpPr>
            <a:spLocks/>
          </p:cNvSpPr>
          <p:nvPr/>
        </p:nvSpPr>
        <p:spPr bwMode="auto">
          <a:xfrm>
            <a:off x="1525589" y="3606404"/>
            <a:ext cx="2651125" cy="275034"/>
          </a:xfrm>
          <a:prstGeom prst="borderCallout1">
            <a:avLst>
              <a:gd name="adj1" fmla="val 43292"/>
              <a:gd name="adj2" fmla="val -3370"/>
              <a:gd name="adj3" fmla="val 43292"/>
              <a:gd name="adj4" fmla="val -18537"/>
            </a:avLst>
          </a:prstGeom>
          <a:solidFill>
            <a:schemeClr val="accent1"/>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Optimizing Insp</a:t>
            </a:r>
          </a:p>
        </p:txBody>
      </p:sp>
      <p:sp>
        <p:nvSpPr>
          <p:cNvPr id="205873" name="AutoShape 49"/>
          <p:cNvSpPr>
            <a:spLocks/>
          </p:cNvSpPr>
          <p:nvPr/>
        </p:nvSpPr>
        <p:spPr bwMode="auto">
          <a:xfrm>
            <a:off x="1525589" y="4475560"/>
            <a:ext cx="2651125" cy="275034"/>
          </a:xfrm>
          <a:prstGeom prst="borderCallout1">
            <a:avLst>
              <a:gd name="adj1" fmla="val 43292"/>
              <a:gd name="adj2" fmla="val -3370"/>
              <a:gd name="adj3" fmla="val 43292"/>
              <a:gd name="adj4" fmla="val -18537"/>
            </a:avLst>
          </a:prstGeom>
          <a:solidFill>
            <a:schemeClr val="accent1"/>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ADC/reporting</a:t>
            </a:r>
          </a:p>
        </p:txBody>
      </p:sp>
      <p:sp>
        <p:nvSpPr>
          <p:cNvPr id="205874" name="AutoShape 50"/>
          <p:cNvSpPr>
            <a:spLocks/>
          </p:cNvSpPr>
          <p:nvPr/>
        </p:nvSpPr>
        <p:spPr bwMode="auto">
          <a:xfrm>
            <a:off x="1525589" y="4145757"/>
            <a:ext cx="2651125" cy="275035"/>
          </a:xfrm>
          <a:prstGeom prst="borderCallout1">
            <a:avLst>
              <a:gd name="adj1" fmla="val 43292"/>
              <a:gd name="adj2" fmla="val -3370"/>
              <a:gd name="adj3" fmla="val 43292"/>
              <a:gd name="adj4" fmla="val -18537"/>
            </a:avLst>
          </a:prstGeom>
          <a:solidFill>
            <a:schemeClr val="accent1"/>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Reviewing DOI</a:t>
            </a:r>
          </a:p>
        </p:txBody>
      </p:sp>
      <p:sp>
        <p:nvSpPr>
          <p:cNvPr id="205875" name="AutoShape 51"/>
          <p:cNvSpPr>
            <a:spLocks noChangeArrowheads="1"/>
          </p:cNvSpPr>
          <p:nvPr/>
        </p:nvSpPr>
        <p:spPr bwMode="auto">
          <a:xfrm>
            <a:off x="801688" y="981075"/>
            <a:ext cx="438150" cy="3894535"/>
          </a:xfrm>
          <a:prstGeom prst="downArrow">
            <a:avLst>
              <a:gd name="adj1" fmla="val 52176"/>
              <a:gd name="adj2" fmla="val 73633"/>
            </a:avLst>
          </a:prstGeom>
          <a:solidFill>
            <a:schemeClr val="accent1"/>
          </a:solidFill>
          <a:ln w="9525">
            <a:solidFill>
              <a:schemeClr val="tx1"/>
            </a:solidFill>
            <a:miter lim="800000"/>
            <a:headEnd/>
            <a:tailEnd/>
          </a:ln>
          <a:effectLst/>
        </p:spPr>
        <p:txBody>
          <a:bodyPr wrap="none" anchor="ctr"/>
          <a:lstStyle/>
          <a:p>
            <a:endParaRPr lang="zh-TW" altLang="en-US">
              <a:latin typeface="Trebuchet MS" pitchFamily="34" charset="0"/>
            </a:endParaRPr>
          </a:p>
        </p:txBody>
      </p:sp>
      <p:sp>
        <p:nvSpPr>
          <p:cNvPr id="205876" name="AutoShape 52"/>
          <p:cNvSpPr>
            <a:spLocks/>
          </p:cNvSpPr>
          <p:nvPr/>
        </p:nvSpPr>
        <p:spPr bwMode="auto">
          <a:xfrm>
            <a:off x="1871663" y="2222897"/>
            <a:ext cx="2305050" cy="280988"/>
          </a:xfrm>
          <a:prstGeom prst="borderCallout1">
            <a:avLst>
              <a:gd name="adj1" fmla="val 30509"/>
              <a:gd name="adj2" fmla="val -3306"/>
              <a:gd name="adj3" fmla="val 30509"/>
              <a:gd name="adj4" fmla="val -10537"/>
            </a:avLst>
          </a:prstGeom>
          <a:solidFill>
            <a:srgbClr val="CCFFCC"/>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General requirements</a:t>
            </a:r>
          </a:p>
        </p:txBody>
      </p:sp>
      <p:sp>
        <p:nvSpPr>
          <p:cNvPr id="205877" name="AutoShape 53"/>
          <p:cNvSpPr>
            <a:spLocks/>
          </p:cNvSpPr>
          <p:nvPr/>
        </p:nvSpPr>
        <p:spPr bwMode="auto">
          <a:xfrm>
            <a:off x="1882776" y="2571750"/>
            <a:ext cx="2289175" cy="280988"/>
          </a:xfrm>
          <a:prstGeom prst="borderCallout1">
            <a:avLst>
              <a:gd name="adj1" fmla="val 30509"/>
              <a:gd name="adj2" fmla="val -3329"/>
              <a:gd name="adj3" fmla="val 30509"/>
              <a:gd name="adj4" fmla="val -10819"/>
            </a:avLst>
          </a:prstGeom>
          <a:solidFill>
            <a:srgbClr val="CCFFCC"/>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DOI check</a:t>
            </a:r>
          </a:p>
        </p:txBody>
      </p:sp>
      <p:sp>
        <p:nvSpPr>
          <p:cNvPr id="205878" name="Freeform 54"/>
          <p:cNvSpPr>
            <a:spLocks/>
          </p:cNvSpPr>
          <p:nvPr/>
        </p:nvSpPr>
        <p:spPr bwMode="auto">
          <a:xfrm>
            <a:off x="525463" y="3245644"/>
            <a:ext cx="379412" cy="794147"/>
          </a:xfrm>
          <a:custGeom>
            <a:avLst/>
            <a:gdLst/>
            <a:ahLst/>
            <a:cxnLst>
              <a:cxn ang="0">
                <a:pos x="239" y="577"/>
              </a:cxn>
              <a:cxn ang="0">
                <a:pos x="34" y="584"/>
              </a:cxn>
              <a:cxn ang="0">
                <a:pos x="34" y="81"/>
              </a:cxn>
              <a:cxn ang="0">
                <a:pos x="239" y="96"/>
              </a:cxn>
              <a:cxn ang="0">
                <a:pos x="239" y="577"/>
              </a:cxn>
            </a:cxnLst>
            <a:rect l="0" t="0" r="r" b="b"/>
            <a:pathLst>
              <a:path w="239" h="667">
                <a:moveTo>
                  <a:pt x="239" y="577"/>
                </a:moveTo>
                <a:cubicBezTo>
                  <a:pt x="206" y="664"/>
                  <a:pt x="68" y="667"/>
                  <a:pt x="34" y="584"/>
                </a:cubicBezTo>
                <a:cubicBezTo>
                  <a:pt x="0" y="501"/>
                  <a:pt x="0" y="162"/>
                  <a:pt x="34" y="81"/>
                </a:cubicBezTo>
                <a:cubicBezTo>
                  <a:pt x="68" y="0"/>
                  <a:pt x="205" y="13"/>
                  <a:pt x="239" y="96"/>
                </a:cubicBezTo>
                <a:lnTo>
                  <a:pt x="239" y="577"/>
                </a:lnTo>
                <a:close/>
              </a:path>
            </a:pathLst>
          </a:custGeom>
          <a:solidFill>
            <a:schemeClr val="bg1"/>
          </a:solidFill>
          <a:ln w="9525">
            <a:solidFill>
              <a:schemeClr val="tx1"/>
            </a:solidFill>
            <a:round/>
            <a:headEnd/>
            <a:tailEnd/>
          </a:ln>
          <a:effectLst/>
        </p:spPr>
        <p:txBody>
          <a:bodyPr/>
          <a:lstStyle/>
          <a:p>
            <a:endParaRPr lang="zh-TW" altLang="en-US">
              <a:latin typeface="Trebuchet MS" pitchFamily="34" charset="0"/>
            </a:endParaRPr>
          </a:p>
        </p:txBody>
      </p:sp>
      <p:sp>
        <p:nvSpPr>
          <p:cNvPr id="205879" name="Freeform 55"/>
          <p:cNvSpPr>
            <a:spLocks/>
          </p:cNvSpPr>
          <p:nvPr/>
        </p:nvSpPr>
        <p:spPr bwMode="auto">
          <a:xfrm>
            <a:off x="865188" y="3842148"/>
            <a:ext cx="285750" cy="354806"/>
          </a:xfrm>
          <a:custGeom>
            <a:avLst/>
            <a:gdLst/>
            <a:ahLst/>
            <a:cxnLst>
              <a:cxn ang="0">
                <a:pos x="175" y="33"/>
              </a:cxn>
              <a:cxn ang="0">
                <a:pos x="163" y="181"/>
              </a:cxn>
              <a:cxn ang="0">
                <a:pos x="23" y="281"/>
              </a:cxn>
              <a:cxn ang="0">
                <a:pos x="27" y="77"/>
              </a:cxn>
              <a:cxn ang="0">
                <a:pos x="75" y="13"/>
              </a:cxn>
              <a:cxn ang="0">
                <a:pos x="179" y="157"/>
              </a:cxn>
            </a:cxnLst>
            <a:rect l="0" t="0" r="r" b="b"/>
            <a:pathLst>
              <a:path w="188" h="298">
                <a:moveTo>
                  <a:pt x="175" y="33"/>
                </a:moveTo>
                <a:cubicBezTo>
                  <a:pt x="181" y="86"/>
                  <a:pt x="188" y="140"/>
                  <a:pt x="163" y="181"/>
                </a:cubicBezTo>
                <a:cubicBezTo>
                  <a:pt x="138" y="222"/>
                  <a:pt x="46" y="298"/>
                  <a:pt x="23" y="281"/>
                </a:cubicBezTo>
                <a:cubicBezTo>
                  <a:pt x="0" y="264"/>
                  <a:pt x="18" y="122"/>
                  <a:pt x="27" y="77"/>
                </a:cubicBezTo>
                <a:cubicBezTo>
                  <a:pt x="36" y="32"/>
                  <a:pt x="50" y="0"/>
                  <a:pt x="75" y="13"/>
                </a:cubicBezTo>
                <a:cubicBezTo>
                  <a:pt x="100" y="26"/>
                  <a:pt x="162" y="133"/>
                  <a:pt x="179" y="157"/>
                </a:cubicBezTo>
              </a:path>
            </a:pathLst>
          </a:custGeom>
          <a:solidFill>
            <a:schemeClr val="accent1"/>
          </a:solidFill>
          <a:ln w="9525">
            <a:noFill/>
            <a:round/>
            <a:headEnd/>
            <a:tailEnd/>
          </a:ln>
          <a:effectLst/>
        </p:spPr>
        <p:txBody>
          <a:bodyPr/>
          <a:lstStyle/>
          <a:p>
            <a:endParaRPr lang="zh-TW" altLang="en-US">
              <a:latin typeface="Trebuchet MS" pitchFamily="34" charset="0"/>
            </a:endParaRPr>
          </a:p>
        </p:txBody>
      </p:sp>
      <p:sp>
        <p:nvSpPr>
          <p:cNvPr id="205880" name="Freeform 56"/>
          <p:cNvSpPr>
            <a:spLocks/>
          </p:cNvSpPr>
          <p:nvPr/>
        </p:nvSpPr>
        <p:spPr bwMode="auto">
          <a:xfrm>
            <a:off x="889001" y="3933825"/>
            <a:ext cx="246063" cy="242888"/>
          </a:xfrm>
          <a:custGeom>
            <a:avLst/>
            <a:gdLst/>
            <a:ahLst/>
            <a:cxnLst>
              <a:cxn ang="0">
                <a:pos x="152" y="0"/>
              </a:cxn>
              <a:cxn ang="0">
                <a:pos x="144" y="84"/>
              </a:cxn>
              <a:cxn ang="0">
                <a:pos x="84" y="164"/>
              </a:cxn>
              <a:cxn ang="0">
                <a:pos x="0" y="204"/>
              </a:cxn>
            </a:cxnLst>
            <a:rect l="0" t="0" r="r" b="b"/>
            <a:pathLst>
              <a:path w="155" h="204">
                <a:moveTo>
                  <a:pt x="152" y="0"/>
                </a:moveTo>
                <a:cubicBezTo>
                  <a:pt x="153" y="28"/>
                  <a:pt x="155" y="57"/>
                  <a:pt x="144" y="84"/>
                </a:cubicBezTo>
                <a:cubicBezTo>
                  <a:pt x="133" y="111"/>
                  <a:pt x="108" y="144"/>
                  <a:pt x="84" y="164"/>
                </a:cubicBezTo>
                <a:cubicBezTo>
                  <a:pt x="60" y="184"/>
                  <a:pt x="30" y="194"/>
                  <a:pt x="0" y="204"/>
                </a:cubicBezTo>
              </a:path>
            </a:pathLst>
          </a:custGeom>
          <a:noFill/>
          <a:ln w="9525">
            <a:solidFill>
              <a:schemeClr val="tx1"/>
            </a:solidFill>
            <a:round/>
            <a:headEnd/>
            <a:tailEnd/>
          </a:ln>
          <a:effectLst/>
        </p:spPr>
        <p:txBody>
          <a:bodyPr/>
          <a:lstStyle/>
          <a:p>
            <a:endParaRPr lang="zh-TW" altLang="en-US">
              <a:latin typeface="Trebuchet MS" pitchFamily="34" charset="0"/>
            </a:endParaRPr>
          </a:p>
        </p:txBody>
      </p:sp>
      <p:sp>
        <p:nvSpPr>
          <p:cNvPr id="205881" name="AutoShape 57"/>
          <p:cNvSpPr>
            <a:spLocks/>
          </p:cNvSpPr>
          <p:nvPr/>
        </p:nvSpPr>
        <p:spPr bwMode="auto">
          <a:xfrm>
            <a:off x="4676775" y="4327923"/>
            <a:ext cx="1600200" cy="205978"/>
          </a:xfrm>
          <a:prstGeom prst="borderCallout1">
            <a:avLst>
              <a:gd name="adj1" fmla="val 41620"/>
              <a:gd name="adj2" fmla="val -4764"/>
              <a:gd name="adj3" fmla="val 42194"/>
              <a:gd name="adj4" fmla="val -18847"/>
            </a:avLst>
          </a:prstGeom>
          <a:solidFill>
            <a:schemeClr val="accent1"/>
          </a:solidFill>
          <a:ln w="9525">
            <a:solidFill>
              <a:schemeClr val="tx1"/>
            </a:solidFill>
            <a:miter lim="800000"/>
            <a:headEnd/>
            <a:tailEnd/>
          </a:ln>
          <a:effectLst/>
        </p:spPr>
        <p:txBody>
          <a:bodyPr/>
          <a:lstStyle/>
          <a:p>
            <a:pPr algn="ctr"/>
            <a:r>
              <a:rPr lang="en-US" altLang="zh-TW" sz="1200" b="1">
                <a:latin typeface="Trebuchet MS" pitchFamily="34" charset="0"/>
                <a:ea typeface="新細明體" pitchFamily="18" charset="-120"/>
              </a:rPr>
              <a:t>BGB</a:t>
            </a:r>
          </a:p>
        </p:txBody>
      </p:sp>
      <p:sp>
        <p:nvSpPr>
          <p:cNvPr id="205882" name="Line 58"/>
          <p:cNvSpPr>
            <a:spLocks noChangeShapeType="1"/>
          </p:cNvSpPr>
          <p:nvPr/>
        </p:nvSpPr>
        <p:spPr bwMode="auto">
          <a:xfrm>
            <a:off x="5041900" y="4867275"/>
            <a:ext cx="622300" cy="0"/>
          </a:xfrm>
          <a:prstGeom prst="line">
            <a:avLst/>
          </a:prstGeom>
          <a:noFill/>
          <a:ln w="9525">
            <a:solidFill>
              <a:schemeClr val="tx1"/>
            </a:solidFill>
            <a:prstDash val="dash"/>
            <a:round/>
            <a:headEnd/>
            <a:tailEnd/>
          </a:ln>
          <a:effectLst/>
        </p:spPr>
        <p:txBody>
          <a:bodyPr/>
          <a:lstStyle/>
          <a:p>
            <a:endParaRPr lang="zh-TW" altLang="en-US">
              <a:latin typeface="Trebuchet MS" pitchFamily="34" charset="0"/>
            </a:endParaRPr>
          </a:p>
        </p:txBody>
      </p:sp>
      <p:sp>
        <p:nvSpPr>
          <p:cNvPr id="205883" name="Line 59"/>
          <p:cNvSpPr>
            <a:spLocks noChangeShapeType="1"/>
          </p:cNvSpPr>
          <p:nvPr/>
        </p:nvSpPr>
        <p:spPr bwMode="auto">
          <a:xfrm>
            <a:off x="4165600" y="3400425"/>
            <a:ext cx="533400" cy="0"/>
          </a:xfrm>
          <a:prstGeom prst="line">
            <a:avLst/>
          </a:prstGeom>
          <a:noFill/>
          <a:ln w="47625">
            <a:solidFill>
              <a:schemeClr val="tx1"/>
            </a:solidFill>
            <a:round/>
            <a:headEnd type="triangle" w="med" len="med"/>
            <a:tailEnd type="triangle" w="med" len="med"/>
          </a:ln>
          <a:effectLst/>
        </p:spPr>
        <p:txBody>
          <a:bodyPr/>
          <a:lstStyle/>
          <a:p>
            <a:endParaRPr lang="zh-TW" altLang="en-US">
              <a:latin typeface="Trebuchet MS" pitchFamily="34" charset="0"/>
            </a:endParaRPr>
          </a:p>
        </p:txBody>
      </p:sp>
      <p:sp>
        <p:nvSpPr>
          <p:cNvPr id="205884" name="Line 60"/>
          <p:cNvSpPr>
            <a:spLocks noChangeShapeType="1"/>
          </p:cNvSpPr>
          <p:nvPr/>
        </p:nvSpPr>
        <p:spPr bwMode="auto">
          <a:xfrm>
            <a:off x="4159250" y="3652838"/>
            <a:ext cx="533400" cy="0"/>
          </a:xfrm>
          <a:prstGeom prst="line">
            <a:avLst/>
          </a:prstGeom>
          <a:noFill/>
          <a:ln w="47625">
            <a:solidFill>
              <a:schemeClr val="tx1"/>
            </a:solidFill>
            <a:round/>
            <a:headEnd type="triangle" w="med" len="med"/>
            <a:tailEnd type="triangle" w="med" len="med"/>
          </a:ln>
          <a:effectLst/>
        </p:spPr>
        <p:txBody>
          <a:bodyPr/>
          <a:lstStyle/>
          <a:p>
            <a:endParaRPr lang="zh-TW" altLang="en-US">
              <a:latin typeface="Trebuchet MS" pitchFamily="34" charset="0"/>
            </a:endParaRPr>
          </a:p>
        </p:txBody>
      </p:sp>
      <p:sp>
        <p:nvSpPr>
          <p:cNvPr id="205885" name="Line 61"/>
          <p:cNvSpPr>
            <a:spLocks noChangeShapeType="1"/>
          </p:cNvSpPr>
          <p:nvPr/>
        </p:nvSpPr>
        <p:spPr bwMode="auto">
          <a:xfrm>
            <a:off x="4356100" y="3924300"/>
            <a:ext cx="304800" cy="0"/>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5886" name="Line 62"/>
          <p:cNvSpPr>
            <a:spLocks noChangeShapeType="1"/>
          </p:cNvSpPr>
          <p:nvPr/>
        </p:nvSpPr>
        <p:spPr bwMode="auto">
          <a:xfrm>
            <a:off x="4387850" y="4167188"/>
            <a:ext cx="304800" cy="0"/>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5887" name="Line 63"/>
          <p:cNvSpPr>
            <a:spLocks noChangeShapeType="1"/>
          </p:cNvSpPr>
          <p:nvPr/>
        </p:nvSpPr>
        <p:spPr bwMode="auto">
          <a:xfrm>
            <a:off x="4394200" y="4410075"/>
            <a:ext cx="304800" cy="0"/>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5888" name="Line 64"/>
          <p:cNvSpPr>
            <a:spLocks noChangeShapeType="1"/>
          </p:cNvSpPr>
          <p:nvPr/>
        </p:nvSpPr>
        <p:spPr bwMode="auto">
          <a:xfrm>
            <a:off x="4387850" y="4652963"/>
            <a:ext cx="304800" cy="0"/>
          </a:xfrm>
          <a:prstGeom prst="line">
            <a:avLst/>
          </a:prstGeom>
          <a:noFill/>
          <a:ln w="47625">
            <a:solidFill>
              <a:schemeClr val="tx1"/>
            </a:solidFill>
            <a:round/>
            <a:headEnd/>
            <a:tailEnd type="triangle" w="med" len="med"/>
          </a:ln>
          <a:effectLst/>
        </p:spPr>
        <p:txBody>
          <a:bodyPr/>
          <a:lstStyle/>
          <a:p>
            <a:endParaRPr lang="zh-TW" altLang="en-US">
              <a:latin typeface="Trebuchet MS" pitchFamily="34" charset="0"/>
            </a:endParaRPr>
          </a:p>
        </p:txBody>
      </p:sp>
      <p:sp>
        <p:nvSpPr>
          <p:cNvPr id="205891" name="Freeform 67"/>
          <p:cNvSpPr>
            <a:spLocks/>
          </p:cNvSpPr>
          <p:nvPr/>
        </p:nvSpPr>
        <p:spPr bwMode="auto">
          <a:xfrm>
            <a:off x="6648450" y="1047751"/>
            <a:ext cx="1588" cy="3127772"/>
          </a:xfrm>
          <a:custGeom>
            <a:avLst/>
            <a:gdLst/>
            <a:ahLst/>
            <a:cxnLst>
              <a:cxn ang="0">
                <a:pos x="1" y="2627"/>
              </a:cxn>
              <a:cxn ang="0">
                <a:pos x="0" y="0"/>
              </a:cxn>
            </a:cxnLst>
            <a:rect l="0" t="0" r="r" b="b"/>
            <a:pathLst>
              <a:path w="1" h="2627">
                <a:moveTo>
                  <a:pt x="1" y="2627"/>
                </a:moveTo>
                <a:lnTo>
                  <a:pt x="0" y="0"/>
                </a:lnTo>
              </a:path>
            </a:pathLst>
          </a:custGeom>
          <a:noFill/>
          <a:ln w="9525">
            <a:solidFill>
              <a:schemeClr val="tx1"/>
            </a:solidFill>
            <a:round/>
            <a:headEnd type="none" w="med" len="med"/>
            <a:tailEnd type="none" w="med" len="med"/>
          </a:ln>
          <a:effectLst/>
        </p:spPr>
        <p:txBody>
          <a:bodyPr/>
          <a:lstStyle/>
          <a:p>
            <a:endParaRPr lang="zh-TW" altLang="en-US">
              <a:latin typeface="Trebuchet MS" pitchFamily="34" charset="0"/>
            </a:endParaRPr>
          </a:p>
        </p:txBody>
      </p:sp>
      <p:sp>
        <p:nvSpPr>
          <p:cNvPr id="205892" name="AutoShape 68"/>
          <p:cNvSpPr>
            <a:spLocks/>
          </p:cNvSpPr>
          <p:nvPr/>
        </p:nvSpPr>
        <p:spPr bwMode="auto">
          <a:xfrm>
            <a:off x="7007225" y="972741"/>
            <a:ext cx="1644650" cy="251222"/>
          </a:xfrm>
          <a:prstGeom prst="borderCallout1">
            <a:avLst>
              <a:gd name="adj1" fmla="val 34125"/>
              <a:gd name="adj2" fmla="val -4634"/>
              <a:gd name="adj3" fmla="val 34125"/>
              <a:gd name="adj4" fmla="val -19306"/>
            </a:avLst>
          </a:prstGeom>
          <a:solidFill>
            <a:srgbClr val="FFCC99"/>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LE</a:t>
            </a:r>
          </a:p>
        </p:txBody>
      </p:sp>
      <p:sp>
        <p:nvSpPr>
          <p:cNvPr id="205893" name="AutoShape 69"/>
          <p:cNvSpPr>
            <a:spLocks/>
          </p:cNvSpPr>
          <p:nvPr/>
        </p:nvSpPr>
        <p:spPr bwMode="auto">
          <a:xfrm>
            <a:off x="7007225" y="2942034"/>
            <a:ext cx="1644650" cy="251222"/>
          </a:xfrm>
          <a:prstGeom prst="borderCallout1">
            <a:avLst>
              <a:gd name="adj1" fmla="val 34125"/>
              <a:gd name="adj2" fmla="val -4634"/>
              <a:gd name="adj3" fmla="val 34125"/>
              <a:gd name="adj4" fmla="val -19884"/>
            </a:avLst>
          </a:prstGeom>
          <a:solidFill>
            <a:srgbClr val="FFCC99"/>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Pre-scan</a:t>
            </a:r>
          </a:p>
        </p:txBody>
      </p:sp>
      <p:sp>
        <p:nvSpPr>
          <p:cNvPr id="205894" name="AutoShape 70"/>
          <p:cNvSpPr>
            <a:spLocks/>
          </p:cNvSpPr>
          <p:nvPr/>
        </p:nvSpPr>
        <p:spPr bwMode="auto">
          <a:xfrm>
            <a:off x="7007225" y="3280172"/>
            <a:ext cx="1644650" cy="251222"/>
          </a:xfrm>
          <a:prstGeom prst="borderCallout1">
            <a:avLst>
              <a:gd name="adj1" fmla="val 34125"/>
              <a:gd name="adj2" fmla="val -4634"/>
              <a:gd name="adj3" fmla="val 34125"/>
              <a:gd name="adj4" fmla="val -19884"/>
            </a:avLst>
          </a:prstGeom>
          <a:solidFill>
            <a:srgbClr val="FFCC99"/>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Pre-Flood</a:t>
            </a:r>
          </a:p>
        </p:txBody>
      </p:sp>
      <p:sp>
        <p:nvSpPr>
          <p:cNvPr id="205895" name="AutoShape 71"/>
          <p:cNvSpPr>
            <a:spLocks/>
          </p:cNvSpPr>
          <p:nvPr/>
        </p:nvSpPr>
        <p:spPr bwMode="auto">
          <a:xfrm>
            <a:off x="7007225" y="1301353"/>
            <a:ext cx="1644650" cy="251222"/>
          </a:xfrm>
          <a:prstGeom prst="borderCallout1">
            <a:avLst>
              <a:gd name="adj1" fmla="val 34125"/>
              <a:gd name="adj2" fmla="val -4634"/>
              <a:gd name="adj3" fmla="val 34125"/>
              <a:gd name="adj4" fmla="val -19884"/>
            </a:avLst>
          </a:prstGeom>
          <a:solidFill>
            <a:srgbClr val="FFCC99"/>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Current</a:t>
            </a:r>
          </a:p>
        </p:txBody>
      </p:sp>
      <p:sp>
        <p:nvSpPr>
          <p:cNvPr id="205896" name="AutoShape 72"/>
          <p:cNvSpPr>
            <a:spLocks/>
          </p:cNvSpPr>
          <p:nvPr/>
        </p:nvSpPr>
        <p:spPr bwMode="auto">
          <a:xfrm>
            <a:off x="7007225" y="1620441"/>
            <a:ext cx="1644650" cy="251222"/>
          </a:xfrm>
          <a:prstGeom prst="borderCallout1">
            <a:avLst>
              <a:gd name="adj1" fmla="val 34125"/>
              <a:gd name="adj2" fmla="val -4634"/>
              <a:gd name="adj3" fmla="val 34125"/>
              <a:gd name="adj4" fmla="val -19306"/>
            </a:avLst>
          </a:prstGeom>
          <a:solidFill>
            <a:srgbClr val="FFCC99"/>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Pixel size</a:t>
            </a:r>
          </a:p>
        </p:txBody>
      </p:sp>
      <p:sp>
        <p:nvSpPr>
          <p:cNvPr id="205897" name="AutoShape 73"/>
          <p:cNvSpPr>
            <a:spLocks/>
          </p:cNvSpPr>
          <p:nvPr/>
        </p:nvSpPr>
        <p:spPr bwMode="auto">
          <a:xfrm>
            <a:off x="7007225" y="2603898"/>
            <a:ext cx="1644650" cy="253603"/>
          </a:xfrm>
          <a:prstGeom prst="borderCallout1">
            <a:avLst>
              <a:gd name="adj1" fmla="val 33801"/>
              <a:gd name="adj2" fmla="val -4634"/>
              <a:gd name="adj3" fmla="val 33801"/>
              <a:gd name="adj4" fmla="val -20657"/>
            </a:avLst>
          </a:prstGeom>
          <a:solidFill>
            <a:srgbClr val="FFCC99"/>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Scan direction</a:t>
            </a:r>
          </a:p>
        </p:txBody>
      </p:sp>
      <p:sp>
        <p:nvSpPr>
          <p:cNvPr id="205898" name="AutoShape 74"/>
          <p:cNvSpPr>
            <a:spLocks/>
          </p:cNvSpPr>
          <p:nvPr/>
        </p:nvSpPr>
        <p:spPr bwMode="auto">
          <a:xfrm>
            <a:off x="7007225" y="1940719"/>
            <a:ext cx="1644650" cy="251222"/>
          </a:xfrm>
          <a:prstGeom prst="borderCallout1">
            <a:avLst>
              <a:gd name="adj1" fmla="val 34125"/>
              <a:gd name="adj2" fmla="val -4634"/>
              <a:gd name="adj3" fmla="val 34125"/>
              <a:gd name="adj4" fmla="val -19306"/>
            </a:avLst>
          </a:prstGeom>
          <a:solidFill>
            <a:srgbClr val="FFCC99"/>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Average</a:t>
            </a:r>
          </a:p>
        </p:txBody>
      </p:sp>
      <p:sp>
        <p:nvSpPr>
          <p:cNvPr id="205899" name="Line 75"/>
          <p:cNvSpPr>
            <a:spLocks noChangeShapeType="1"/>
          </p:cNvSpPr>
          <p:nvPr/>
        </p:nvSpPr>
        <p:spPr bwMode="auto">
          <a:xfrm>
            <a:off x="6286501" y="1832372"/>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5900" name="Line 76"/>
          <p:cNvSpPr>
            <a:spLocks noChangeShapeType="1"/>
          </p:cNvSpPr>
          <p:nvPr/>
        </p:nvSpPr>
        <p:spPr bwMode="auto">
          <a:xfrm>
            <a:off x="6286501" y="2107406"/>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5901" name="Line 77"/>
          <p:cNvSpPr>
            <a:spLocks noChangeShapeType="1"/>
          </p:cNvSpPr>
          <p:nvPr/>
        </p:nvSpPr>
        <p:spPr bwMode="auto">
          <a:xfrm>
            <a:off x="6286501" y="2621756"/>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5902" name="Line 78"/>
          <p:cNvSpPr>
            <a:spLocks noChangeShapeType="1"/>
          </p:cNvSpPr>
          <p:nvPr/>
        </p:nvSpPr>
        <p:spPr bwMode="auto">
          <a:xfrm>
            <a:off x="6286501" y="3161110"/>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5903" name="Line 79"/>
          <p:cNvSpPr>
            <a:spLocks noChangeShapeType="1"/>
          </p:cNvSpPr>
          <p:nvPr/>
        </p:nvSpPr>
        <p:spPr bwMode="auto">
          <a:xfrm>
            <a:off x="6286501" y="3442097"/>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5905" name="AutoShape 81"/>
          <p:cNvSpPr>
            <a:spLocks/>
          </p:cNvSpPr>
          <p:nvPr/>
        </p:nvSpPr>
        <p:spPr bwMode="auto">
          <a:xfrm>
            <a:off x="7007225" y="2275285"/>
            <a:ext cx="1644650" cy="255984"/>
          </a:xfrm>
          <a:prstGeom prst="borderCallout1">
            <a:avLst>
              <a:gd name="adj1" fmla="val 33486"/>
              <a:gd name="adj2" fmla="val -4634"/>
              <a:gd name="adj3" fmla="val 33486"/>
              <a:gd name="adj4" fmla="val -21236"/>
            </a:avLst>
          </a:prstGeom>
          <a:solidFill>
            <a:srgbClr val="FFCC99"/>
          </a:solidFill>
          <a:ln w="9525">
            <a:solidFill>
              <a:schemeClr val="tx1"/>
            </a:solidFill>
            <a:miter lim="800000"/>
            <a:headEnd/>
            <a:tailEnd/>
          </a:ln>
          <a:effectLst/>
        </p:spPr>
        <p:txBody>
          <a:bodyPr/>
          <a:lstStyle/>
          <a:p>
            <a:pPr algn="ctr"/>
            <a:r>
              <a:rPr lang="en-US" altLang="zh-TW" sz="1600" b="1">
                <a:latin typeface="Trebuchet MS" pitchFamily="34" charset="0"/>
                <a:ea typeface="新細明體" pitchFamily="18" charset="-120"/>
              </a:rPr>
              <a:t>No.5 biasing</a:t>
            </a:r>
          </a:p>
        </p:txBody>
      </p:sp>
      <p:sp>
        <p:nvSpPr>
          <p:cNvPr id="205906" name="Line 82"/>
          <p:cNvSpPr>
            <a:spLocks noChangeShapeType="1"/>
          </p:cNvSpPr>
          <p:nvPr/>
        </p:nvSpPr>
        <p:spPr bwMode="auto">
          <a:xfrm>
            <a:off x="6286501" y="1064419"/>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5907" name="Line 83"/>
          <p:cNvSpPr>
            <a:spLocks noChangeShapeType="1"/>
          </p:cNvSpPr>
          <p:nvPr/>
        </p:nvSpPr>
        <p:spPr bwMode="auto">
          <a:xfrm>
            <a:off x="6286501" y="1291829"/>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5908" name="Line 84"/>
          <p:cNvSpPr>
            <a:spLocks noChangeShapeType="1"/>
          </p:cNvSpPr>
          <p:nvPr/>
        </p:nvSpPr>
        <p:spPr bwMode="auto">
          <a:xfrm>
            <a:off x="6286501" y="1565672"/>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5909" name="Line 85"/>
          <p:cNvSpPr>
            <a:spLocks noChangeShapeType="1"/>
          </p:cNvSpPr>
          <p:nvPr/>
        </p:nvSpPr>
        <p:spPr bwMode="auto">
          <a:xfrm>
            <a:off x="6289676" y="2347913"/>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205910" name="Line 86"/>
          <p:cNvSpPr>
            <a:spLocks noChangeShapeType="1"/>
          </p:cNvSpPr>
          <p:nvPr/>
        </p:nvSpPr>
        <p:spPr bwMode="auto">
          <a:xfrm>
            <a:off x="6289676" y="2881313"/>
            <a:ext cx="365125" cy="0"/>
          </a:xfrm>
          <a:prstGeom prst="line">
            <a:avLst/>
          </a:prstGeom>
          <a:noFill/>
          <a:ln w="9525">
            <a:solidFill>
              <a:schemeClr val="tx1"/>
            </a:solidFill>
            <a:round/>
            <a:headEnd/>
            <a:tailEnd/>
          </a:ln>
          <a:effectLst/>
        </p:spPr>
        <p:txBody>
          <a:bodyPr/>
          <a:lstStyle/>
          <a:p>
            <a:endParaRPr lang="zh-TW" altLang="en-US">
              <a:latin typeface="Trebuchet MS" pitchFamily="34" charset="0"/>
            </a:endParaRPr>
          </a:p>
        </p:txBody>
      </p:sp>
      <p:sp>
        <p:nvSpPr>
          <p:cNvPr id="64" name="Text Box 67"/>
          <p:cNvSpPr txBox="1">
            <a:spLocks noChangeArrowheads="1"/>
          </p:cNvSpPr>
          <p:nvPr/>
        </p:nvSpPr>
        <p:spPr bwMode="auto">
          <a:xfrm>
            <a:off x="-1" y="0"/>
            <a:ext cx="7772365" cy="400110"/>
          </a:xfrm>
          <a:prstGeom prst="rect">
            <a:avLst/>
          </a:prstGeom>
          <a:noFill/>
          <a:ln w="9525">
            <a:noFill/>
            <a:miter lim="800000"/>
            <a:headEnd/>
            <a:tailEnd/>
          </a:ln>
          <a:effectLst/>
        </p:spPr>
        <p:txBody>
          <a:bodyPr wrap="square">
            <a:spAutoFit/>
          </a:bodyPr>
          <a:lstStyle/>
          <a:p>
            <a:pPr>
              <a:spcBef>
                <a:spcPct val="50000"/>
              </a:spcBef>
            </a:pPr>
            <a:r>
              <a:rPr lang="en-US" altLang="zh-TW" sz="2000" dirty="0" smtClean="0">
                <a:ea typeface="新細明體" pitchFamily="18" charset="-120"/>
              </a:rPr>
              <a:t>Bottom-up for Recipe Set Up – </a:t>
            </a:r>
            <a:r>
              <a:rPr lang="en-US" altLang="zh-TW" sz="2000" dirty="0" smtClean="0">
                <a:latin typeface="+mj-lt"/>
                <a:ea typeface="新細明體" pitchFamily="18" charset="-120"/>
              </a:rPr>
              <a:t>Testing Condition</a:t>
            </a:r>
            <a:endParaRPr lang="en-US" altLang="zh-TW" sz="2000" b="1" dirty="0">
              <a:latin typeface="+mj-lt"/>
              <a:ea typeface="新細明體" pitchFamily="18" charset="-120"/>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0123" y="2114556"/>
            <a:ext cx="7863840" cy="1069181"/>
          </a:xfrm>
        </p:spPr>
        <p:txBody>
          <a:bodyPr/>
          <a:lstStyle/>
          <a:p>
            <a:pPr>
              <a:spcBef>
                <a:spcPts val="2400"/>
              </a:spcBef>
              <a:spcAft>
                <a:spcPts val="1800"/>
              </a:spcAft>
            </a:pPr>
            <a:r>
              <a:rPr lang="en-US" altLang="zh-TW" sz="2800" dirty="0" smtClean="0"/>
              <a:t>BKM for Fine Tune Optimal Condition</a:t>
            </a:r>
            <a:endParaRPr lang="en-US" sz="2800" b="0" i="1" u="sng"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2"/>
          <p:cNvSpPr>
            <a:spLocks noGrp="1"/>
          </p:cNvSpPr>
          <p:nvPr>
            <p:ph type="title"/>
          </p:nvPr>
        </p:nvSpPr>
        <p:spPr bwMode="auto">
          <a:xfrm>
            <a:off x="0" y="11113"/>
            <a:ext cx="7407275" cy="457200"/>
          </a:xfrm>
          <a:noFill/>
          <a:ln>
            <a:miter lim="800000"/>
            <a:headEnd/>
            <a:tailEnd/>
          </a:ln>
        </p:spPr>
        <p:txBody>
          <a:bodyPr vert="horz" wrap="square" lIns="91440" tIns="45720" rIns="91440" bIns="45720" numCol="1" anchorCtr="0" compatLnSpc="1">
            <a:prstTxWarp prst="textNoShape">
              <a:avLst/>
            </a:prstTxWarp>
          </a:bodyPr>
          <a:lstStyle/>
          <a:p>
            <a:r>
              <a:rPr lang="en-US" altLang="zh-TW" dirty="0" smtClean="0">
                <a:latin typeface="Arial" pitchFamily="34" charset="0"/>
                <a:ea typeface="新細明體" pitchFamily="18" charset="-120"/>
              </a:rPr>
              <a:t>BKM Flow Chart – POR Recipe verification by Hot Recipe</a:t>
            </a:r>
          </a:p>
        </p:txBody>
      </p:sp>
      <p:sp>
        <p:nvSpPr>
          <p:cNvPr id="3075" name="Oval 4"/>
          <p:cNvSpPr>
            <a:spLocks noChangeArrowheads="1"/>
          </p:cNvSpPr>
          <p:nvPr/>
        </p:nvSpPr>
        <p:spPr bwMode="auto">
          <a:xfrm>
            <a:off x="1006475" y="1109663"/>
            <a:ext cx="182563" cy="182562"/>
          </a:xfrm>
          <a:prstGeom prst="ellipse">
            <a:avLst/>
          </a:prstGeom>
          <a:solidFill>
            <a:srgbClr val="00B050"/>
          </a:solidFill>
          <a:ln w="9525" algn="ctr">
            <a:noFill/>
            <a:round/>
            <a:headEnd/>
            <a:tailEnd/>
          </a:ln>
        </p:spPr>
        <p:txBody>
          <a:bodyPr/>
          <a:lstStyle/>
          <a:p>
            <a:pPr eaLnBrk="1" hangingPunct="1"/>
            <a:endParaRPr lang="zh-TW" altLang="zh-TW"/>
          </a:p>
        </p:txBody>
      </p:sp>
      <p:sp>
        <p:nvSpPr>
          <p:cNvPr id="3076" name="TextBox 5"/>
          <p:cNvSpPr txBox="1">
            <a:spLocks noChangeArrowheads="1"/>
          </p:cNvSpPr>
          <p:nvPr/>
        </p:nvSpPr>
        <p:spPr bwMode="auto">
          <a:xfrm>
            <a:off x="1189038" y="1017588"/>
            <a:ext cx="1554162" cy="307975"/>
          </a:xfrm>
          <a:prstGeom prst="rect">
            <a:avLst/>
          </a:prstGeom>
          <a:noFill/>
          <a:ln w="9525">
            <a:noFill/>
            <a:miter lim="800000"/>
            <a:headEnd/>
            <a:tailEnd/>
          </a:ln>
        </p:spPr>
        <p:txBody>
          <a:bodyPr>
            <a:spAutoFit/>
          </a:bodyPr>
          <a:lstStyle/>
          <a:p>
            <a:r>
              <a:rPr lang="en-US" altLang="zh-TW" sz="1400"/>
              <a:t>Start</a:t>
            </a:r>
          </a:p>
        </p:txBody>
      </p:sp>
      <p:sp>
        <p:nvSpPr>
          <p:cNvPr id="3077" name="Rounded Rectangle 6"/>
          <p:cNvSpPr>
            <a:spLocks noChangeArrowheads="1"/>
          </p:cNvSpPr>
          <p:nvPr/>
        </p:nvSpPr>
        <p:spPr bwMode="auto">
          <a:xfrm>
            <a:off x="92075" y="2435225"/>
            <a:ext cx="2011363" cy="822325"/>
          </a:xfrm>
          <a:prstGeom prst="roundRect">
            <a:avLst>
              <a:gd name="adj" fmla="val 16667"/>
            </a:avLst>
          </a:prstGeom>
          <a:solidFill>
            <a:schemeClr val="accent1"/>
          </a:solidFill>
          <a:ln w="9525" algn="ctr">
            <a:noFill/>
            <a:round/>
            <a:headEnd/>
            <a:tailEnd/>
          </a:ln>
        </p:spPr>
        <p:txBody>
          <a:bodyPr/>
          <a:lstStyle/>
          <a:p>
            <a:pPr eaLnBrk="1" hangingPunct="1"/>
            <a:r>
              <a:rPr lang="en-US" altLang="zh-TW" sz="1400">
                <a:solidFill>
                  <a:schemeClr val="bg1"/>
                </a:solidFill>
              </a:rPr>
              <a:t>Select suitable wafer for monitor purpose</a:t>
            </a:r>
          </a:p>
        </p:txBody>
      </p:sp>
      <p:sp>
        <p:nvSpPr>
          <p:cNvPr id="16" name="Rounded Rectangle 15"/>
          <p:cNvSpPr/>
          <p:nvPr/>
        </p:nvSpPr>
        <p:spPr bwMode="auto">
          <a:xfrm>
            <a:off x="2376488" y="835025"/>
            <a:ext cx="2560637" cy="1279525"/>
          </a:xfrm>
          <a:prstGeom prst="roundRect">
            <a:avLst/>
          </a:prstGeom>
          <a:solidFill>
            <a:schemeClr val="accent1"/>
          </a:solidFill>
          <a:ln w="9525" cap="flat" cmpd="sng" algn="ctr">
            <a:noFill/>
            <a:prstDash val="solid"/>
            <a:round/>
            <a:headEnd type="none" w="med" len="med"/>
            <a:tailEnd type="none" w="med" len="med"/>
          </a:ln>
          <a:effectLst/>
        </p:spPr>
        <p:txBody>
          <a:bodyPr/>
          <a:lstStyle/>
          <a:p>
            <a:pPr algn="ctr" eaLnBrk="1" hangingPunct="1">
              <a:defRPr/>
            </a:pPr>
            <a:r>
              <a:rPr lang="en-US" sz="1600" dirty="0">
                <a:solidFill>
                  <a:schemeClr val="accent5">
                    <a:lumMod val="20000"/>
                    <a:lumOff val="80000"/>
                  </a:schemeClr>
                </a:solidFill>
                <a:latin typeface="Arial" charset="0"/>
              </a:rPr>
              <a:t>Recipe verification</a:t>
            </a:r>
          </a:p>
          <a:p>
            <a:pPr eaLnBrk="1" hangingPunct="1">
              <a:buClr>
                <a:schemeClr val="bg1"/>
              </a:buClr>
              <a:buFont typeface="Wingdings" pitchFamily="2" charset="2"/>
              <a:buChar char="n"/>
              <a:defRPr/>
            </a:pPr>
            <a:r>
              <a:rPr lang="en-US" sz="1100" dirty="0">
                <a:solidFill>
                  <a:schemeClr val="bg1"/>
                </a:solidFill>
                <a:latin typeface="Arial" charset="0"/>
              </a:rPr>
              <a:t> Wafer alignment</a:t>
            </a:r>
          </a:p>
          <a:p>
            <a:pPr eaLnBrk="1" hangingPunct="1">
              <a:buClr>
                <a:schemeClr val="bg1"/>
              </a:buClr>
              <a:buFont typeface="Wingdings" pitchFamily="2" charset="2"/>
              <a:buChar char="n"/>
              <a:defRPr/>
            </a:pPr>
            <a:r>
              <a:rPr lang="en-US" sz="1100" dirty="0">
                <a:solidFill>
                  <a:schemeClr val="bg1"/>
                </a:solidFill>
                <a:latin typeface="Arial" charset="0"/>
              </a:rPr>
              <a:t> Care area</a:t>
            </a:r>
          </a:p>
          <a:p>
            <a:pPr eaLnBrk="1" hangingPunct="1">
              <a:buClr>
                <a:schemeClr val="bg1"/>
              </a:buClr>
              <a:buFont typeface="Wingdings" pitchFamily="2" charset="2"/>
              <a:buChar char="n"/>
              <a:defRPr/>
            </a:pPr>
            <a:r>
              <a:rPr lang="en-US" sz="1100" dirty="0">
                <a:solidFill>
                  <a:schemeClr val="bg1"/>
                </a:solidFill>
                <a:latin typeface="Arial" charset="0"/>
              </a:rPr>
              <a:t> Global auto-focus point</a:t>
            </a:r>
          </a:p>
          <a:p>
            <a:pPr eaLnBrk="1" hangingPunct="1">
              <a:buClr>
                <a:schemeClr val="bg1"/>
              </a:buClr>
              <a:buFont typeface="Wingdings" pitchFamily="2" charset="2"/>
              <a:buChar char="n"/>
              <a:defRPr/>
            </a:pPr>
            <a:r>
              <a:rPr lang="en-US" sz="1100" dirty="0">
                <a:solidFill>
                  <a:schemeClr val="bg1"/>
                </a:solidFill>
                <a:latin typeface="Arial" charset="0"/>
              </a:rPr>
              <a:t> Defect density setting</a:t>
            </a:r>
          </a:p>
          <a:p>
            <a:pPr eaLnBrk="1" hangingPunct="1">
              <a:buClr>
                <a:schemeClr val="bg1"/>
              </a:buClr>
              <a:buFont typeface="Wingdings" pitchFamily="2" charset="2"/>
              <a:buChar char="n"/>
              <a:defRPr/>
            </a:pPr>
            <a:r>
              <a:rPr lang="en-US" sz="1100" dirty="0">
                <a:solidFill>
                  <a:schemeClr val="bg1"/>
                </a:solidFill>
                <a:latin typeface="Arial" charset="0"/>
              </a:rPr>
              <a:t> ADC knowledge</a:t>
            </a:r>
          </a:p>
          <a:p>
            <a:pPr eaLnBrk="1" hangingPunct="1">
              <a:defRPr/>
            </a:pPr>
            <a:endParaRPr lang="en-US" sz="1100" dirty="0">
              <a:solidFill>
                <a:schemeClr val="bg1"/>
              </a:solidFill>
              <a:latin typeface="Arial" charset="0"/>
            </a:endParaRPr>
          </a:p>
          <a:p>
            <a:pPr eaLnBrk="1" hangingPunct="1">
              <a:defRPr/>
            </a:pPr>
            <a:endParaRPr lang="en-US" sz="1100" dirty="0">
              <a:solidFill>
                <a:schemeClr val="bg1"/>
              </a:solidFill>
              <a:latin typeface="Arial" charset="0"/>
            </a:endParaRPr>
          </a:p>
        </p:txBody>
      </p:sp>
      <p:sp>
        <p:nvSpPr>
          <p:cNvPr id="17" name="Rounded Rectangle 16"/>
          <p:cNvSpPr/>
          <p:nvPr/>
        </p:nvSpPr>
        <p:spPr bwMode="auto">
          <a:xfrm>
            <a:off x="2286000" y="2206625"/>
            <a:ext cx="2743200" cy="1279525"/>
          </a:xfrm>
          <a:prstGeom prst="roundRect">
            <a:avLst/>
          </a:prstGeom>
          <a:solidFill>
            <a:schemeClr val="accent1"/>
          </a:solidFill>
          <a:ln w="9525" cap="flat" cmpd="sng" algn="ctr">
            <a:noFill/>
            <a:prstDash val="solid"/>
            <a:round/>
            <a:headEnd type="none" w="med" len="med"/>
            <a:tailEnd type="none" w="med" len="med"/>
          </a:ln>
          <a:effectLst/>
        </p:spPr>
        <p:txBody>
          <a:bodyPr/>
          <a:lstStyle/>
          <a:p>
            <a:pPr algn="ctr" eaLnBrk="1" hangingPunct="1">
              <a:defRPr/>
            </a:pPr>
            <a:r>
              <a:rPr lang="en-US" sz="1600" dirty="0">
                <a:solidFill>
                  <a:schemeClr val="accent5">
                    <a:lumMod val="20000"/>
                    <a:lumOff val="80000"/>
                  </a:schemeClr>
                </a:solidFill>
                <a:latin typeface="Arial" charset="0"/>
              </a:rPr>
              <a:t>Condition verification</a:t>
            </a:r>
          </a:p>
          <a:p>
            <a:pPr eaLnBrk="1" hangingPunct="1">
              <a:buClr>
                <a:schemeClr val="bg1"/>
              </a:buClr>
              <a:buFont typeface="Wingdings" pitchFamily="2" charset="2"/>
              <a:buChar char="n"/>
              <a:defRPr/>
            </a:pPr>
            <a:r>
              <a:rPr lang="en-US" sz="1100" dirty="0">
                <a:solidFill>
                  <a:schemeClr val="bg1"/>
                </a:solidFill>
                <a:latin typeface="Arial" charset="0"/>
              </a:rPr>
              <a:t> Landing energy</a:t>
            </a:r>
          </a:p>
          <a:p>
            <a:pPr eaLnBrk="1" hangingPunct="1">
              <a:buClr>
                <a:schemeClr val="bg1"/>
              </a:buClr>
              <a:buFont typeface="Wingdings" pitchFamily="2" charset="2"/>
              <a:buChar char="n"/>
              <a:defRPr/>
            </a:pPr>
            <a:r>
              <a:rPr lang="en-US" sz="1100" dirty="0">
                <a:solidFill>
                  <a:schemeClr val="bg1"/>
                </a:solidFill>
                <a:latin typeface="Arial" charset="0"/>
              </a:rPr>
              <a:t> No. 5 voltage</a:t>
            </a:r>
          </a:p>
          <a:p>
            <a:pPr eaLnBrk="1" hangingPunct="1">
              <a:buClr>
                <a:schemeClr val="bg1"/>
              </a:buClr>
              <a:buFont typeface="Wingdings" pitchFamily="2" charset="2"/>
              <a:buChar char="n"/>
              <a:defRPr/>
            </a:pPr>
            <a:r>
              <a:rPr lang="en-US" sz="1100" dirty="0">
                <a:solidFill>
                  <a:schemeClr val="bg1"/>
                </a:solidFill>
                <a:latin typeface="Arial" charset="0"/>
              </a:rPr>
              <a:t> Probe current</a:t>
            </a:r>
          </a:p>
          <a:p>
            <a:pPr eaLnBrk="1" hangingPunct="1">
              <a:buFont typeface="Wingdings" pitchFamily="2" charset="2"/>
              <a:buChar char="n"/>
              <a:defRPr/>
            </a:pPr>
            <a:r>
              <a:rPr lang="en-US" sz="1100" dirty="0">
                <a:solidFill>
                  <a:schemeClr val="bg1"/>
                </a:solidFill>
                <a:latin typeface="Arial" charset="0"/>
              </a:rPr>
              <a:t> Pixel size</a:t>
            </a:r>
          </a:p>
          <a:p>
            <a:pPr eaLnBrk="1" hangingPunct="1">
              <a:buFont typeface="Wingdings" pitchFamily="2" charset="2"/>
              <a:buChar char="n"/>
              <a:defRPr/>
            </a:pPr>
            <a:r>
              <a:rPr lang="en-US" sz="1100" dirty="0">
                <a:solidFill>
                  <a:schemeClr val="bg1"/>
                </a:solidFill>
                <a:latin typeface="Arial" charset="0"/>
              </a:rPr>
              <a:t> Average</a:t>
            </a:r>
          </a:p>
          <a:p>
            <a:pPr algn="ctr" eaLnBrk="1" hangingPunct="1">
              <a:defRPr/>
            </a:pPr>
            <a:endParaRPr lang="en-US" sz="1600" dirty="0">
              <a:solidFill>
                <a:schemeClr val="bg1"/>
              </a:solidFill>
              <a:latin typeface="Arial" charset="0"/>
            </a:endParaRPr>
          </a:p>
        </p:txBody>
      </p:sp>
      <p:sp>
        <p:nvSpPr>
          <p:cNvPr id="18" name="Rounded Rectangle 17"/>
          <p:cNvSpPr/>
          <p:nvPr/>
        </p:nvSpPr>
        <p:spPr bwMode="auto">
          <a:xfrm>
            <a:off x="2422525" y="3578225"/>
            <a:ext cx="2468563" cy="1279525"/>
          </a:xfrm>
          <a:prstGeom prst="roundRect">
            <a:avLst/>
          </a:prstGeom>
          <a:solidFill>
            <a:schemeClr val="accent1"/>
          </a:solidFill>
          <a:ln w="9525" cap="flat" cmpd="sng" algn="ctr">
            <a:noFill/>
            <a:prstDash val="solid"/>
            <a:round/>
            <a:headEnd type="none" w="med" len="med"/>
            <a:tailEnd type="none" w="med" len="med"/>
          </a:ln>
          <a:effectLst/>
        </p:spPr>
        <p:txBody>
          <a:bodyPr/>
          <a:lstStyle/>
          <a:p>
            <a:pPr eaLnBrk="1" hangingPunct="1">
              <a:defRPr/>
            </a:pPr>
            <a:r>
              <a:rPr lang="en-US" sz="1600" dirty="0">
                <a:solidFill>
                  <a:schemeClr val="accent5">
                    <a:lumMod val="20000"/>
                    <a:lumOff val="80000"/>
                  </a:schemeClr>
                </a:solidFill>
                <a:latin typeface="Arial" charset="0"/>
              </a:rPr>
              <a:t>Charging control verification</a:t>
            </a:r>
          </a:p>
          <a:p>
            <a:pPr eaLnBrk="1" hangingPunct="1">
              <a:buClr>
                <a:schemeClr val="bg1"/>
              </a:buClr>
              <a:buFont typeface="Wingdings" pitchFamily="2" charset="2"/>
              <a:buChar char="n"/>
              <a:defRPr/>
            </a:pPr>
            <a:r>
              <a:rPr lang="en-US" sz="1200" dirty="0">
                <a:solidFill>
                  <a:schemeClr val="bg1"/>
                </a:solidFill>
                <a:latin typeface="Arial" charset="0"/>
              </a:rPr>
              <a:t> Check baseline condition</a:t>
            </a:r>
          </a:p>
          <a:p>
            <a:pPr eaLnBrk="1" hangingPunct="1">
              <a:buClr>
                <a:schemeClr val="bg1"/>
              </a:buClr>
              <a:buFont typeface="Wingdings" pitchFamily="2" charset="2"/>
              <a:buChar char="n"/>
              <a:defRPr/>
            </a:pPr>
            <a:r>
              <a:rPr lang="en-US" sz="1200" dirty="0">
                <a:solidFill>
                  <a:schemeClr val="bg1"/>
                </a:solidFill>
                <a:latin typeface="Arial" charset="0"/>
              </a:rPr>
              <a:t> Pre-scan</a:t>
            </a:r>
          </a:p>
          <a:p>
            <a:pPr eaLnBrk="1" hangingPunct="1">
              <a:buClr>
                <a:schemeClr val="bg1"/>
              </a:buClr>
              <a:buFont typeface="Wingdings" pitchFamily="2" charset="2"/>
              <a:buChar char="n"/>
              <a:defRPr/>
            </a:pPr>
            <a:r>
              <a:rPr lang="en-US" sz="1200" dirty="0">
                <a:solidFill>
                  <a:schemeClr val="bg1"/>
                </a:solidFill>
                <a:latin typeface="Arial" charset="0"/>
              </a:rPr>
              <a:t> Flooding</a:t>
            </a:r>
          </a:p>
        </p:txBody>
      </p:sp>
      <p:sp>
        <p:nvSpPr>
          <p:cNvPr id="3081" name="Rounded Rectangle 18"/>
          <p:cNvSpPr>
            <a:spLocks noChangeArrowheads="1"/>
          </p:cNvSpPr>
          <p:nvPr/>
        </p:nvSpPr>
        <p:spPr bwMode="auto">
          <a:xfrm>
            <a:off x="92075" y="1566863"/>
            <a:ext cx="2011363" cy="639762"/>
          </a:xfrm>
          <a:prstGeom prst="roundRect">
            <a:avLst>
              <a:gd name="adj" fmla="val 16667"/>
            </a:avLst>
          </a:prstGeom>
          <a:solidFill>
            <a:schemeClr val="accent1"/>
          </a:solidFill>
          <a:ln w="9525" algn="ctr">
            <a:noFill/>
            <a:round/>
            <a:headEnd/>
            <a:tailEnd/>
          </a:ln>
        </p:spPr>
        <p:txBody>
          <a:bodyPr/>
          <a:lstStyle/>
          <a:p>
            <a:pPr algn="ctr" eaLnBrk="1" hangingPunct="1"/>
            <a:r>
              <a:rPr lang="en-US" altLang="zh-TW" sz="1400">
                <a:solidFill>
                  <a:schemeClr val="bg1"/>
                </a:solidFill>
              </a:rPr>
              <a:t>POR Baseline Recipe</a:t>
            </a:r>
          </a:p>
        </p:txBody>
      </p:sp>
      <p:sp>
        <p:nvSpPr>
          <p:cNvPr id="3082" name="Rounded Rectangle 19"/>
          <p:cNvSpPr>
            <a:spLocks noChangeArrowheads="1"/>
          </p:cNvSpPr>
          <p:nvPr/>
        </p:nvSpPr>
        <p:spPr bwMode="auto">
          <a:xfrm>
            <a:off x="6400800" y="2024063"/>
            <a:ext cx="1463675" cy="731837"/>
          </a:xfrm>
          <a:prstGeom prst="roundRect">
            <a:avLst>
              <a:gd name="adj" fmla="val 16667"/>
            </a:avLst>
          </a:prstGeom>
          <a:solidFill>
            <a:srgbClr val="C00000"/>
          </a:solidFill>
          <a:ln w="9525" algn="ctr">
            <a:noFill/>
            <a:round/>
            <a:headEnd/>
            <a:tailEnd/>
          </a:ln>
        </p:spPr>
        <p:txBody>
          <a:bodyPr/>
          <a:lstStyle/>
          <a:p>
            <a:pPr algn="ctr" eaLnBrk="1" hangingPunct="1"/>
            <a:r>
              <a:rPr lang="en-US" altLang="zh-TW">
                <a:solidFill>
                  <a:schemeClr val="bg1"/>
                </a:solidFill>
              </a:rPr>
              <a:t>Hot recipe</a:t>
            </a:r>
          </a:p>
        </p:txBody>
      </p:sp>
      <p:grpSp>
        <p:nvGrpSpPr>
          <p:cNvPr id="2" name="Group 31"/>
          <p:cNvGrpSpPr>
            <a:grpSpLocks/>
          </p:cNvGrpSpPr>
          <p:nvPr/>
        </p:nvGrpSpPr>
        <p:grpSpPr bwMode="auto">
          <a:xfrm>
            <a:off x="6218238" y="3852863"/>
            <a:ext cx="1828800" cy="914400"/>
            <a:chOff x="5303512" y="3760457"/>
            <a:chExt cx="1828780" cy="914390"/>
          </a:xfrm>
        </p:grpSpPr>
        <p:sp>
          <p:nvSpPr>
            <p:cNvPr id="3104" name="Diamond 20"/>
            <p:cNvSpPr>
              <a:spLocks noChangeArrowheads="1"/>
            </p:cNvSpPr>
            <p:nvPr/>
          </p:nvSpPr>
          <p:spPr bwMode="auto">
            <a:xfrm>
              <a:off x="5303512" y="3760457"/>
              <a:ext cx="1828780" cy="914390"/>
            </a:xfrm>
            <a:prstGeom prst="diamond">
              <a:avLst/>
            </a:prstGeom>
            <a:solidFill>
              <a:srgbClr val="00B050"/>
            </a:solidFill>
            <a:ln w="9525" algn="ctr">
              <a:noFill/>
              <a:round/>
              <a:headEnd/>
              <a:tailEnd/>
            </a:ln>
          </p:spPr>
          <p:txBody>
            <a:bodyPr/>
            <a:lstStyle/>
            <a:p>
              <a:pPr eaLnBrk="1" hangingPunct="1"/>
              <a:endParaRPr lang="zh-TW" altLang="zh-TW"/>
            </a:p>
          </p:txBody>
        </p:sp>
        <p:sp>
          <p:nvSpPr>
            <p:cNvPr id="3105" name="TextBox 21"/>
            <p:cNvSpPr txBox="1">
              <a:spLocks noChangeArrowheads="1"/>
            </p:cNvSpPr>
            <p:nvPr/>
          </p:nvSpPr>
          <p:spPr bwMode="auto">
            <a:xfrm>
              <a:off x="5669218" y="3925619"/>
              <a:ext cx="1463024" cy="461665"/>
            </a:xfrm>
            <a:prstGeom prst="rect">
              <a:avLst/>
            </a:prstGeom>
            <a:noFill/>
            <a:ln w="9525">
              <a:noFill/>
              <a:miter lim="800000"/>
              <a:headEnd/>
              <a:tailEnd/>
            </a:ln>
          </p:spPr>
          <p:txBody>
            <a:bodyPr>
              <a:spAutoFit/>
            </a:bodyPr>
            <a:lstStyle/>
            <a:p>
              <a:r>
                <a:rPr lang="en-US" altLang="zh-TW" sz="1200">
                  <a:solidFill>
                    <a:schemeClr val="bg1"/>
                  </a:solidFill>
                </a:rPr>
                <a:t>Sensitivity &gt; Baseline recipe?</a:t>
              </a:r>
            </a:p>
          </p:txBody>
        </p:sp>
      </p:grpSp>
      <p:cxnSp>
        <p:nvCxnSpPr>
          <p:cNvPr id="3084" name="Straight Arrow Connector 33"/>
          <p:cNvCxnSpPr>
            <a:cxnSpLocks noChangeShapeType="1"/>
            <a:stCxn id="3075" idx="4"/>
            <a:endCxn id="3081" idx="0"/>
          </p:cNvCxnSpPr>
          <p:nvPr/>
        </p:nvCxnSpPr>
        <p:spPr bwMode="auto">
          <a:xfrm>
            <a:off x="1098550" y="1292225"/>
            <a:ext cx="0" cy="274638"/>
          </a:xfrm>
          <a:prstGeom prst="straightConnector1">
            <a:avLst/>
          </a:prstGeom>
          <a:noFill/>
          <a:ln w="9525" algn="ctr">
            <a:solidFill>
              <a:srgbClr val="000000"/>
            </a:solidFill>
            <a:round/>
            <a:headEnd/>
            <a:tailEnd type="arrow" w="med" len="med"/>
          </a:ln>
        </p:spPr>
      </p:cxnSp>
      <p:cxnSp>
        <p:nvCxnSpPr>
          <p:cNvPr id="3085" name="Straight Arrow Connector 35"/>
          <p:cNvCxnSpPr>
            <a:cxnSpLocks noChangeShapeType="1"/>
            <a:stCxn id="3081" idx="2"/>
            <a:endCxn id="3077" idx="0"/>
          </p:cNvCxnSpPr>
          <p:nvPr/>
        </p:nvCxnSpPr>
        <p:spPr bwMode="auto">
          <a:xfrm>
            <a:off x="1096963" y="2206625"/>
            <a:ext cx="0" cy="228600"/>
          </a:xfrm>
          <a:prstGeom prst="straightConnector1">
            <a:avLst/>
          </a:prstGeom>
          <a:noFill/>
          <a:ln w="9525" algn="ctr">
            <a:solidFill>
              <a:srgbClr val="000000"/>
            </a:solidFill>
            <a:round/>
            <a:headEnd/>
            <a:tailEnd type="arrow" w="med" len="med"/>
          </a:ln>
        </p:spPr>
      </p:cxnSp>
      <p:cxnSp>
        <p:nvCxnSpPr>
          <p:cNvPr id="3086" name="Elbow Connector 56"/>
          <p:cNvCxnSpPr>
            <a:cxnSpLocks noChangeShapeType="1"/>
            <a:stCxn id="3077" idx="3"/>
            <a:endCxn id="16" idx="1"/>
          </p:cNvCxnSpPr>
          <p:nvPr/>
        </p:nvCxnSpPr>
        <p:spPr bwMode="auto">
          <a:xfrm flipV="1">
            <a:off x="2103438" y="1474788"/>
            <a:ext cx="273050" cy="1371600"/>
          </a:xfrm>
          <a:prstGeom prst="bentConnector3">
            <a:avLst>
              <a:gd name="adj1" fmla="val 35134"/>
            </a:avLst>
          </a:prstGeom>
          <a:noFill/>
          <a:ln w="9525" algn="ctr">
            <a:solidFill>
              <a:srgbClr val="000000"/>
            </a:solidFill>
            <a:round/>
            <a:headEnd/>
            <a:tailEnd type="arrow" w="med" len="med"/>
          </a:ln>
        </p:spPr>
      </p:cxnSp>
      <p:cxnSp>
        <p:nvCxnSpPr>
          <p:cNvPr id="3087" name="Elbow Connector 60"/>
          <p:cNvCxnSpPr>
            <a:cxnSpLocks noChangeShapeType="1"/>
            <a:stCxn id="3077" idx="3"/>
            <a:endCxn id="18" idx="1"/>
          </p:cNvCxnSpPr>
          <p:nvPr/>
        </p:nvCxnSpPr>
        <p:spPr bwMode="auto">
          <a:xfrm>
            <a:off x="2103438" y="2846388"/>
            <a:ext cx="319087" cy="1371600"/>
          </a:xfrm>
          <a:prstGeom prst="bentConnector3">
            <a:avLst>
              <a:gd name="adj1" fmla="val 27736"/>
            </a:avLst>
          </a:prstGeom>
          <a:noFill/>
          <a:ln w="9525" algn="ctr">
            <a:solidFill>
              <a:srgbClr val="000000"/>
            </a:solidFill>
            <a:round/>
            <a:headEnd/>
            <a:tailEnd type="arrow" w="med" len="med"/>
          </a:ln>
        </p:spPr>
      </p:cxnSp>
      <p:sp>
        <p:nvSpPr>
          <p:cNvPr id="74" name="Rounded Rectangle 73"/>
          <p:cNvSpPr/>
          <p:nvPr/>
        </p:nvSpPr>
        <p:spPr bwMode="auto">
          <a:xfrm>
            <a:off x="6400800" y="1017588"/>
            <a:ext cx="1463675" cy="731837"/>
          </a:xfrm>
          <a:prstGeom prst="roundRect">
            <a:avLst/>
          </a:prstGeom>
          <a:solidFill>
            <a:schemeClr val="accent1"/>
          </a:solidFill>
          <a:ln w="9525" cap="flat" cmpd="sng" algn="ctr">
            <a:noFill/>
            <a:prstDash val="solid"/>
            <a:round/>
            <a:headEnd type="none" w="med" len="med"/>
            <a:tailEnd type="none" w="med" len="med"/>
          </a:ln>
          <a:effectLst/>
        </p:spPr>
        <p:txBody>
          <a:bodyPr/>
          <a:lstStyle/>
          <a:p>
            <a:pPr algn="ctr" eaLnBrk="1" hangingPunct="1">
              <a:defRPr/>
            </a:pPr>
            <a:r>
              <a:rPr lang="en-US" sz="1600" dirty="0">
                <a:solidFill>
                  <a:schemeClr val="accent1">
                    <a:lumMod val="20000"/>
                    <a:lumOff val="80000"/>
                  </a:schemeClr>
                </a:solidFill>
                <a:latin typeface="Arial" charset="0"/>
              </a:rPr>
              <a:t>Recipe optimization</a:t>
            </a:r>
          </a:p>
        </p:txBody>
      </p:sp>
      <p:cxnSp>
        <p:nvCxnSpPr>
          <p:cNvPr id="3089" name="Straight Arrow Connector 90"/>
          <p:cNvCxnSpPr>
            <a:cxnSpLocks noChangeShapeType="1"/>
            <a:stCxn id="74" idx="2"/>
            <a:endCxn id="3082" idx="0"/>
          </p:cNvCxnSpPr>
          <p:nvPr/>
        </p:nvCxnSpPr>
        <p:spPr bwMode="auto">
          <a:xfrm>
            <a:off x="7132638" y="1749425"/>
            <a:ext cx="0" cy="274638"/>
          </a:xfrm>
          <a:prstGeom prst="straightConnector1">
            <a:avLst/>
          </a:prstGeom>
          <a:noFill/>
          <a:ln w="9525" algn="ctr">
            <a:solidFill>
              <a:srgbClr val="000000"/>
            </a:solidFill>
            <a:round/>
            <a:headEnd/>
            <a:tailEnd type="arrow" w="med" len="med"/>
          </a:ln>
        </p:spPr>
      </p:cxnSp>
      <p:sp>
        <p:nvSpPr>
          <p:cNvPr id="3090" name="TextBox 101"/>
          <p:cNvSpPr txBox="1">
            <a:spLocks noChangeArrowheads="1"/>
          </p:cNvSpPr>
          <p:nvPr/>
        </p:nvSpPr>
        <p:spPr bwMode="auto">
          <a:xfrm>
            <a:off x="8137525" y="4400550"/>
            <a:ext cx="457200" cy="338138"/>
          </a:xfrm>
          <a:prstGeom prst="rect">
            <a:avLst/>
          </a:prstGeom>
          <a:noFill/>
          <a:ln w="9525">
            <a:noFill/>
            <a:miter lim="800000"/>
            <a:headEnd/>
            <a:tailEnd/>
          </a:ln>
        </p:spPr>
        <p:txBody>
          <a:bodyPr>
            <a:spAutoFit/>
          </a:bodyPr>
          <a:lstStyle/>
          <a:p>
            <a:r>
              <a:rPr lang="en-US" altLang="zh-TW" sz="1600"/>
              <a:t>No</a:t>
            </a:r>
          </a:p>
        </p:txBody>
      </p:sp>
      <p:sp>
        <p:nvSpPr>
          <p:cNvPr id="3091" name="TextBox 102"/>
          <p:cNvSpPr txBox="1">
            <a:spLocks noChangeArrowheads="1"/>
          </p:cNvSpPr>
          <p:nvPr/>
        </p:nvSpPr>
        <p:spPr bwMode="auto">
          <a:xfrm>
            <a:off x="7772400" y="3943350"/>
            <a:ext cx="549275" cy="339725"/>
          </a:xfrm>
          <a:prstGeom prst="rect">
            <a:avLst/>
          </a:prstGeom>
          <a:noFill/>
          <a:ln w="9525">
            <a:noFill/>
            <a:miter lim="800000"/>
            <a:headEnd/>
            <a:tailEnd/>
          </a:ln>
        </p:spPr>
        <p:txBody>
          <a:bodyPr>
            <a:spAutoFit/>
          </a:bodyPr>
          <a:lstStyle/>
          <a:p>
            <a:r>
              <a:rPr lang="en-US" altLang="zh-TW" sz="1600"/>
              <a:t>Yes</a:t>
            </a:r>
          </a:p>
        </p:txBody>
      </p:sp>
      <p:sp>
        <p:nvSpPr>
          <p:cNvPr id="106" name="Rounded Rectangle 105"/>
          <p:cNvSpPr/>
          <p:nvPr/>
        </p:nvSpPr>
        <p:spPr bwMode="auto">
          <a:xfrm>
            <a:off x="6400800" y="2938463"/>
            <a:ext cx="1463675" cy="731837"/>
          </a:xfrm>
          <a:prstGeom prst="roundRect">
            <a:avLst/>
          </a:prstGeom>
          <a:solidFill>
            <a:schemeClr val="accent1"/>
          </a:solidFill>
          <a:ln w="9525" cap="flat" cmpd="sng" algn="ctr">
            <a:noFill/>
            <a:prstDash val="solid"/>
            <a:round/>
            <a:headEnd type="none" w="med" len="med"/>
            <a:tailEnd type="none" w="med" len="med"/>
          </a:ln>
          <a:effectLst/>
        </p:spPr>
        <p:txBody>
          <a:bodyPr/>
          <a:lstStyle/>
          <a:p>
            <a:pPr algn="ctr" eaLnBrk="1" hangingPunct="1">
              <a:defRPr/>
            </a:pPr>
            <a:r>
              <a:rPr lang="en-US" sz="1400" dirty="0">
                <a:solidFill>
                  <a:schemeClr val="accent1">
                    <a:lumMod val="20000"/>
                    <a:lumOff val="80000"/>
                  </a:schemeClr>
                </a:solidFill>
                <a:latin typeface="Arial" charset="0"/>
              </a:rPr>
              <a:t>Routine Recipe  monitor</a:t>
            </a:r>
          </a:p>
        </p:txBody>
      </p:sp>
      <p:cxnSp>
        <p:nvCxnSpPr>
          <p:cNvPr id="3093" name="Straight Arrow Connector 114"/>
          <p:cNvCxnSpPr>
            <a:cxnSpLocks noChangeShapeType="1"/>
            <a:stCxn id="3082" idx="2"/>
            <a:endCxn id="106" idx="0"/>
          </p:cNvCxnSpPr>
          <p:nvPr/>
        </p:nvCxnSpPr>
        <p:spPr bwMode="auto">
          <a:xfrm>
            <a:off x="7132638" y="2755900"/>
            <a:ext cx="0" cy="182563"/>
          </a:xfrm>
          <a:prstGeom prst="straightConnector1">
            <a:avLst/>
          </a:prstGeom>
          <a:noFill/>
          <a:ln w="9525" algn="ctr">
            <a:solidFill>
              <a:srgbClr val="000000"/>
            </a:solidFill>
            <a:round/>
            <a:headEnd/>
            <a:tailEnd type="arrow" w="med" len="med"/>
          </a:ln>
        </p:spPr>
      </p:cxnSp>
      <p:cxnSp>
        <p:nvCxnSpPr>
          <p:cNvPr id="3094" name="Straight Arrow Connector 119"/>
          <p:cNvCxnSpPr>
            <a:cxnSpLocks noChangeShapeType="1"/>
            <a:stCxn id="106" idx="2"/>
          </p:cNvCxnSpPr>
          <p:nvPr/>
        </p:nvCxnSpPr>
        <p:spPr bwMode="auto">
          <a:xfrm>
            <a:off x="7132638" y="3670300"/>
            <a:ext cx="0" cy="182563"/>
          </a:xfrm>
          <a:prstGeom prst="straightConnector1">
            <a:avLst/>
          </a:prstGeom>
          <a:noFill/>
          <a:ln w="9525" algn="ctr">
            <a:solidFill>
              <a:srgbClr val="000000"/>
            </a:solidFill>
            <a:round/>
            <a:headEnd/>
            <a:tailEnd type="arrow" w="med" len="med"/>
          </a:ln>
        </p:spPr>
      </p:cxnSp>
      <p:cxnSp>
        <p:nvCxnSpPr>
          <p:cNvPr id="3095" name="Shape 152"/>
          <p:cNvCxnSpPr>
            <a:cxnSpLocks noChangeShapeType="1"/>
            <a:stCxn id="3104" idx="2"/>
            <a:endCxn id="74" idx="3"/>
          </p:cNvCxnSpPr>
          <p:nvPr/>
        </p:nvCxnSpPr>
        <p:spPr bwMode="auto">
          <a:xfrm rot="5400000" flipH="1" flipV="1">
            <a:off x="5807075" y="2709863"/>
            <a:ext cx="3382963" cy="731837"/>
          </a:xfrm>
          <a:prstGeom prst="bentConnector4">
            <a:avLst>
              <a:gd name="adj1" fmla="val -449"/>
              <a:gd name="adj2" fmla="val 236708"/>
            </a:avLst>
          </a:prstGeom>
          <a:noFill/>
          <a:ln w="9525" algn="ctr">
            <a:solidFill>
              <a:srgbClr val="000000"/>
            </a:solidFill>
            <a:round/>
            <a:headEnd/>
            <a:tailEnd type="arrow" w="med" len="med"/>
          </a:ln>
        </p:spPr>
      </p:cxnSp>
      <p:cxnSp>
        <p:nvCxnSpPr>
          <p:cNvPr id="3096" name="Elbow Connector 164"/>
          <p:cNvCxnSpPr>
            <a:cxnSpLocks noChangeShapeType="1"/>
            <a:stCxn id="3104" idx="3"/>
            <a:endCxn id="106" idx="3"/>
          </p:cNvCxnSpPr>
          <p:nvPr/>
        </p:nvCxnSpPr>
        <p:spPr bwMode="auto">
          <a:xfrm flipH="1" flipV="1">
            <a:off x="7864475" y="3305175"/>
            <a:ext cx="182563" cy="1004888"/>
          </a:xfrm>
          <a:prstGeom prst="bentConnector3">
            <a:avLst>
              <a:gd name="adj1" fmla="val -125208"/>
            </a:avLst>
          </a:prstGeom>
          <a:noFill/>
          <a:ln w="9525" algn="ctr">
            <a:solidFill>
              <a:srgbClr val="000000"/>
            </a:solidFill>
            <a:round/>
            <a:headEnd/>
            <a:tailEnd type="arrow" w="med" len="med"/>
          </a:ln>
        </p:spPr>
      </p:cxnSp>
      <p:sp>
        <p:nvSpPr>
          <p:cNvPr id="3097" name="TextBox 29"/>
          <p:cNvSpPr txBox="1">
            <a:spLocks noChangeArrowheads="1"/>
          </p:cNvSpPr>
          <p:nvPr/>
        </p:nvSpPr>
        <p:spPr bwMode="auto">
          <a:xfrm>
            <a:off x="0" y="557213"/>
            <a:ext cx="6308725" cy="368300"/>
          </a:xfrm>
          <a:prstGeom prst="rect">
            <a:avLst/>
          </a:prstGeom>
          <a:noFill/>
          <a:ln w="9525">
            <a:noFill/>
            <a:miter lim="800000"/>
            <a:headEnd/>
            <a:tailEnd/>
          </a:ln>
        </p:spPr>
        <p:txBody>
          <a:bodyPr>
            <a:spAutoFit/>
          </a:bodyPr>
          <a:lstStyle/>
          <a:p>
            <a:pPr>
              <a:buClr>
                <a:srgbClr val="FF0000"/>
              </a:buClr>
              <a:buFont typeface="Wingdings" pitchFamily="2" charset="2"/>
              <a:buChar char=""/>
            </a:pPr>
            <a:r>
              <a:rPr lang="en-US" altLang="zh-TW"/>
              <a:t> Recipe capability verification and system monitor</a:t>
            </a:r>
          </a:p>
        </p:txBody>
      </p:sp>
      <p:cxnSp>
        <p:nvCxnSpPr>
          <p:cNvPr id="3098" name="Straight Arrow Connector 33"/>
          <p:cNvCxnSpPr>
            <a:cxnSpLocks noChangeShapeType="1"/>
            <a:stCxn id="3077" idx="3"/>
          </p:cNvCxnSpPr>
          <p:nvPr/>
        </p:nvCxnSpPr>
        <p:spPr bwMode="auto">
          <a:xfrm>
            <a:off x="2103438" y="2846388"/>
            <a:ext cx="184150" cy="0"/>
          </a:xfrm>
          <a:prstGeom prst="straightConnector1">
            <a:avLst/>
          </a:prstGeom>
          <a:noFill/>
          <a:ln w="9525" algn="ctr">
            <a:solidFill>
              <a:srgbClr val="000000"/>
            </a:solidFill>
            <a:round/>
            <a:headEnd/>
            <a:tailEnd type="arrow" w="med" len="med"/>
          </a:ln>
        </p:spPr>
      </p:cxnSp>
      <p:sp>
        <p:nvSpPr>
          <p:cNvPr id="44" name="Rounded Rectangle 43"/>
          <p:cNvSpPr/>
          <p:nvPr/>
        </p:nvSpPr>
        <p:spPr bwMode="auto">
          <a:xfrm>
            <a:off x="5121275" y="2549525"/>
            <a:ext cx="1096963" cy="593725"/>
          </a:xfrm>
          <a:prstGeom prst="roundRect">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eaLnBrk="1" hangingPunct="1">
              <a:buClr>
                <a:schemeClr val="tx1"/>
              </a:buClr>
              <a:buFont typeface="Wingdings" pitchFamily="2" charset="2"/>
              <a:buChar char="n"/>
              <a:defRPr/>
            </a:pPr>
            <a:r>
              <a:rPr lang="en-US" sz="1000" b="0" dirty="0">
                <a:latin typeface="Arial" charset="0"/>
              </a:rPr>
              <a:t> </a:t>
            </a:r>
            <a:r>
              <a:rPr lang="en-US" sz="1000" dirty="0">
                <a:latin typeface="Arial" charset="0"/>
              </a:rPr>
              <a:t>Delta GLV</a:t>
            </a:r>
          </a:p>
          <a:p>
            <a:pPr eaLnBrk="1" hangingPunct="1">
              <a:buClr>
                <a:schemeClr val="tx1"/>
              </a:buClr>
              <a:buFont typeface="Wingdings" pitchFamily="2" charset="2"/>
              <a:buChar char="n"/>
              <a:defRPr/>
            </a:pPr>
            <a:r>
              <a:rPr lang="en-US" sz="1000" dirty="0">
                <a:latin typeface="Arial" charset="0"/>
              </a:rPr>
              <a:t>  Inspection defect count</a:t>
            </a:r>
          </a:p>
          <a:p>
            <a:pPr eaLnBrk="1" hangingPunct="1">
              <a:buClr>
                <a:schemeClr val="bg1"/>
              </a:buClr>
              <a:buFont typeface="Wingdings" pitchFamily="2" charset="2"/>
              <a:buChar char="n"/>
              <a:defRPr/>
            </a:pPr>
            <a:endParaRPr lang="en-US" sz="1000" dirty="0">
              <a:solidFill>
                <a:schemeClr val="bg1"/>
              </a:solidFill>
              <a:latin typeface="Arial" charset="0"/>
            </a:endParaRPr>
          </a:p>
          <a:p>
            <a:pPr eaLnBrk="1" hangingPunct="1">
              <a:buClr>
                <a:schemeClr val="bg1"/>
              </a:buClr>
              <a:buFont typeface="Arial" pitchFamily="34" charset="0"/>
              <a:buChar char="•"/>
              <a:defRPr/>
            </a:pPr>
            <a:endParaRPr lang="en-US" dirty="0">
              <a:latin typeface="Arial" charset="0"/>
            </a:endParaRPr>
          </a:p>
        </p:txBody>
      </p:sp>
      <p:cxnSp>
        <p:nvCxnSpPr>
          <p:cNvPr id="3100" name="Straight Arrow Connector 62"/>
          <p:cNvCxnSpPr>
            <a:cxnSpLocks noChangeShapeType="1"/>
            <a:stCxn id="17" idx="3"/>
            <a:endCxn id="44" idx="1"/>
          </p:cNvCxnSpPr>
          <p:nvPr/>
        </p:nvCxnSpPr>
        <p:spPr bwMode="auto">
          <a:xfrm flipV="1">
            <a:off x="5029200" y="2846388"/>
            <a:ext cx="92075" cy="0"/>
          </a:xfrm>
          <a:prstGeom prst="straightConnector1">
            <a:avLst/>
          </a:prstGeom>
          <a:noFill/>
          <a:ln w="9525" algn="ctr">
            <a:solidFill>
              <a:srgbClr val="000000"/>
            </a:solidFill>
            <a:round/>
            <a:headEnd/>
            <a:tailEnd type="arrow" w="med" len="med"/>
          </a:ln>
        </p:spPr>
      </p:cxnSp>
      <p:cxnSp>
        <p:nvCxnSpPr>
          <p:cNvPr id="3101" name="Shape 67"/>
          <p:cNvCxnSpPr>
            <a:cxnSpLocks noChangeShapeType="1"/>
            <a:stCxn id="18" idx="3"/>
            <a:endCxn id="44" idx="2"/>
          </p:cNvCxnSpPr>
          <p:nvPr/>
        </p:nvCxnSpPr>
        <p:spPr bwMode="auto">
          <a:xfrm flipV="1">
            <a:off x="4891088" y="3143250"/>
            <a:ext cx="777875" cy="1074738"/>
          </a:xfrm>
          <a:prstGeom prst="bentConnector2">
            <a:avLst/>
          </a:prstGeom>
          <a:noFill/>
          <a:ln w="9525" algn="ctr">
            <a:solidFill>
              <a:srgbClr val="000000"/>
            </a:solidFill>
            <a:round/>
            <a:headEnd/>
            <a:tailEnd type="arrow" w="med" len="med"/>
          </a:ln>
        </p:spPr>
      </p:cxnSp>
      <p:cxnSp>
        <p:nvCxnSpPr>
          <p:cNvPr id="3102" name="Elbow Connector 71"/>
          <p:cNvCxnSpPr>
            <a:cxnSpLocks noChangeShapeType="1"/>
            <a:stCxn id="16" idx="3"/>
            <a:endCxn id="44" idx="0"/>
          </p:cNvCxnSpPr>
          <p:nvPr/>
        </p:nvCxnSpPr>
        <p:spPr bwMode="auto">
          <a:xfrm>
            <a:off x="4937125" y="1474788"/>
            <a:ext cx="731838" cy="1074737"/>
          </a:xfrm>
          <a:prstGeom prst="bentConnector2">
            <a:avLst/>
          </a:prstGeom>
          <a:noFill/>
          <a:ln w="9525" algn="ctr">
            <a:solidFill>
              <a:srgbClr val="000000"/>
            </a:solidFill>
            <a:round/>
            <a:headEnd/>
            <a:tailEnd type="arrow" w="med" len="med"/>
          </a:ln>
        </p:spPr>
      </p:cxnSp>
      <p:cxnSp>
        <p:nvCxnSpPr>
          <p:cNvPr id="3103" name="Elbow Connector 78"/>
          <p:cNvCxnSpPr>
            <a:cxnSpLocks noChangeShapeType="1"/>
            <a:stCxn id="44" idx="3"/>
            <a:endCxn id="74" idx="1"/>
          </p:cNvCxnSpPr>
          <p:nvPr/>
        </p:nvCxnSpPr>
        <p:spPr bwMode="auto">
          <a:xfrm flipV="1">
            <a:off x="6218238" y="1384300"/>
            <a:ext cx="182562" cy="1462088"/>
          </a:xfrm>
          <a:prstGeom prst="bentConnector3">
            <a:avLst>
              <a:gd name="adj1" fmla="val 50000"/>
            </a:avLst>
          </a:prstGeom>
          <a:noFill/>
          <a:ln w="9525" algn="ctr">
            <a:solidFill>
              <a:srgbClr val="000000"/>
            </a:solidFill>
            <a:round/>
            <a:headEnd/>
            <a:tailEnd type="arrow" w="med" len="med"/>
          </a:ln>
        </p:spPr>
      </p:cxn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2"/>
          <p:cNvSpPr>
            <a:spLocks noGrp="1"/>
          </p:cNvSpPr>
          <p:nvPr>
            <p:ph type="title"/>
          </p:nvPr>
        </p:nvSpPr>
        <p:spPr bwMode="auto">
          <a:xfrm>
            <a:off x="0" y="11113"/>
            <a:ext cx="7407275" cy="457200"/>
          </a:xfrm>
          <a:noFill/>
          <a:ln>
            <a:miter lim="800000"/>
            <a:headEnd/>
            <a:tailEnd/>
          </a:ln>
        </p:spPr>
        <p:txBody>
          <a:bodyPr vert="horz" wrap="square" lIns="91440" tIns="45720" rIns="91440" bIns="45720" numCol="1" anchorCtr="0" compatLnSpc="1">
            <a:prstTxWarp prst="textNoShape">
              <a:avLst/>
            </a:prstTxWarp>
          </a:bodyPr>
          <a:lstStyle/>
          <a:p>
            <a:r>
              <a:rPr lang="en-US" altLang="zh-TW" dirty="0" smtClean="0">
                <a:latin typeface="Arial" charset="0"/>
                <a:ea typeface="新細明體" charset="-120"/>
              </a:rPr>
              <a:t>Summary – Layer: B16AL21</a:t>
            </a:r>
          </a:p>
        </p:txBody>
      </p:sp>
      <p:sp>
        <p:nvSpPr>
          <p:cNvPr id="3075" name="TextBox 4"/>
          <p:cNvSpPr txBox="1">
            <a:spLocks noChangeArrowheads="1"/>
          </p:cNvSpPr>
          <p:nvPr/>
        </p:nvSpPr>
        <p:spPr bwMode="auto">
          <a:xfrm>
            <a:off x="0" y="560388"/>
            <a:ext cx="9144000" cy="4370387"/>
          </a:xfrm>
          <a:prstGeom prst="rect">
            <a:avLst/>
          </a:prstGeom>
          <a:noFill/>
          <a:ln w="9525">
            <a:noFill/>
            <a:miter lim="800000"/>
            <a:headEnd/>
            <a:tailEnd/>
          </a:ln>
        </p:spPr>
        <p:txBody>
          <a:bodyPr>
            <a:spAutoFit/>
          </a:bodyPr>
          <a:lstStyle/>
          <a:p>
            <a:pPr>
              <a:buClr>
                <a:srgbClr val="FF0000"/>
              </a:buClr>
              <a:buFont typeface="Wingdings" pitchFamily="2" charset="2"/>
              <a:buChar char=""/>
            </a:pPr>
            <a:r>
              <a:rPr lang="en-US" altLang="zh-TW" sz="1600" dirty="0"/>
              <a:t> BKM flow-chart for recipe optimization is verified through device B16A L21 layer</a:t>
            </a:r>
          </a:p>
          <a:p>
            <a:pPr>
              <a:buClr>
                <a:srgbClr val="FF0000"/>
              </a:buClr>
              <a:buFont typeface="Wingdings" pitchFamily="2" charset="2"/>
              <a:buChar char=""/>
            </a:pPr>
            <a:r>
              <a:rPr lang="en-US" altLang="zh-TW" sz="1600" dirty="0"/>
              <a:t> Final recipe conditions as shown in the table below based on CIP4 recipe</a:t>
            </a:r>
          </a:p>
          <a:p>
            <a:pPr>
              <a:buClr>
                <a:srgbClr val="FF0000"/>
              </a:buClr>
              <a:buFont typeface="Wingdings" pitchFamily="2" charset="2"/>
              <a:buChar char=""/>
            </a:pPr>
            <a:endParaRPr lang="en-US" altLang="zh-TW" b="0" dirty="0"/>
          </a:p>
          <a:p>
            <a:pPr>
              <a:buClr>
                <a:srgbClr val="FF0000"/>
              </a:buClr>
              <a:buFont typeface="Wingdings" pitchFamily="2" charset="2"/>
              <a:buChar char=""/>
            </a:pPr>
            <a:endParaRPr lang="en-US" altLang="zh-TW" b="0" dirty="0"/>
          </a:p>
          <a:p>
            <a:pPr>
              <a:buClr>
                <a:srgbClr val="FF0000"/>
              </a:buClr>
              <a:buFont typeface="Wingdings" pitchFamily="2" charset="2"/>
              <a:buChar char=""/>
            </a:pPr>
            <a:endParaRPr lang="en-US" altLang="zh-TW" b="0" dirty="0"/>
          </a:p>
          <a:p>
            <a:pPr>
              <a:buClr>
                <a:srgbClr val="FF0000"/>
              </a:buClr>
              <a:buFont typeface="Wingdings" pitchFamily="2" charset="2"/>
              <a:buChar char=""/>
            </a:pPr>
            <a:endParaRPr lang="en-US" altLang="zh-TW" b="0" dirty="0"/>
          </a:p>
          <a:p>
            <a:pPr>
              <a:buClr>
                <a:srgbClr val="FF0000"/>
              </a:buClr>
              <a:buFont typeface="Wingdings" pitchFamily="2" charset="2"/>
              <a:buChar char=""/>
            </a:pPr>
            <a:endParaRPr lang="en-US" altLang="zh-TW" b="0" dirty="0"/>
          </a:p>
          <a:p>
            <a:pPr>
              <a:buClr>
                <a:srgbClr val="FF0000"/>
              </a:buClr>
              <a:buFont typeface="Wingdings" pitchFamily="2" charset="2"/>
              <a:buChar char=""/>
            </a:pPr>
            <a:endParaRPr lang="en-US" altLang="zh-TW" b="0" dirty="0"/>
          </a:p>
          <a:p>
            <a:pPr>
              <a:buClr>
                <a:srgbClr val="FF0000"/>
              </a:buClr>
              <a:buFont typeface="Wingdings" pitchFamily="2" charset="2"/>
              <a:buChar char=""/>
            </a:pPr>
            <a:endParaRPr lang="en-US" altLang="zh-TW" b="0" dirty="0"/>
          </a:p>
          <a:p>
            <a:pPr>
              <a:buClr>
                <a:srgbClr val="FF0000"/>
              </a:buClr>
              <a:buFont typeface="Wingdings" pitchFamily="2" charset="2"/>
              <a:buChar char=""/>
            </a:pPr>
            <a:endParaRPr lang="en-US" altLang="zh-TW" b="0" dirty="0"/>
          </a:p>
          <a:p>
            <a:pPr>
              <a:buClr>
                <a:srgbClr val="FF0000"/>
              </a:buClr>
              <a:buFont typeface="Wingdings" pitchFamily="2" charset="2"/>
              <a:buChar char=""/>
            </a:pPr>
            <a:endParaRPr lang="en-US" altLang="zh-TW" b="0" dirty="0"/>
          </a:p>
          <a:p>
            <a:pPr>
              <a:buClr>
                <a:srgbClr val="FF0000"/>
              </a:buClr>
              <a:buFont typeface="Wingdings" pitchFamily="2" charset="2"/>
              <a:buChar char=""/>
            </a:pPr>
            <a:r>
              <a:rPr lang="en-US" altLang="zh-TW" sz="1600" dirty="0"/>
              <a:t>Target </a:t>
            </a:r>
          </a:p>
          <a:p>
            <a:pPr lvl="1">
              <a:buClr>
                <a:schemeClr val="tx2"/>
              </a:buClr>
              <a:buFont typeface="Wingdings" pitchFamily="2" charset="2"/>
              <a:buChar char="n"/>
            </a:pPr>
            <a:r>
              <a:rPr lang="en-US" altLang="zh-TW" sz="1600" dirty="0"/>
              <a:t> </a:t>
            </a:r>
            <a:r>
              <a:rPr lang="en-US" altLang="zh-TW" sz="1600" b="0" dirty="0"/>
              <a:t>Defect capture rate &gt;90%, defect delta GLV &gt;70% of high sensitivity mode</a:t>
            </a:r>
            <a:endParaRPr lang="en-US" altLang="zh-TW" b="0" dirty="0"/>
          </a:p>
          <a:p>
            <a:pPr>
              <a:buClr>
                <a:srgbClr val="FF0000"/>
              </a:buClr>
              <a:buFont typeface="Wingdings" pitchFamily="2" charset="2"/>
              <a:buChar char=""/>
            </a:pPr>
            <a:r>
              <a:rPr lang="en-US" altLang="zh-TW" sz="1600" dirty="0"/>
              <a:t>Follow-up actions</a:t>
            </a:r>
          </a:p>
          <a:p>
            <a:pPr lvl="1">
              <a:buClr>
                <a:schemeClr val="tx2"/>
              </a:buClr>
              <a:buFont typeface="Wingdings" pitchFamily="2" charset="2"/>
              <a:buChar char="n"/>
            </a:pPr>
            <a:r>
              <a:rPr lang="en-US" altLang="zh-TW" sz="1600" dirty="0"/>
              <a:t> </a:t>
            </a:r>
            <a:r>
              <a:rPr lang="en-US" altLang="zh-TW" sz="1600" b="0" dirty="0"/>
              <a:t>To verify the recipes on production lots via electrical wafer-maps signature and/ or FA</a:t>
            </a:r>
          </a:p>
          <a:p>
            <a:pPr>
              <a:buClr>
                <a:srgbClr val="FF0000"/>
              </a:buClr>
              <a:buFont typeface="Wingdings" pitchFamily="2" charset="2"/>
              <a:buChar char=""/>
            </a:pPr>
            <a:endParaRPr lang="en-US" altLang="zh-TW" b="0" dirty="0"/>
          </a:p>
        </p:txBody>
      </p:sp>
      <p:graphicFrame>
        <p:nvGraphicFramePr>
          <p:cNvPr id="6" name="Table 5"/>
          <p:cNvGraphicFramePr>
            <a:graphicFrameLocks noGrp="1"/>
          </p:cNvGraphicFramePr>
          <p:nvPr/>
        </p:nvGraphicFramePr>
        <p:xfrm>
          <a:off x="274638" y="1174750"/>
          <a:ext cx="7863709" cy="2402834"/>
        </p:xfrm>
        <a:graphic>
          <a:graphicData uri="http://schemas.openxmlformats.org/drawingml/2006/table">
            <a:tbl>
              <a:tblPr firstRow="1" bandRow="1">
                <a:tableStyleId>{5C22544A-7EE6-4342-B048-85BDC9FD1C3A}</a:tableStyleId>
              </a:tblPr>
              <a:tblGrid>
                <a:gridCol w="1424787"/>
                <a:gridCol w="1318383"/>
                <a:gridCol w="576486"/>
                <a:gridCol w="1211898"/>
                <a:gridCol w="1153055"/>
                <a:gridCol w="1042178"/>
                <a:gridCol w="1136922"/>
              </a:tblGrid>
              <a:tr h="548634">
                <a:tc>
                  <a:txBody>
                    <a:bodyPr/>
                    <a:lstStyle/>
                    <a:p>
                      <a:pPr algn="ctr"/>
                      <a:r>
                        <a:rPr lang="en-US" sz="1400" dirty="0" smtClean="0"/>
                        <a:t>Item</a:t>
                      </a:r>
                      <a:endParaRPr lang="en-US" sz="1400" dirty="0"/>
                    </a:p>
                  </a:txBody>
                  <a:tcPr>
                    <a:solidFill>
                      <a:schemeClr val="tx2"/>
                    </a:solidFill>
                  </a:tcPr>
                </a:tc>
                <a:tc>
                  <a:txBody>
                    <a:bodyPr/>
                    <a:lstStyle/>
                    <a:p>
                      <a:pPr algn="ctr"/>
                      <a:r>
                        <a:rPr lang="en-US" sz="1400" dirty="0" smtClean="0"/>
                        <a:t>Inspection</a:t>
                      </a:r>
                      <a:r>
                        <a:rPr lang="en-US" sz="1400" baseline="0" dirty="0" smtClean="0"/>
                        <a:t> step</a:t>
                      </a:r>
                      <a:endParaRPr lang="en-US" sz="1400" dirty="0"/>
                    </a:p>
                  </a:txBody>
                  <a:tcPr>
                    <a:solidFill>
                      <a:schemeClr val="tx2"/>
                    </a:solidFill>
                  </a:tcPr>
                </a:tc>
                <a:tc>
                  <a:txBody>
                    <a:bodyPr/>
                    <a:lstStyle/>
                    <a:p>
                      <a:pPr algn="ctr"/>
                      <a:r>
                        <a:rPr lang="en-US" sz="1400" dirty="0" smtClean="0"/>
                        <a:t>LE</a:t>
                      </a:r>
                      <a:endParaRPr lang="en-US" sz="1400" dirty="0"/>
                    </a:p>
                  </a:txBody>
                  <a:tcPr>
                    <a:solidFill>
                      <a:schemeClr val="tx2"/>
                    </a:solidFill>
                  </a:tcPr>
                </a:tc>
                <a:tc>
                  <a:txBody>
                    <a:bodyPr/>
                    <a:lstStyle/>
                    <a:p>
                      <a:r>
                        <a:rPr lang="en-US" sz="1400" dirty="0" smtClean="0"/>
                        <a:t>No. 5 voltage</a:t>
                      </a:r>
                      <a:endParaRPr lang="en-US" sz="1400" dirty="0"/>
                    </a:p>
                  </a:txBody>
                  <a:tcPr>
                    <a:solidFill>
                      <a:schemeClr val="tx2"/>
                    </a:solidFill>
                  </a:tcPr>
                </a:tc>
                <a:tc>
                  <a:txBody>
                    <a:bodyPr/>
                    <a:lstStyle/>
                    <a:p>
                      <a:r>
                        <a:rPr lang="en-US" sz="1400" dirty="0" smtClean="0"/>
                        <a:t>Probe current</a:t>
                      </a:r>
                      <a:endParaRPr lang="en-US" sz="1400" dirty="0"/>
                    </a:p>
                  </a:txBody>
                  <a:tcPr>
                    <a:solidFill>
                      <a:schemeClr val="tx2"/>
                    </a:solidFill>
                  </a:tcPr>
                </a:tc>
                <a:tc>
                  <a:txBody>
                    <a:bodyPr/>
                    <a:lstStyle/>
                    <a:p>
                      <a:r>
                        <a:rPr lang="en-US" sz="1400" dirty="0" smtClean="0"/>
                        <a:t>Pixel size</a:t>
                      </a:r>
                      <a:endParaRPr lang="en-US" sz="1400" dirty="0"/>
                    </a:p>
                  </a:txBody>
                  <a:tcPr>
                    <a:solidFill>
                      <a:schemeClr val="tx2"/>
                    </a:solidFill>
                  </a:tcPr>
                </a:tc>
                <a:tc>
                  <a:txBody>
                    <a:bodyPr/>
                    <a:lstStyle/>
                    <a:p>
                      <a:r>
                        <a:rPr lang="en-US" sz="1400" dirty="0" smtClean="0"/>
                        <a:t>Averages</a:t>
                      </a:r>
                      <a:endParaRPr lang="en-US" sz="1400" dirty="0"/>
                    </a:p>
                  </a:txBody>
                  <a:tcPr>
                    <a:solidFill>
                      <a:schemeClr val="tx2"/>
                    </a:solidFill>
                  </a:tcPr>
                </a:tc>
              </a:tr>
              <a:tr h="370840">
                <a:tc rowSpan="2">
                  <a:txBody>
                    <a:bodyPr/>
                    <a:lstStyle/>
                    <a:p>
                      <a:r>
                        <a:rPr lang="en-US" sz="1400" dirty="0" smtClean="0"/>
                        <a:t>Original</a:t>
                      </a:r>
                      <a:r>
                        <a:rPr lang="en-US" sz="1400" baseline="0" dirty="0" smtClean="0"/>
                        <a:t> recipe</a:t>
                      </a:r>
                      <a:endParaRPr lang="en-US" sz="1400" dirty="0"/>
                    </a:p>
                  </a:txBody>
                  <a:tcPr/>
                </a:tc>
                <a:tc>
                  <a:txBody>
                    <a:bodyPr/>
                    <a:lstStyle/>
                    <a:p>
                      <a:r>
                        <a:rPr lang="en-US" sz="1400" dirty="0" smtClean="0"/>
                        <a:t>Pre-scan</a:t>
                      </a:r>
                      <a:endParaRPr lang="en-US" sz="1400" dirty="0"/>
                    </a:p>
                  </a:txBody>
                  <a:tcPr/>
                </a:tc>
                <a:tc>
                  <a:txBody>
                    <a:bodyPr/>
                    <a:lstStyle/>
                    <a:p>
                      <a:pPr algn="ctr"/>
                      <a:r>
                        <a:rPr lang="en-US" sz="1400" dirty="0" smtClean="0"/>
                        <a:t>500</a:t>
                      </a:r>
                      <a:endParaRPr lang="en-US" sz="1400" dirty="0"/>
                    </a:p>
                  </a:txBody>
                  <a:tcPr/>
                </a:tc>
                <a:tc>
                  <a:txBody>
                    <a:bodyPr/>
                    <a:lstStyle/>
                    <a:p>
                      <a:pPr algn="ctr"/>
                      <a:r>
                        <a:rPr lang="en-US" sz="1400" dirty="0" smtClean="0"/>
                        <a:t>2500V</a:t>
                      </a:r>
                      <a:endParaRPr lang="en-US" sz="1400" dirty="0"/>
                    </a:p>
                  </a:txBody>
                  <a:tcPr/>
                </a:tc>
                <a:tc>
                  <a:txBody>
                    <a:bodyPr/>
                    <a:lstStyle/>
                    <a:p>
                      <a:pPr algn="ctr"/>
                      <a:r>
                        <a:rPr lang="en-US" sz="1400" dirty="0" smtClean="0"/>
                        <a:t>1300nA</a:t>
                      </a:r>
                      <a:endParaRPr lang="en-US" sz="1400" dirty="0"/>
                    </a:p>
                  </a:txBody>
                  <a:tcPr/>
                </a:tc>
                <a:tc>
                  <a:txBody>
                    <a:bodyPr/>
                    <a:lstStyle/>
                    <a:p>
                      <a:pPr algn="ctr"/>
                      <a:r>
                        <a:rPr lang="en-US" sz="1400" dirty="0" smtClean="0"/>
                        <a:t>130nm</a:t>
                      </a:r>
                      <a:endParaRPr lang="en-US" sz="1400" dirty="0"/>
                    </a:p>
                  </a:txBody>
                  <a:tcPr/>
                </a:tc>
                <a:tc>
                  <a:txBody>
                    <a:bodyPr/>
                    <a:lstStyle/>
                    <a:p>
                      <a:pPr algn="ctr"/>
                      <a:r>
                        <a:rPr lang="en-US" sz="1400" dirty="0" smtClean="0"/>
                        <a:t>1D1L2F</a:t>
                      </a:r>
                      <a:endParaRPr lang="en-US" sz="1400" dirty="0"/>
                    </a:p>
                  </a:txBody>
                  <a:tcPr/>
                </a:tc>
              </a:tr>
              <a:tr h="370840">
                <a:tc vMerge="1">
                  <a:txBody>
                    <a:bodyPr/>
                    <a:lstStyle/>
                    <a:p>
                      <a:endParaRPr lang="en-US" sz="1400" dirty="0"/>
                    </a:p>
                  </a:txBody>
                  <a:tcPr/>
                </a:tc>
                <a:tc>
                  <a:txBody>
                    <a:bodyPr/>
                    <a:lstStyle/>
                    <a:p>
                      <a:r>
                        <a:rPr lang="en-US" sz="1400" dirty="0" smtClean="0"/>
                        <a:t>Continue</a:t>
                      </a:r>
                      <a:r>
                        <a:rPr lang="en-US" sz="1400" baseline="0" dirty="0" smtClean="0"/>
                        <a:t> scan</a:t>
                      </a:r>
                      <a:endParaRPr lang="en-US" sz="1400" dirty="0"/>
                    </a:p>
                  </a:txBody>
                  <a:tcPr/>
                </a:tc>
                <a:tc>
                  <a:txBody>
                    <a:bodyPr/>
                    <a:lstStyle/>
                    <a:p>
                      <a:pPr algn="ctr"/>
                      <a:r>
                        <a:rPr lang="en-US" sz="1400" dirty="0" smtClean="0"/>
                        <a:t>500</a:t>
                      </a:r>
                      <a:endParaRPr lang="en-US" sz="1400" dirty="0"/>
                    </a:p>
                  </a:txBody>
                  <a:tcPr/>
                </a:tc>
                <a:tc>
                  <a:txBody>
                    <a:bodyPr/>
                    <a:lstStyle/>
                    <a:p>
                      <a:pPr algn="ctr"/>
                      <a:r>
                        <a:rPr lang="en-US" sz="1400" dirty="0" smtClean="0"/>
                        <a:t>2500V</a:t>
                      </a:r>
                      <a:endParaRPr lang="en-US" sz="1400" dirty="0"/>
                    </a:p>
                  </a:txBody>
                  <a:tcPr/>
                </a:tc>
                <a:tc>
                  <a:txBody>
                    <a:bodyPr/>
                    <a:lstStyle/>
                    <a:p>
                      <a:pPr algn="ctr"/>
                      <a:r>
                        <a:rPr lang="en-US" sz="1400" dirty="0" smtClean="0"/>
                        <a:t>7nA</a:t>
                      </a:r>
                      <a:endParaRPr lang="en-US" sz="1400" dirty="0"/>
                    </a:p>
                  </a:txBody>
                  <a:tcPr/>
                </a:tc>
                <a:tc>
                  <a:txBody>
                    <a:bodyPr/>
                    <a:lstStyle/>
                    <a:p>
                      <a:pPr algn="ctr"/>
                      <a:r>
                        <a:rPr lang="en-US" sz="1400" dirty="0" smtClean="0"/>
                        <a:t>65nm</a:t>
                      </a:r>
                      <a:endParaRPr lang="en-US" sz="1400" dirty="0"/>
                    </a:p>
                  </a:txBody>
                  <a:tcPr/>
                </a:tc>
                <a:tc>
                  <a:txBody>
                    <a:bodyPr/>
                    <a:lstStyle/>
                    <a:p>
                      <a:pPr algn="ctr"/>
                      <a:r>
                        <a:rPr lang="en-US" sz="1400" dirty="0" smtClean="0"/>
                        <a:t>1D1L8F</a:t>
                      </a:r>
                      <a:endParaRPr lang="en-US" sz="1400" dirty="0"/>
                    </a:p>
                  </a:txBody>
                  <a:tcPr/>
                </a:tc>
              </a:tr>
              <a:tr h="370840">
                <a:tc rowSpan="2">
                  <a:txBody>
                    <a:bodyPr/>
                    <a:lstStyle/>
                    <a:p>
                      <a:r>
                        <a:rPr lang="en-US" sz="1400" dirty="0" smtClean="0"/>
                        <a:t>Production recipe (high throughput)</a:t>
                      </a:r>
                      <a:endParaRPr lang="en-US" sz="1400" dirty="0"/>
                    </a:p>
                  </a:txBody>
                  <a:tcPr/>
                </a:tc>
                <a:tc>
                  <a:txBody>
                    <a:bodyPr/>
                    <a:lstStyle/>
                    <a:p>
                      <a:r>
                        <a:rPr lang="en-US" sz="1400" dirty="0" smtClean="0"/>
                        <a:t>Pre-scan</a:t>
                      </a:r>
                      <a:endParaRPr lang="en-US" sz="1400" dirty="0"/>
                    </a:p>
                  </a:txBody>
                  <a:tcPr/>
                </a:tc>
                <a:tc>
                  <a:txBody>
                    <a:bodyPr/>
                    <a:lstStyle/>
                    <a:p>
                      <a:pPr algn="ctr"/>
                      <a:r>
                        <a:rPr lang="en-US" sz="1400" dirty="0" smtClean="0"/>
                        <a:t>500</a:t>
                      </a:r>
                      <a:endParaRPr lang="en-US" sz="1400" dirty="0"/>
                    </a:p>
                  </a:txBody>
                  <a:tcPr/>
                </a:tc>
                <a:tc>
                  <a:txBody>
                    <a:bodyPr/>
                    <a:lstStyle/>
                    <a:p>
                      <a:pPr algn="ctr"/>
                      <a:r>
                        <a:rPr lang="en-US" sz="1400" dirty="0" smtClean="0"/>
                        <a:t>2500V</a:t>
                      </a:r>
                      <a:endParaRPr lang="en-US" sz="1400" dirty="0"/>
                    </a:p>
                  </a:txBody>
                  <a:tcPr/>
                </a:tc>
                <a:tc>
                  <a:txBody>
                    <a:bodyPr/>
                    <a:lstStyle/>
                    <a:p>
                      <a:pPr algn="ctr"/>
                      <a:r>
                        <a:rPr lang="en-US" sz="1400" dirty="0" smtClean="0"/>
                        <a:t>1300nA</a:t>
                      </a:r>
                      <a:endParaRPr lang="en-US" sz="1400" dirty="0"/>
                    </a:p>
                  </a:txBody>
                  <a:tcPr/>
                </a:tc>
                <a:tc>
                  <a:txBody>
                    <a:bodyPr/>
                    <a:lstStyle/>
                    <a:p>
                      <a:pPr algn="ctr"/>
                      <a:r>
                        <a:rPr lang="en-US" sz="1400" dirty="0" smtClean="0">
                          <a:solidFill>
                            <a:schemeClr val="tx1"/>
                          </a:solidFill>
                        </a:rPr>
                        <a:t>130nm</a:t>
                      </a:r>
                      <a:endParaRPr lang="en-US" sz="1400" dirty="0">
                        <a:solidFill>
                          <a:schemeClr val="tx1"/>
                        </a:solidFill>
                      </a:endParaRPr>
                    </a:p>
                  </a:txBody>
                  <a:tcPr/>
                </a:tc>
                <a:tc>
                  <a:txBody>
                    <a:bodyPr/>
                    <a:lstStyle/>
                    <a:p>
                      <a:pPr algn="ctr"/>
                      <a:r>
                        <a:rPr lang="en-US" sz="1400" dirty="0" smtClean="0">
                          <a:solidFill>
                            <a:schemeClr val="tx1"/>
                          </a:solidFill>
                        </a:rPr>
                        <a:t>1D1L4F</a:t>
                      </a:r>
                      <a:endParaRPr lang="en-US" sz="1400" dirty="0">
                        <a:solidFill>
                          <a:schemeClr val="tx1"/>
                        </a:solidFill>
                      </a:endParaRPr>
                    </a:p>
                  </a:txBody>
                  <a:tcPr/>
                </a:tc>
              </a:tr>
              <a:tr h="370840">
                <a:tc vMerge="1">
                  <a:txBody>
                    <a:bodyPr/>
                    <a:lstStyle/>
                    <a:p>
                      <a:endParaRPr lang="en-US" sz="1400" dirty="0"/>
                    </a:p>
                  </a:txBody>
                  <a:tcPr/>
                </a:tc>
                <a:tc>
                  <a:txBody>
                    <a:bodyPr/>
                    <a:lstStyle/>
                    <a:p>
                      <a:r>
                        <a:rPr lang="en-US" altLang="zh-TW" sz="1400" dirty="0" smtClean="0"/>
                        <a:t>Continue</a:t>
                      </a:r>
                      <a:r>
                        <a:rPr lang="en-US" altLang="zh-TW" sz="1400" baseline="0" dirty="0" smtClean="0"/>
                        <a:t> scan</a:t>
                      </a:r>
                      <a:endParaRPr lang="en-US" altLang="zh-TW" sz="1400" dirty="0"/>
                    </a:p>
                  </a:txBody>
                  <a:tcPr/>
                </a:tc>
                <a:tc>
                  <a:txBody>
                    <a:bodyPr/>
                    <a:lstStyle/>
                    <a:p>
                      <a:pPr algn="ctr"/>
                      <a:r>
                        <a:rPr lang="en-US" sz="1400" dirty="0" smtClean="0"/>
                        <a:t>500</a:t>
                      </a:r>
                      <a:endParaRPr lang="en-US" sz="1400" dirty="0"/>
                    </a:p>
                  </a:txBody>
                  <a:tcPr/>
                </a:tc>
                <a:tc>
                  <a:txBody>
                    <a:bodyPr/>
                    <a:lstStyle/>
                    <a:p>
                      <a:pPr algn="ctr"/>
                      <a:r>
                        <a:rPr lang="en-US" sz="1400" dirty="0" smtClean="0"/>
                        <a:t>2500V</a:t>
                      </a:r>
                      <a:endParaRPr lang="en-US" sz="1400" dirty="0"/>
                    </a:p>
                  </a:txBody>
                  <a:tcPr/>
                </a:tc>
                <a:tc>
                  <a:txBody>
                    <a:bodyPr/>
                    <a:lstStyle/>
                    <a:p>
                      <a:pPr algn="ctr"/>
                      <a:r>
                        <a:rPr lang="en-US" sz="1400" dirty="0" smtClean="0"/>
                        <a:t>7nA</a:t>
                      </a:r>
                      <a:endParaRPr lang="en-US" sz="1400" dirty="0"/>
                    </a:p>
                  </a:txBody>
                  <a:tcPr/>
                </a:tc>
                <a:tc>
                  <a:txBody>
                    <a:bodyPr/>
                    <a:lstStyle/>
                    <a:p>
                      <a:pPr algn="ctr"/>
                      <a:r>
                        <a:rPr lang="en-US" sz="1400" dirty="0" smtClean="0">
                          <a:solidFill>
                            <a:schemeClr val="tx1"/>
                          </a:solidFill>
                        </a:rPr>
                        <a:t>65nm</a:t>
                      </a:r>
                      <a:endParaRPr lang="en-US" sz="1400" dirty="0">
                        <a:solidFill>
                          <a:schemeClr val="tx1"/>
                        </a:solidFill>
                      </a:endParaRPr>
                    </a:p>
                  </a:txBody>
                  <a:tcPr/>
                </a:tc>
                <a:tc>
                  <a:txBody>
                    <a:bodyPr/>
                    <a:lstStyle/>
                    <a:p>
                      <a:pPr algn="ctr"/>
                      <a:r>
                        <a:rPr lang="en-US" sz="1400" dirty="0" smtClean="0">
                          <a:solidFill>
                            <a:schemeClr val="tx1"/>
                          </a:solidFill>
                        </a:rPr>
                        <a:t>1D1L8F</a:t>
                      </a:r>
                      <a:endParaRPr lang="en-US" sz="1400" dirty="0">
                        <a:solidFill>
                          <a:schemeClr val="tx1"/>
                        </a:solidFill>
                      </a:endParaRPr>
                    </a:p>
                  </a:txBody>
                  <a:tcPr/>
                </a:tc>
              </a:tr>
              <a:tr h="370840">
                <a:tc>
                  <a:txBody>
                    <a:bodyPr/>
                    <a:lstStyle/>
                    <a:p>
                      <a:r>
                        <a:rPr lang="en-US" sz="1400" dirty="0" smtClean="0"/>
                        <a:t>High Sensitivity</a:t>
                      </a:r>
                      <a:endParaRPr lang="en-US" sz="1400" dirty="0"/>
                    </a:p>
                  </a:txBody>
                  <a:tcPr/>
                </a:tc>
                <a:tc>
                  <a:txBody>
                    <a:bodyPr/>
                    <a:lstStyle/>
                    <a:p>
                      <a:r>
                        <a:rPr lang="en-US" altLang="zh-TW" sz="1400" dirty="0" smtClean="0"/>
                        <a:t>Continue</a:t>
                      </a:r>
                      <a:r>
                        <a:rPr lang="en-US" altLang="zh-TW" sz="1400" baseline="0" dirty="0" smtClean="0"/>
                        <a:t> scan</a:t>
                      </a:r>
                      <a:endParaRPr lang="en-US" altLang="zh-TW" sz="1400" dirty="0"/>
                    </a:p>
                  </a:txBody>
                  <a:tcPr/>
                </a:tc>
                <a:tc>
                  <a:txBody>
                    <a:bodyPr/>
                    <a:lstStyle/>
                    <a:p>
                      <a:pPr algn="ctr"/>
                      <a:r>
                        <a:rPr lang="en-US" sz="1400" dirty="0" smtClean="0"/>
                        <a:t>200</a:t>
                      </a:r>
                      <a:endParaRPr lang="en-US" sz="1400" dirty="0"/>
                    </a:p>
                  </a:txBody>
                  <a:tcPr/>
                </a:tc>
                <a:tc>
                  <a:txBody>
                    <a:bodyPr/>
                    <a:lstStyle/>
                    <a:p>
                      <a:pPr algn="ctr"/>
                      <a:r>
                        <a:rPr lang="en-US" sz="1400" dirty="0" smtClean="0"/>
                        <a:t>2500V</a:t>
                      </a:r>
                      <a:endParaRPr lang="en-US" sz="1400" dirty="0"/>
                    </a:p>
                  </a:txBody>
                  <a:tcPr/>
                </a:tc>
                <a:tc>
                  <a:txBody>
                    <a:bodyPr/>
                    <a:lstStyle/>
                    <a:p>
                      <a:pPr algn="ctr"/>
                      <a:r>
                        <a:rPr lang="en-US" sz="1400" dirty="0" smtClean="0"/>
                        <a:t>1nA</a:t>
                      </a:r>
                      <a:endParaRPr lang="en-US" sz="1400" dirty="0"/>
                    </a:p>
                  </a:txBody>
                  <a:tcPr/>
                </a:tc>
                <a:tc>
                  <a:txBody>
                    <a:bodyPr/>
                    <a:lstStyle/>
                    <a:p>
                      <a:pPr algn="ctr"/>
                      <a:r>
                        <a:rPr lang="en-US" sz="1400" dirty="0" smtClean="0">
                          <a:solidFill>
                            <a:schemeClr val="tx1"/>
                          </a:solidFill>
                        </a:rPr>
                        <a:t>32.5nm</a:t>
                      </a:r>
                      <a:endParaRPr lang="en-US" sz="1400" dirty="0">
                        <a:solidFill>
                          <a:schemeClr val="tx1"/>
                        </a:solidFill>
                      </a:endParaRPr>
                    </a:p>
                  </a:txBody>
                  <a:tcPr/>
                </a:tc>
                <a:tc>
                  <a:txBody>
                    <a:bodyPr/>
                    <a:lstStyle/>
                    <a:p>
                      <a:pPr algn="ctr"/>
                      <a:r>
                        <a:rPr lang="en-US" sz="1400" dirty="0" smtClean="0">
                          <a:solidFill>
                            <a:schemeClr val="tx1"/>
                          </a:solidFill>
                        </a:rPr>
                        <a:t>1D1L128F</a:t>
                      </a:r>
                      <a:endParaRPr lang="en-US" sz="1400" dirty="0">
                        <a:solidFill>
                          <a:schemeClr val="tx1"/>
                        </a:solidFill>
                      </a:endParaRPr>
                    </a:p>
                  </a:txBody>
                  <a:tcPr/>
                </a:tc>
              </a:tr>
            </a:tbl>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7"/>
          <p:cNvPicPr>
            <a:picLocks noChangeAspect="1" noChangeArrowheads="1"/>
          </p:cNvPicPr>
          <p:nvPr/>
        </p:nvPicPr>
        <p:blipFill>
          <a:blip r:embed="rId2" cstate="print"/>
          <a:srcRect/>
          <a:stretch>
            <a:fillRect/>
          </a:stretch>
        </p:blipFill>
        <p:spPr bwMode="auto">
          <a:xfrm>
            <a:off x="5894388" y="3028950"/>
            <a:ext cx="3067050" cy="1830388"/>
          </a:xfrm>
          <a:prstGeom prst="rect">
            <a:avLst/>
          </a:prstGeom>
          <a:noFill/>
          <a:ln w="9525">
            <a:noFill/>
            <a:miter lim="800000"/>
            <a:headEnd/>
            <a:tailEnd/>
          </a:ln>
        </p:spPr>
      </p:pic>
      <p:pic>
        <p:nvPicPr>
          <p:cNvPr id="4099" name="Picture 16"/>
          <p:cNvPicPr>
            <a:picLocks noChangeAspect="1" noChangeArrowheads="1"/>
          </p:cNvPicPr>
          <p:nvPr/>
        </p:nvPicPr>
        <p:blipFill>
          <a:blip r:embed="rId3" cstate="print"/>
          <a:srcRect/>
          <a:stretch>
            <a:fillRect/>
          </a:stretch>
        </p:blipFill>
        <p:spPr bwMode="auto">
          <a:xfrm>
            <a:off x="5894388" y="835025"/>
            <a:ext cx="3067050" cy="1835150"/>
          </a:xfrm>
          <a:prstGeom prst="rect">
            <a:avLst/>
          </a:prstGeom>
          <a:noFill/>
          <a:ln w="9525">
            <a:noFill/>
            <a:miter lim="800000"/>
            <a:headEnd/>
            <a:tailEnd/>
          </a:ln>
        </p:spPr>
      </p:pic>
      <p:sp>
        <p:nvSpPr>
          <p:cNvPr id="4100" name="標題 2"/>
          <p:cNvSpPr>
            <a:spLocks noGrp="1"/>
          </p:cNvSpPr>
          <p:nvPr>
            <p:ph type="title"/>
          </p:nvPr>
        </p:nvSpPr>
        <p:spPr bwMode="auto">
          <a:xfrm>
            <a:off x="92075" y="0"/>
            <a:ext cx="8229600" cy="457200"/>
          </a:xfrm>
          <a:noFill/>
          <a:ln>
            <a:miter lim="800000"/>
            <a:headEnd/>
            <a:tailEnd/>
          </a:ln>
        </p:spPr>
        <p:txBody>
          <a:bodyPr vert="horz" wrap="square" lIns="91440" tIns="45720" rIns="91440" bIns="45720" numCol="1" anchorCtr="0" compatLnSpc="1">
            <a:prstTxWarp prst="textNoShape">
              <a:avLst/>
            </a:prstTxWarp>
          </a:bodyPr>
          <a:lstStyle/>
          <a:p>
            <a:pPr>
              <a:spcBef>
                <a:spcPct val="50000"/>
              </a:spcBef>
              <a:defRPr/>
            </a:pPr>
            <a:r>
              <a:rPr lang="en-US" altLang="zh-TW" kern="1200" dirty="0" smtClean="0">
                <a:ea typeface="ＭＳ Ｐゴシック" pitchFamily="34" charset="-128"/>
                <a:cs typeface="+mn-cs"/>
              </a:rPr>
              <a:t>Comparison Pre-scan average</a:t>
            </a:r>
            <a:endParaRPr lang="zh-TW" altLang="en-US" kern="1200" dirty="0" smtClean="0">
              <a:ea typeface="ＭＳ Ｐゴシック" pitchFamily="34" charset="-128"/>
              <a:cs typeface="+mn-cs"/>
            </a:endParaRPr>
          </a:p>
        </p:txBody>
      </p:sp>
      <p:graphicFrame>
        <p:nvGraphicFramePr>
          <p:cNvPr id="4" name="Table 3"/>
          <p:cNvGraphicFramePr>
            <a:graphicFrameLocks noGrp="1"/>
          </p:cNvGraphicFramePr>
          <p:nvPr/>
        </p:nvGraphicFramePr>
        <p:xfrm>
          <a:off x="38100" y="468313"/>
          <a:ext cx="5814044" cy="4564063"/>
        </p:xfrm>
        <a:graphic>
          <a:graphicData uri="http://schemas.openxmlformats.org/drawingml/2006/table">
            <a:tbl>
              <a:tblPr/>
              <a:tblGrid>
                <a:gridCol w="1607851"/>
                <a:gridCol w="852892"/>
                <a:gridCol w="774796"/>
                <a:gridCol w="860885"/>
                <a:gridCol w="858810"/>
                <a:gridCol w="858810"/>
              </a:tblGrid>
              <a:tr h="2857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1" i="0" u="none" strike="noStrike" cap="none" normalizeH="0" baseline="0" dirty="0" smtClean="0">
                          <a:ln>
                            <a:noFill/>
                          </a:ln>
                          <a:solidFill>
                            <a:srgbClr val="FFFFFF"/>
                          </a:solidFill>
                          <a:effectLst/>
                          <a:latin typeface="Arial" charset="0"/>
                          <a:ea typeface="新細明體" pitchFamily="18" charset="-120"/>
                        </a:rPr>
                        <a:t>Pixel size (nm)</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rgbClr val="FFFFFF"/>
                          </a:solidFill>
                          <a:effectLst/>
                          <a:latin typeface="Arial" charset="0"/>
                          <a:ea typeface="新細明體" pitchFamily="18" charset="-120"/>
                        </a:rPr>
                        <a:t>65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rgbClr val="FFFFFF"/>
                          </a:solidFill>
                          <a:effectLst/>
                          <a:latin typeface="Arial" charset="0"/>
                          <a:ea typeface="新細明體" pitchFamily="18" charset="-120"/>
                        </a:rPr>
                        <a:t>65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rgbClr val="FFFFFF"/>
                          </a:solidFill>
                          <a:effectLst/>
                          <a:latin typeface="Arial" charset="0"/>
                          <a:ea typeface="新細明體" pitchFamily="18" charset="-120"/>
                        </a:rPr>
                        <a:t>65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rgbClr val="FFFFFF"/>
                          </a:solidFill>
                          <a:effectLst/>
                          <a:latin typeface="Arial" charset="0"/>
                          <a:ea typeface="新細明體" pitchFamily="18" charset="-120"/>
                        </a:rPr>
                        <a:t>65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rgbClr val="FFFFFF"/>
                          </a:solidFill>
                          <a:effectLst/>
                          <a:latin typeface="Arial" charset="0"/>
                          <a:ea typeface="新細明體" pitchFamily="18" charset="-120"/>
                        </a:rPr>
                        <a:t>65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635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Pre-scan averages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2F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4F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8F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16F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635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rgbClr val="000000"/>
                          </a:solidFill>
                          <a:effectLst/>
                          <a:latin typeface="Arial" charset="0"/>
                          <a:ea typeface="新細明體" pitchFamily="18" charset="-120"/>
                        </a:rPr>
                        <a:t>Inspection averages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8F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8F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8F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8F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8F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873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Defect count (CS mode)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20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23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20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88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Defect count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 (High sensitivity)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21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21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23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24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69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rgbClr val="000000"/>
                          </a:solidFill>
                          <a:effectLst/>
                          <a:latin typeface="Arial" charset="0"/>
                          <a:ea typeface="新細明體" pitchFamily="18" charset="-120"/>
                        </a:rPr>
                        <a:t>Defect capture rate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4.7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95.2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92.3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83.3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269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Arial" charset="0"/>
                          <a:ea typeface="新細明體" pitchFamily="18" charset="-120"/>
                        </a:rPr>
                        <a:t>GLV (hole)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51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50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88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104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269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Arial" charset="0"/>
                          <a:ea typeface="新細明體" pitchFamily="18" charset="-120"/>
                        </a:rPr>
                        <a:t>GLV (background)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212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209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212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214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200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269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Arial" charset="0"/>
                          <a:ea typeface="新細明體" pitchFamily="18" charset="-120"/>
                        </a:rPr>
                        <a:t>Delta GLV</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102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158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162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126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96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269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chemeClr val="tx1"/>
                          </a:solidFill>
                          <a:effectLst/>
                          <a:latin typeface="Arial" charset="0"/>
                          <a:ea typeface="新細明體" pitchFamily="18" charset="-120"/>
                        </a:rPr>
                        <a:t>Delta GLV Max </a:t>
                      </a:r>
                      <a:br>
                        <a:rPr kumimoji="0" lang="en-US" altLang="zh-TW" sz="1000" b="0" i="0" u="none" strike="noStrike" cap="none" normalizeH="0" baseline="0" dirty="0" smtClean="0">
                          <a:ln>
                            <a:noFill/>
                          </a:ln>
                          <a:solidFill>
                            <a:schemeClr val="tx1"/>
                          </a:solidFill>
                          <a:effectLst/>
                          <a:latin typeface="Arial" charset="0"/>
                          <a:ea typeface="新細明體" pitchFamily="18" charset="-120"/>
                        </a:rPr>
                      </a:br>
                      <a:r>
                        <a:rPr kumimoji="0" lang="en-US" altLang="zh-TW" sz="1000" b="0" i="0" u="none" strike="noStrike" cap="none" normalizeH="0" baseline="0" dirty="0" smtClean="0">
                          <a:ln>
                            <a:noFill/>
                          </a:ln>
                          <a:solidFill>
                            <a:schemeClr val="tx1"/>
                          </a:solidFill>
                          <a:effectLst/>
                          <a:latin typeface="Arial" charset="0"/>
                          <a:ea typeface="新細明體" pitchFamily="18" charset="-120"/>
                        </a:rPr>
                        <a:t>(High Sensitivity)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186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186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186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186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186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1552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chemeClr val="tx1"/>
                          </a:solidFill>
                          <a:effectLst/>
                          <a:latin typeface="Arial" charset="0"/>
                          <a:ea typeface="新細明體" pitchFamily="18" charset="-120"/>
                        </a:rPr>
                        <a:t>Delta GLV </a:t>
                      </a:r>
                      <a:r>
                        <a:rPr kumimoji="0" lang="en-US" altLang="zh-TW" sz="1000" b="0" i="0" u="none" strike="noStrike" cap="none" normalizeH="0" baseline="0" dirty="0" err="1" smtClean="0">
                          <a:ln>
                            <a:noFill/>
                          </a:ln>
                          <a:solidFill>
                            <a:schemeClr val="tx1"/>
                          </a:solidFill>
                          <a:effectLst/>
                          <a:latin typeface="Arial" charset="0"/>
                          <a:ea typeface="新細明體" pitchFamily="18" charset="-120"/>
                        </a:rPr>
                        <a:t>vs</a:t>
                      </a:r>
                      <a:r>
                        <a:rPr kumimoji="0" lang="en-US" altLang="zh-TW" sz="1000" b="0" i="0" u="none" strike="noStrike" cap="none" normalizeH="0" baseline="0" dirty="0" smtClean="0">
                          <a:ln>
                            <a:noFill/>
                          </a:ln>
                          <a:solidFill>
                            <a:schemeClr val="tx1"/>
                          </a:solidFill>
                          <a:effectLst/>
                          <a:latin typeface="Arial" charset="0"/>
                          <a:ea typeface="新細明體" pitchFamily="18" charset="-12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chemeClr val="tx1"/>
                          </a:solidFill>
                          <a:effectLst/>
                          <a:latin typeface="Arial" charset="0"/>
                          <a:ea typeface="新細明體" pitchFamily="18" charset="-120"/>
                        </a:rPr>
                        <a:t>Delta GLV Max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54.8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84.9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87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67.7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51.6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
        <p:nvSpPr>
          <p:cNvPr id="4187" name="TextBox 7"/>
          <p:cNvSpPr txBox="1">
            <a:spLocks noChangeArrowheads="1"/>
          </p:cNvSpPr>
          <p:nvPr/>
        </p:nvSpPr>
        <p:spPr bwMode="auto">
          <a:xfrm>
            <a:off x="92075" y="4638675"/>
            <a:ext cx="1111250" cy="401638"/>
          </a:xfrm>
          <a:prstGeom prst="rect">
            <a:avLst/>
          </a:prstGeom>
          <a:noFill/>
          <a:ln w="9525">
            <a:noFill/>
            <a:miter lim="800000"/>
            <a:headEnd/>
            <a:tailEnd/>
          </a:ln>
        </p:spPr>
        <p:txBody>
          <a:bodyPr>
            <a:spAutoFit/>
          </a:bodyPr>
          <a:lstStyle/>
          <a:p>
            <a:pPr algn="ctr"/>
            <a:r>
              <a:rPr lang="en-US" altLang="zh-TW" sz="1000" b="0"/>
              <a:t>Reference (review image)</a:t>
            </a:r>
          </a:p>
        </p:txBody>
      </p:sp>
      <p:sp>
        <p:nvSpPr>
          <p:cNvPr id="4188" name="矩形 13"/>
          <p:cNvSpPr>
            <a:spLocks noChangeArrowheads="1"/>
          </p:cNvSpPr>
          <p:nvPr/>
        </p:nvSpPr>
        <p:spPr bwMode="auto">
          <a:xfrm>
            <a:off x="7040563" y="2206625"/>
            <a:ext cx="1914525" cy="276225"/>
          </a:xfrm>
          <a:prstGeom prst="rect">
            <a:avLst/>
          </a:prstGeom>
          <a:noFill/>
          <a:ln w="9525">
            <a:noFill/>
            <a:miter lim="800000"/>
            <a:headEnd/>
            <a:tailEnd/>
          </a:ln>
        </p:spPr>
        <p:txBody>
          <a:bodyPr wrap="none">
            <a:spAutoFit/>
          </a:bodyPr>
          <a:lstStyle/>
          <a:p>
            <a:r>
              <a:rPr lang="en-US" altLang="zh-TW" sz="1200"/>
              <a:t>Pre-scan frame average</a:t>
            </a:r>
          </a:p>
        </p:txBody>
      </p:sp>
      <p:sp>
        <p:nvSpPr>
          <p:cNvPr id="4189" name="矩形 17"/>
          <p:cNvSpPr>
            <a:spLocks noChangeArrowheads="1"/>
          </p:cNvSpPr>
          <p:nvPr/>
        </p:nvSpPr>
        <p:spPr bwMode="auto">
          <a:xfrm>
            <a:off x="5943600" y="2660650"/>
            <a:ext cx="1371600" cy="276225"/>
          </a:xfrm>
          <a:prstGeom prst="rect">
            <a:avLst/>
          </a:prstGeom>
          <a:noFill/>
          <a:ln w="9525">
            <a:noFill/>
            <a:miter lim="800000"/>
            <a:headEnd/>
            <a:tailEnd/>
          </a:ln>
        </p:spPr>
        <p:txBody>
          <a:bodyPr wrap="none">
            <a:spAutoFit/>
          </a:bodyPr>
          <a:lstStyle/>
          <a:p>
            <a:r>
              <a:rPr lang="en-US" altLang="zh-TW" sz="1200"/>
              <a:t>Capture rate (%)</a:t>
            </a:r>
          </a:p>
        </p:txBody>
      </p:sp>
      <p:pic>
        <p:nvPicPr>
          <p:cNvPr id="4190" name="Picture 2"/>
          <p:cNvPicPr>
            <a:picLocks noChangeAspect="1" noChangeArrowheads="1"/>
          </p:cNvPicPr>
          <p:nvPr/>
        </p:nvPicPr>
        <p:blipFill>
          <a:blip r:embed="rId4" cstate="print"/>
          <a:srcRect/>
          <a:stretch>
            <a:fillRect/>
          </a:stretch>
        </p:blipFill>
        <p:spPr bwMode="auto">
          <a:xfrm>
            <a:off x="274638" y="3943350"/>
            <a:ext cx="714375" cy="720725"/>
          </a:xfrm>
          <a:prstGeom prst="rect">
            <a:avLst/>
          </a:prstGeom>
          <a:noFill/>
          <a:ln w="9525">
            <a:noFill/>
            <a:miter lim="800000"/>
            <a:headEnd/>
            <a:tailEnd/>
          </a:ln>
        </p:spPr>
      </p:pic>
      <p:pic>
        <p:nvPicPr>
          <p:cNvPr id="4191" name="Picture 5"/>
          <p:cNvPicPr>
            <a:picLocks noChangeAspect="1" noChangeArrowheads="1"/>
          </p:cNvPicPr>
          <p:nvPr/>
        </p:nvPicPr>
        <p:blipFill>
          <a:blip r:embed="rId5" cstate="print"/>
          <a:srcRect/>
          <a:stretch>
            <a:fillRect/>
          </a:stretch>
        </p:blipFill>
        <p:spPr bwMode="auto">
          <a:xfrm>
            <a:off x="1736725" y="3760788"/>
            <a:ext cx="709613" cy="720725"/>
          </a:xfrm>
          <a:prstGeom prst="rect">
            <a:avLst/>
          </a:prstGeom>
          <a:noFill/>
          <a:ln w="9525">
            <a:noFill/>
            <a:miter lim="800000"/>
            <a:headEnd/>
            <a:tailEnd/>
          </a:ln>
        </p:spPr>
      </p:pic>
      <p:pic>
        <p:nvPicPr>
          <p:cNvPr id="4192" name="Picture 11"/>
          <p:cNvPicPr>
            <a:picLocks noChangeAspect="1" noChangeArrowheads="1"/>
          </p:cNvPicPr>
          <p:nvPr/>
        </p:nvPicPr>
        <p:blipFill>
          <a:blip r:embed="rId6" cstate="print"/>
          <a:srcRect/>
          <a:stretch>
            <a:fillRect/>
          </a:stretch>
        </p:blipFill>
        <p:spPr bwMode="auto">
          <a:xfrm>
            <a:off x="4206875" y="3773488"/>
            <a:ext cx="719138" cy="719137"/>
          </a:xfrm>
          <a:prstGeom prst="rect">
            <a:avLst/>
          </a:prstGeom>
          <a:noFill/>
          <a:ln w="9525">
            <a:noFill/>
            <a:miter lim="800000"/>
            <a:headEnd/>
            <a:tailEnd/>
          </a:ln>
        </p:spPr>
      </p:pic>
      <p:pic>
        <p:nvPicPr>
          <p:cNvPr id="4193" name="Picture 12"/>
          <p:cNvPicPr>
            <a:picLocks noChangeAspect="1" noChangeArrowheads="1"/>
          </p:cNvPicPr>
          <p:nvPr/>
        </p:nvPicPr>
        <p:blipFill>
          <a:blip r:embed="rId7" cstate="print"/>
          <a:srcRect/>
          <a:stretch>
            <a:fillRect/>
          </a:stretch>
        </p:blipFill>
        <p:spPr bwMode="auto">
          <a:xfrm>
            <a:off x="5029200" y="3773488"/>
            <a:ext cx="720725" cy="719137"/>
          </a:xfrm>
          <a:prstGeom prst="rect">
            <a:avLst/>
          </a:prstGeom>
          <a:noFill/>
          <a:ln w="9525">
            <a:noFill/>
            <a:miter lim="800000"/>
            <a:headEnd/>
            <a:tailEnd/>
          </a:ln>
        </p:spPr>
      </p:pic>
      <p:pic>
        <p:nvPicPr>
          <p:cNvPr id="4194" name="Picture 14"/>
          <p:cNvPicPr>
            <a:picLocks noChangeAspect="1" noChangeArrowheads="1"/>
          </p:cNvPicPr>
          <p:nvPr/>
        </p:nvPicPr>
        <p:blipFill>
          <a:blip r:embed="rId8" cstate="print"/>
          <a:srcRect/>
          <a:stretch>
            <a:fillRect/>
          </a:stretch>
        </p:blipFill>
        <p:spPr bwMode="auto">
          <a:xfrm>
            <a:off x="2560638" y="3760788"/>
            <a:ext cx="708025" cy="720725"/>
          </a:xfrm>
          <a:prstGeom prst="rect">
            <a:avLst/>
          </a:prstGeom>
          <a:noFill/>
          <a:ln w="9525">
            <a:noFill/>
            <a:miter lim="800000"/>
            <a:headEnd/>
            <a:tailEnd/>
          </a:ln>
        </p:spPr>
      </p:pic>
      <p:pic>
        <p:nvPicPr>
          <p:cNvPr id="4195" name="Picture 15"/>
          <p:cNvPicPr>
            <a:picLocks noChangeAspect="1" noChangeArrowheads="1"/>
          </p:cNvPicPr>
          <p:nvPr/>
        </p:nvPicPr>
        <p:blipFill>
          <a:blip r:embed="rId9" cstate="print"/>
          <a:srcRect/>
          <a:stretch>
            <a:fillRect/>
          </a:stretch>
        </p:blipFill>
        <p:spPr bwMode="auto">
          <a:xfrm>
            <a:off x="3382963" y="3773488"/>
            <a:ext cx="731837" cy="719137"/>
          </a:xfrm>
          <a:prstGeom prst="rect">
            <a:avLst/>
          </a:prstGeom>
          <a:noFill/>
          <a:ln w="9525">
            <a:noFill/>
            <a:miter lim="800000"/>
            <a:headEnd/>
            <a:tailEnd/>
          </a:ln>
        </p:spPr>
      </p:pic>
      <p:sp>
        <p:nvSpPr>
          <p:cNvPr id="4196" name="矩形 12"/>
          <p:cNvSpPr>
            <a:spLocks noChangeArrowheads="1"/>
          </p:cNvSpPr>
          <p:nvPr/>
        </p:nvSpPr>
        <p:spPr bwMode="auto">
          <a:xfrm>
            <a:off x="5861050" y="557213"/>
            <a:ext cx="2643188" cy="276225"/>
          </a:xfrm>
          <a:prstGeom prst="rect">
            <a:avLst/>
          </a:prstGeom>
          <a:noFill/>
          <a:ln w="9525">
            <a:noFill/>
            <a:miter lim="800000"/>
            <a:headEnd/>
            <a:tailEnd/>
          </a:ln>
        </p:spPr>
        <p:txBody>
          <a:bodyPr wrap="none">
            <a:spAutoFit/>
          </a:bodyPr>
          <a:lstStyle/>
          <a:p>
            <a:r>
              <a:rPr lang="en-US" altLang="zh-TW" sz="1200" dirty="0"/>
              <a:t>Delta GLV  </a:t>
            </a:r>
            <a:r>
              <a:rPr lang="en-US" altLang="zh-TW" sz="1200" dirty="0" err="1"/>
              <a:t>vs</a:t>
            </a:r>
            <a:r>
              <a:rPr lang="en-US" altLang="zh-TW" sz="1200" dirty="0"/>
              <a:t>  Delta GLV Max (%)</a:t>
            </a:r>
          </a:p>
        </p:txBody>
      </p:sp>
      <p:sp>
        <p:nvSpPr>
          <p:cNvPr id="4197" name="文字方塊 20"/>
          <p:cNvSpPr txBox="1">
            <a:spLocks noChangeArrowheads="1"/>
          </p:cNvSpPr>
          <p:nvPr/>
        </p:nvSpPr>
        <p:spPr bwMode="auto">
          <a:xfrm>
            <a:off x="6765925" y="742950"/>
            <a:ext cx="1281113" cy="523875"/>
          </a:xfrm>
          <a:prstGeom prst="rect">
            <a:avLst/>
          </a:prstGeom>
          <a:noFill/>
          <a:ln w="9525">
            <a:noFill/>
            <a:miter lim="800000"/>
            <a:headEnd/>
            <a:tailEnd/>
          </a:ln>
        </p:spPr>
        <p:txBody>
          <a:bodyPr>
            <a:spAutoFit/>
          </a:bodyPr>
          <a:lstStyle/>
          <a:p>
            <a:pPr algn="ctr"/>
            <a:r>
              <a:rPr lang="en-US" altLang="zh-TW" sz="1400">
                <a:solidFill>
                  <a:srgbClr val="FF0000"/>
                </a:solidFill>
              </a:rPr>
              <a:t>Production </a:t>
            </a:r>
            <a:br>
              <a:rPr lang="en-US" altLang="zh-TW" sz="1400">
                <a:solidFill>
                  <a:srgbClr val="FF0000"/>
                </a:solidFill>
              </a:rPr>
            </a:br>
            <a:r>
              <a:rPr lang="en-US" altLang="zh-TW" sz="1400">
                <a:solidFill>
                  <a:srgbClr val="FF0000"/>
                </a:solidFill>
              </a:rPr>
              <a:t>setting</a:t>
            </a:r>
            <a:endParaRPr lang="zh-TW" altLang="en-US" sz="1400">
              <a:solidFill>
                <a:srgbClr val="FF0000"/>
              </a:solidFill>
            </a:endParaRPr>
          </a:p>
        </p:txBody>
      </p:sp>
      <p:sp>
        <p:nvSpPr>
          <p:cNvPr id="4198" name="向下箭號 21"/>
          <p:cNvSpPr>
            <a:spLocks noChangeArrowheads="1"/>
          </p:cNvSpPr>
          <p:nvPr/>
        </p:nvSpPr>
        <p:spPr bwMode="auto">
          <a:xfrm>
            <a:off x="6675438" y="835025"/>
            <a:ext cx="182562" cy="273050"/>
          </a:xfrm>
          <a:prstGeom prst="downArrow">
            <a:avLst>
              <a:gd name="adj1" fmla="val 50000"/>
              <a:gd name="adj2" fmla="val 49855"/>
            </a:avLst>
          </a:prstGeom>
          <a:solidFill>
            <a:srgbClr val="FF0000"/>
          </a:solidFill>
          <a:ln w="9525" algn="ctr">
            <a:solidFill>
              <a:srgbClr val="000000"/>
            </a:solidFill>
            <a:round/>
            <a:headEnd/>
            <a:tailEnd/>
          </a:ln>
        </p:spPr>
        <p:txBody>
          <a:bodyPr/>
          <a:lstStyle/>
          <a:p>
            <a:pPr eaLnBrk="1" hangingPunct="1"/>
            <a:endParaRPr lang="zh-TW" altLang="en-US"/>
          </a:p>
        </p:txBody>
      </p:sp>
      <p:sp>
        <p:nvSpPr>
          <p:cNvPr id="4199" name="矩形 13"/>
          <p:cNvSpPr>
            <a:spLocks noChangeArrowheads="1"/>
          </p:cNvSpPr>
          <p:nvPr/>
        </p:nvSpPr>
        <p:spPr bwMode="auto">
          <a:xfrm>
            <a:off x="7040563" y="4397375"/>
            <a:ext cx="1914525" cy="277813"/>
          </a:xfrm>
          <a:prstGeom prst="rect">
            <a:avLst/>
          </a:prstGeom>
          <a:noFill/>
          <a:ln w="9525">
            <a:noFill/>
            <a:miter lim="800000"/>
            <a:headEnd/>
            <a:tailEnd/>
          </a:ln>
        </p:spPr>
        <p:txBody>
          <a:bodyPr wrap="none">
            <a:spAutoFit/>
          </a:bodyPr>
          <a:lstStyle/>
          <a:p>
            <a:r>
              <a:rPr lang="en-US" altLang="zh-TW" sz="1200"/>
              <a:t>Pre-scan frame average</a:t>
            </a:r>
          </a:p>
        </p:txBody>
      </p:sp>
      <p:sp>
        <p:nvSpPr>
          <p:cNvPr id="4200" name="文字方塊 20"/>
          <p:cNvSpPr txBox="1">
            <a:spLocks noChangeArrowheads="1"/>
          </p:cNvSpPr>
          <p:nvPr/>
        </p:nvSpPr>
        <p:spPr bwMode="auto">
          <a:xfrm>
            <a:off x="6492875" y="2813050"/>
            <a:ext cx="2376488" cy="307975"/>
          </a:xfrm>
          <a:prstGeom prst="rect">
            <a:avLst/>
          </a:prstGeom>
          <a:noFill/>
          <a:ln w="9525">
            <a:noFill/>
            <a:miter lim="800000"/>
            <a:headEnd/>
            <a:tailEnd/>
          </a:ln>
        </p:spPr>
        <p:txBody>
          <a:bodyPr>
            <a:spAutoFit/>
          </a:bodyPr>
          <a:lstStyle/>
          <a:p>
            <a:pPr algn="ctr"/>
            <a:r>
              <a:rPr lang="en-US" altLang="zh-TW" sz="1400">
                <a:solidFill>
                  <a:srgbClr val="FF0000"/>
                </a:solidFill>
              </a:rPr>
              <a:t>Production setting</a:t>
            </a:r>
            <a:endParaRPr lang="zh-TW" altLang="en-US" sz="1400">
              <a:solidFill>
                <a:srgbClr val="FF0000"/>
              </a:solidFill>
            </a:endParaRPr>
          </a:p>
        </p:txBody>
      </p:sp>
      <p:sp>
        <p:nvSpPr>
          <p:cNvPr id="4201" name="向下箭號 21"/>
          <p:cNvSpPr>
            <a:spLocks noChangeArrowheads="1"/>
          </p:cNvSpPr>
          <p:nvPr/>
        </p:nvSpPr>
        <p:spPr bwMode="auto">
          <a:xfrm>
            <a:off x="6675438" y="2936875"/>
            <a:ext cx="182562" cy="117475"/>
          </a:xfrm>
          <a:prstGeom prst="downArrow">
            <a:avLst>
              <a:gd name="adj1" fmla="val 50000"/>
              <a:gd name="adj2" fmla="val 50000"/>
            </a:avLst>
          </a:prstGeom>
          <a:solidFill>
            <a:srgbClr val="FF0000"/>
          </a:solidFill>
          <a:ln w="9525" algn="ctr">
            <a:solidFill>
              <a:srgbClr val="000000"/>
            </a:solidFill>
            <a:round/>
            <a:headEnd/>
            <a:tailEnd/>
          </a:ln>
        </p:spPr>
        <p:txBody>
          <a:bodyPr/>
          <a:lstStyle/>
          <a:p>
            <a:pPr eaLnBrk="1" hangingPunct="1"/>
            <a:endParaRPr lang="zh-TW" altLang="en-US"/>
          </a:p>
        </p:txBody>
      </p:sp>
      <p:cxnSp>
        <p:nvCxnSpPr>
          <p:cNvPr id="4202" name="直線接點 41"/>
          <p:cNvCxnSpPr>
            <a:cxnSpLocks noChangeShapeType="1"/>
          </p:cNvCxnSpPr>
          <p:nvPr/>
        </p:nvCxnSpPr>
        <p:spPr bwMode="auto">
          <a:xfrm>
            <a:off x="6126163" y="1382713"/>
            <a:ext cx="2835275" cy="0"/>
          </a:xfrm>
          <a:prstGeom prst="line">
            <a:avLst/>
          </a:prstGeom>
          <a:noFill/>
          <a:ln w="38100" algn="ctr">
            <a:solidFill>
              <a:srgbClr val="FFC000"/>
            </a:solidFill>
            <a:prstDash val="sysDash"/>
            <a:round/>
            <a:headEnd/>
            <a:tailEnd/>
          </a:ln>
        </p:spPr>
      </p:cxnSp>
      <p:cxnSp>
        <p:nvCxnSpPr>
          <p:cNvPr id="4203" name="直線接點 45"/>
          <p:cNvCxnSpPr>
            <a:cxnSpLocks noChangeShapeType="1"/>
          </p:cNvCxnSpPr>
          <p:nvPr/>
        </p:nvCxnSpPr>
        <p:spPr bwMode="auto">
          <a:xfrm>
            <a:off x="6126163" y="3276600"/>
            <a:ext cx="2835275" cy="0"/>
          </a:xfrm>
          <a:prstGeom prst="line">
            <a:avLst/>
          </a:prstGeom>
          <a:noFill/>
          <a:ln w="38100" algn="ctr">
            <a:solidFill>
              <a:srgbClr val="FFC000"/>
            </a:solidFill>
            <a:prstDash val="sysDash"/>
            <a:round/>
            <a:headEnd/>
            <a:tailEnd/>
          </a:ln>
        </p:spPr>
      </p:cxnSp>
      <p:sp>
        <p:nvSpPr>
          <p:cNvPr id="47" name="文字方塊 20"/>
          <p:cNvSpPr txBox="1">
            <a:spLocks noChangeArrowheads="1"/>
          </p:cNvSpPr>
          <p:nvPr/>
        </p:nvSpPr>
        <p:spPr bwMode="auto">
          <a:xfrm>
            <a:off x="7864475" y="1108075"/>
            <a:ext cx="1279525" cy="307975"/>
          </a:xfrm>
          <a:prstGeom prst="rect">
            <a:avLst/>
          </a:prstGeom>
          <a:noFill/>
          <a:ln w="9525">
            <a:noFill/>
            <a:miter lim="800000"/>
            <a:headEnd/>
            <a:tailEnd/>
          </a:ln>
        </p:spPr>
        <p:txBody>
          <a:bodyPr>
            <a:spAutoFit/>
          </a:bodyPr>
          <a:lstStyle/>
          <a:p>
            <a:pPr algn="ctr">
              <a:defRPr/>
            </a:pPr>
            <a:r>
              <a:rPr lang="en-US" altLang="zh-TW" sz="1400" dirty="0">
                <a:solidFill>
                  <a:schemeClr val="bg2">
                    <a:lumMod val="10000"/>
                  </a:schemeClr>
                </a:solidFill>
                <a:ea typeface="新細明體" pitchFamily="18" charset="-120"/>
              </a:rPr>
              <a:t>Target line </a:t>
            </a:r>
            <a:endParaRPr lang="zh-TW" altLang="en-US" sz="1400" dirty="0">
              <a:solidFill>
                <a:schemeClr val="bg2">
                  <a:lumMod val="10000"/>
                </a:schemeClr>
              </a:solidFill>
              <a:ea typeface="新細明體" pitchFamily="18" charset="-120"/>
            </a:endParaRPr>
          </a:p>
        </p:txBody>
      </p:sp>
      <p:sp>
        <p:nvSpPr>
          <p:cNvPr id="48" name="文字方塊 20"/>
          <p:cNvSpPr txBox="1">
            <a:spLocks noChangeArrowheads="1"/>
          </p:cNvSpPr>
          <p:nvPr/>
        </p:nvSpPr>
        <p:spPr bwMode="auto">
          <a:xfrm>
            <a:off x="7954963" y="3028950"/>
            <a:ext cx="1281112" cy="307975"/>
          </a:xfrm>
          <a:prstGeom prst="rect">
            <a:avLst/>
          </a:prstGeom>
          <a:noFill/>
          <a:ln w="9525">
            <a:noFill/>
            <a:miter lim="800000"/>
            <a:headEnd/>
            <a:tailEnd/>
          </a:ln>
        </p:spPr>
        <p:txBody>
          <a:bodyPr>
            <a:spAutoFit/>
          </a:bodyPr>
          <a:lstStyle/>
          <a:p>
            <a:pPr algn="ctr">
              <a:defRPr/>
            </a:pPr>
            <a:r>
              <a:rPr lang="en-US" altLang="zh-TW" sz="1400" dirty="0">
                <a:solidFill>
                  <a:schemeClr val="bg2">
                    <a:lumMod val="10000"/>
                  </a:schemeClr>
                </a:solidFill>
                <a:ea typeface="新細明體" pitchFamily="18" charset="-120"/>
              </a:rPr>
              <a:t>Target line </a:t>
            </a:r>
            <a:endParaRPr lang="zh-TW" altLang="en-US" sz="1400" dirty="0">
              <a:solidFill>
                <a:schemeClr val="bg2">
                  <a:lumMod val="10000"/>
                </a:schemeClr>
              </a:solidFill>
              <a:ea typeface="新細明體" pitchFamily="18" charset="-120"/>
            </a:endParaRPr>
          </a:p>
        </p:txBody>
      </p:sp>
      <p:sp>
        <p:nvSpPr>
          <p:cNvPr id="4206" name="文字方塊 24"/>
          <p:cNvSpPr txBox="1">
            <a:spLocks noChangeArrowheads="1"/>
          </p:cNvSpPr>
          <p:nvPr/>
        </p:nvSpPr>
        <p:spPr bwMode="auto">
          <a:xfrm>
            <a:off x="1646238" y="4492625"/>
            <a:ext cx="4114800" cy="584200"/>
          </a:xfrm>
          <a:prstGeom prst="rect">
            <a:avLst/>
          </a:prstGeom>
          <a:solidFill>
            <a:srgbClr val="FFC000"/>
          </a:solidFill>
          <a:ln w="9525">
            <a:noFill/>
            <a:miter lim="800000"/>
            <a:headEnd/>
            <a:tailEnd/>
          </a:ln>
        </p:spPr>
        <p:txBody>
          <a:bodyPr>
            <a:spAutoFit/>
          </a:bodyPr>
          <a:lstStyle/>
          <a:p>
            <a:pPr algn="ctr"/>
            <a:r>
              <a:rPr lang="en-US" altLang="zh-TW" sz="1600"/>
              <a:t>Pre-scan more than 4F will cause over charging and decrease defect signal</a:t>
            </a:r>
            <a:endParaRPr lang="zh-TW" altLang="en-US" sz="1600"/>
          </a:p>
        </p:txBody>
      </p:sp>
      <p:sp>
        <p:nvSpPr>
          <p:cNvPr id="4207" name="矩形 25"/>
          <p:cNvSpPr>
            <a:spLocks noChangeArrowheads="1"/>
          </p:cNvSpPr>
          <p:nvPr/>
        </p:nvSpPr>
        <p:spPr bwMode="auto">
          <a:xfrm>
            <a:off x="3292475" y="468313"/>
            <a:ext cx="822325" cy="4024312"/>
          </a:xfrm>
          <a:prstGeom prst="rect">
            <a:avLst/>
          </a:prstGeom>
          <a:noFill/>
          <a:ln w="57150" algn="ctr">
            <a:solidFill>
              <a:srgbClr val="FF0000"/>
            </a:solidFill>
            <a:round/>
            <a:headEnd/>
            <a:tailEnd/>
          </a:ln>
        </p:spPr>
        <p:txBody>
          <a:bodyPr/>
          <a:lstStyle/>
          <a:p>
            <a:pPr eaLnBrk="1" hangingPunct="1"/>
            <a:endParaRPr lang="zh-TW"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0018" name="Picture 2"/>
          <p:cNvPicPr>
            <a:picLocks noChangeAspect="1" noChangeArrowheads="1"/>
          </p:cNvPicPr>
          <p:nvPr/>
        </p:nvPicPr>
        <p:blipFill>
          <a:blip r:embed="rId2" cstate="print"/>
          <a:srcRect/>
          <a:stretch>
            <a:fillRect/>
          </a:stretch>
        </p:blipFill>
        <p:spPr bwMode="auto">
          <a:xfrm>
            <a:off x="823000" y="524155"/>
            <a:ext cx="7978099" cy="4357408"/>
          </a:xfrm>
          <a:prstGeom prst="rect">
            <a:avLst/>
          </a:prstGeom>
          <a:noFill/>
          <a:ln w="9525">
            <a:noFill/>
            <a:miter lim="800000"/>
            <a:headEnd/>
            <a:tailEnd/>
          </a:ln>
        </p:spPr>
      </p:pic>
      <p:sp>
        <p:nvSpPr>
          <p:cNvPr id="4" name="矩形 3"/>
          <p:cNvSpPr/>
          <p:nvPr/>
        </p:nvSpPr>
        <p:spPr>
          <a:xfrm>
            <a:off x="0" y="0"/>
            <a:ext cx="9144000" cy="369332"/>
          </a:xfrm>
          <a:prstGeom prst="rect">
            <a:avLst/>
          </a:prstGeom>
          <a:solidFill>
            <a:schemeClr val="bg1"/>
          </a:solidFill>
        </p:spPr>
        <p:txBody>
          <a:bodyPr wrap="square">
            <a:spAutoFit/>
          </a:bodyPr>
          <a:lstStyle/>
          <a:p>
            <a:r>
              <a:rPr lang="en-US" altLang="zh-TW" dirty="0" smtClean="0">
                <a:latin typeface="Trebuchet MSTrebuchet MS"/>
              </a:rPr>
              <a:t>Clear Beneficiary of Fast Growing Semiconductor Process Control Segment</a:t>
            </a:r>
            <a:endParaRPr lang="zh-TW" altLang="en-US" dirty="0">
              <a:latin typeface="Trebuchet MSTrebuchet M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5"/>
          <p:cNvPicPr>
            <a:picLocks noChangeAspect="1" noChangeArrowheads="1"/>
          </p:cNvPicPr>
          <p:nvPr/>
        </p:nvPicPr>
        <p:blipFill>
          <a:blip r:embed="rId2" cstate="print"/>
          <a:srcRect/>
          <a:stretch>
            <a:fillRect/>
          </a:stretch>
        </p:blipFill>
        <p:spPr bwMode="auto">
          <a:xfrm>
            <a:off x="5303838" y="3111500"/>
            <a:ext cx="3059112" cy="1838325"/>
          </a:xfrm>
          <a:prstGeom prst="rect">
            <a:avLst/>
          </a:prstGeom>
          <a:noFill/>
          <a:ln w="9525">
            <a:noFill/>
            <a:miter lim="800000"/>
            <a:headEnd/>
            <a:tailEnd/>
          </a:ln>
        </p:spPr>
      </p:pic>
      <p:pic>
        <p:nvPicPr>
          <p:cNvPr id="5123" name="Picture 4"/>
          <p:cNvPicPr>
            <a:picLocks noChangeAspect="1" noChangeArrowheads="1"/>
          </p:cNvPicPr>
          <p:nvPr/>
        </p:nvPicPr>
        <p:blipFill>
          <a:blip r:embed="rId3" cstate="print"/>
          <a:srcRect/>
          <a:stretch>
            <a:fillRect/>
          </a:stretch>
        </p:blipFill>
        <p:spPr bwMode="auto">
          <a:xfrm>
            <a:off x="5303838" y="833438"/>
            <a:ext cx="3059112" cy="1830387"/>
          </a:xfrm>
          <a:prstGeom prst="rect">
            <a:avLst/>
          </a:prstGeom>
          <a:noFill/>
          <a:ln w="9525">
            <a:noFill/>
            <a:miter lim="800000"/>
            <a:headEnd/>
            <a:tailEnd/>
          </a:ln>
        </p:spPr>
      </p:pic>
      <p:sp>
        <p:nvSpPr>
          <p:cNvPr id="5124" name="標題 2"/>
          <p:cNvSpPr>
            <a:spLocks noGrp="1"/>
          </p:cNvSpPr>
          <p:nvPr>
            <p:ph type="title"/>
          </p:nvPr>
        </p:nvSpPr>
        <p:spPr bwMode="auto">
          <a:xfrm>
            <a:off x="92075" y="0"/>
            <a:ext cx="8229600" cy="457200"/>
          </a:xfrm>
          <a:noFill/>
          <a:ln>
            <a:miter lim="800000"/>
            <a:headEnd/>
            <a:tailEnd/>
          </a:ln>
        </p:spPr>
        <p:txBody>
          <a:bodyPr vert="horz" wrap="square" lIns="91440" tIns="45720" rIns="91440" bIns="45720" numCol="1" anchorCtr="0" compatLnSpc="1">
            <a:prstTxWarp prst="textNoShape">
              <a:avLst/>
            </a:prstTxWarp>
          </a:bodyPr>
          <a:lstStyle/>
          <a:p>
            <a:r>
              <a:rPr lang="en-US" altLang="zh-TW" dirty="0" smtClean="0">
                <a:ea typeface="新細明體" charset="-120"/>
              </a:rPr>
              <a:t>Comparison Landing Energy</a:t>
            </a:r>
            <a:endParaRPr lang="zh-TW" altLang="en-US" dirty="0" smtClean="0">
              <a:ea typeface="新細明體" charset="-120"/>
            </a:endParaRPr>
          </a:p>
        </p:txBody>
      </p:sp>
      <p:graphicFrame>
        <p:nvGraphicFramePr>
          <p:cNvPr id="4" name="Table 3"/>
          <p:cNvGraphicFramePr>
            <a:graphicFrameLocks noGrp="1"/>
          </p:cNvGraphicFramePr>
          <p:nvPr/>
        </p:nvGraphicFramePr>
        <p:xfrm>
          <a:off x="0" y="458886"/>
          <a:ext cx="4388401" cy="4552608"/>
        </p:xfrm>
        <a:graphic>
          <a:graphicData uri="http://schemas.openxmlformats.org/drawingml/2006/table">
            <a:tbl>
              <a:tblPr/>
              <a:tblGrid>
                <a:gridCol w="1687836"/>
                <a:gridCol w="895321"/>
                <a:gridCol w="903711"/>
                <a:gridCol w="901533"/>
              </a:tblGrid>
              <a:tr h="2581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1" i="0" u="none" strike="noStrike" cap="none" normalizeH="0" baseline="0" dirty="0" smtClean="0">
                          <a:ln>
                            <a:noFill/>
                          </a:ln>
                          <a:solidFill>
                            <a:srgbClr val="FFFFFF"/>
                          </a:solidFill>
                          <a:effectLst/>
                          <a:latin typeface="Arial" charset="0"/>
                          <a:ea typeface="新細明體" pitchFamily="18" charset="-120"/>
                        </a:rPr>
                        <a:t>Pixel size (nm)</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rgbClr val="FFFFFF"/>
                          </a:solidFill>
                          <a:effectLst/>
                          <a:latin typeface="Arial" charset="0"/>
                          <a:ea typeface="新細明體" pitchFamily="18" charset="-120"/>
                        </a:rPr>
                        <a:t>65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rgbClr val="FFFFFF"/>
                          </a:solidFill>
                          <a:effectLst/>
                          <a:latin typeface="Arial" charset="0"/>
                          <a:ea typeface="新細明體" pitchFamily="18" charset="-120"/>
                        </a:rPr>
                        <a:t>65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rgbClr val="FFFFFF"/>
                          </a:solidFill>
                          <a:effectLst/>
                          <a:latin typeface="Arial" charset="0"/>
                          <a:ea typeface="新細明體" pitchFamily="18" charset="-120"/>
                        </a:rPr>
                        <a:t>65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581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Landing Energy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300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500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700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0D8E8"/>
                    </a:solidFill>
                  </a:tcPr>
                </a:tc>
              </a:tr>
              <a:tr h="2581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Pre-scan averages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4F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4F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4F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81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Inspection averages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8F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8F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8F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581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Defect count (CS mode)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33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23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31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283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Defect count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 (High sensitivity)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35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23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31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581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rgbClr val="000000"/>
                          </a:solidFill>
                          <a:effectLst/>
                          <a:latin typeface="Arial" charset="0"/>
                          <a:ea typeface="新細明體" pitchFamily="18" charset="-120"/>
                        </a:rPr>
                        <a:t>Defect capture rate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94.2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2581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Arial" charset="0"/>
                          <a:ea typeface="新細明體" pitchFamily="18" charset="-120"/>
                        </a:rPr>
                        <a:t>GLV (hole)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62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50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48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2581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Arial" charset="0"/>
                          <a:ea typeface="新細明體" pitchFamily="18" charset="-120"/>
                        </a:rPr>
                        <a:t>GLV (background)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209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212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203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2581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Arial" charset="0"/>
                          <a:ea typeface="新細明體" pitchFamily="18" charset="-120"/>
                        </a:rPr>
                        <a:t>Delta GLV</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147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162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155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37283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chemeClr val="tx1"/>
                          </a:solidFill>
                          <a:effectLst/>
                          <a:latin typeface="Arial" charset="0"/>
                          <a:ea typeface="新細明體" pitchFamily="18" charset="-120"/>
                        </a:rPr>
                        <a:t>Delta GLV Max </a:t>
                      </a:r>
                      <a:br>
                        <a:rPr kumimoji="0" lang="en-US" altLang="zh-TW" sz="1000" b="0" i="0" u="none" strike="noStrike" cap="none" normalizeH="0" baseline="0" dirty="0" smtClean="0">
                          <a:ln>
                            <a:noFill/>
                          </a:ln>
                          <a:solidFill>
                            <a:schemeClr val="tx1"/>
                          </a:solidFill>
                          <a:effectLst/>
                          <a:latin typeface="Arial" charset="0"/>
                          <a:ea typeface="新細明體" pitchFamily="18" charset="-120"/>
                        </a:rPr>
                      </a:br>
                      <a:r>
                        <a:rPr kumimoji="0" lang="en-US" altLang="zh-TW" sz="1000" b="0" i="0" u="none" strike="noStrike" cap="none" normalizeH="0" baseline="0" dirty="0" smtClean="0">
                          <a:ln>
                            <a:noFill/>
                          </a:ln>
                          <a:solidFill>
                            <a:schemeClr val="tx1"/>
                          </a:solidFill>
                          <a:effectLst/>
                          <a:latin typeface="Arial" charset="0"/>
                          <a:ea typeface="新細明體" pitchFamily="18" charset="-120"/>
                        </a:rPr>
                        <a:t>(High Sensitivity)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186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186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186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129124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chemeClr val="tx1"/>
                          </a:solidFill>
                          <a:effectLst/>
                          <a:latin typeface="Arial" charset="0"/>
                          <a:ea typeface="新細明體" pitchFamily="18" charset="-120"/>
                        </a:rPr>
                        <a:t>Delta GLV </a:t>
                      </a:r>
                      <a:r>
                        <a:rPr kumimoji="0" lang="en-US" altLang="zh-TW" sz="1000" b="0" i="0" u="none" strike="noStrike" cap="none" normalizeH="0" baseline="0" dirty="0" err="1" smtClean="0">
                          <a:ln>
                            <a:noFill/>
                          </a:ln>
                          <a:solidFill>
                            <a:schemeClr val="tx1"/>
                          </a:solidFill>
                          <a:effectLst/>
                          <a:latin typeface="Arial" charset="0"/>
                          <a:ea typeface="新細明體" pitchFamily="18" charset="-120"/>
                        </a:rPr>
                        <a:t>vs</a:t>
                      </a:r>
                      <a:r>
                        <a:rPr kumimoji="0" lang="en-US" altLang="zh-TW" sz="1000" b="0" i="0" u="none" strike="noStrike" cap="none" normalizeH="0" baseline="0" dirty="0" smtClean="0">
                          <a:ln>
                            <a:noFill/>
                          </a:ln>
                          <a:solidFill>
                            <a:schemeClr val="tx1"/>
                          </a:solidFill>
                          <a:effectLst/>
                          <a:latin typeface="Arial" charset="0"/>
                          <a:ea typeface="新細明體" pitchFamily="18" charset="-12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chemeClr val="tx1"/>
                          </a:solidFill>
                          <a:effectLst/>
                          <a:latin typeface="Arial" charset="0"/>
                          <a:ea typeface="新細明體" pitchFamily="18" charset="-120"/>
                        </a:rPr>
                        <a:t>Delta GLV Max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79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87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83.3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
        <p:nvSpPr>
          <p:cNvPr id="5192" name="TextBox 7"/>
          <p:cNvSpPr txBox="1">
            <a:spLocks noChangeArrowheads="1"/>
          </p:cNvSpPr>
          <p:nvPr/>
        </p:nvSpPr>
        <p:spPr bwMode="auto">
          <a:xfrm>
            <a:off x="261938" y="4730750"/>
            <a:ext cx="1111250" cy="401638"/>
          </a:xfrm>
          <a:prstGeom prst="rect">
            <a:avLst/>
          </a:prstGeom>
          <a:noFill/>
          <a:ln w="9525">
            <a:noFill/>
            <a:miter lim="800000"/>
            <a:headEnd/>
            <a:tailEnd/>
          </a:ln>
        </p:spPr>
        <p:txBody>
          <a:bodyPr>
            <a:spAutoFit/>
          </a:bodyPr>
          <a:lstStyle/>
          <a:p>
            <a:pPr algn="ctr"/>
            <a:r>
              <a:rPr lang="en-US" altLang="zh-TW" sz="1000" b="0"/>
              <a:t>Reference (review image)</a:t>
            </a:r>
          </a:p>
        </p:txBody>
      </p:sp>
      <p:sp>
        <p:nvSpPr>
          <p:cNvPr id="5193" name="矩形 13"/>
          <p:cNvSpPr>
            <a:spLocks noChangeArrowheads="1"/>
          </p:cNvSpPr>
          <p:nvPr/>
        </p:nvSpPr>
        <p:spPr bwMode="auto">
          <a:xfrm>
            <a:off x="7040563" y="2203450"/>
            <a:ext cx="1350962" cy="277813"/>
          </a:xfrm>
          <a:prstGeom prst="rect">
            <a:avLst/>
          </a:prstGeom>
          <a:noFill/>
          <a:ln w="9525">
            <a:noFill/>
            <a:miter lim="800000"/>
            <a:headEnd/>
            <a:tailEnd/>
          </a:ln>
        </p:spPr>
        <p:txBody>
          <a:bodyPr wrap="none">
            <a:spAutoFit/>
          </a:bodyPr>
          <a:lstStyle/>
          <a:p>
            <a:r>
              <a:rPr lang="en-US" altLang="zh-TW" sz="1200"/>
              <a:t>Landing Energy</a:t>
            </a:r>
          </a:p>
        </p:txBody>
      </p:sp>
      <p:sp>
        <p:nvSpPr>
          <p:cNvPr id="5194" name="矩形 17"/>
          <p:cNvSpPr>
            <a:spLocks noChangeArrowheads="1"/>
          </p:cNvSpPr>
          <p:nvPr/>
        </p:nvSpPr>
        <p:spPr bwMode="auto">
          <a:xfrm>
            <a:off x="5394325" y="2660650"/>
            <a:ext cx="1371600" cy="276225"/>
          </a:xfrm>
          <a:prstGeom prst="rect">
            <a:avLst/>
          </a:prstGeom>
          <a:noFill/>
          <a:ln w="9525">
            <a:noFill/>
            <a:miter lim="800000"/>
            <a:headEnd/>
            <a:tailEnd/>
          </a:ln>
        </p:spPr>
        <p:txBody>
          <a:bodyPr wrap="none">
            <a:spAutoFit/>
          </a:bodyPr>
          <a:lstStyle/>
          <a:p>
            <a:r>
              <a:rPr lang="en-US" altLang="zh-TW" sz="1200"/>
              <a:t>Capture rate (%)</a:t>
            </a:r>
          </a:p>
        </p:txBody>
      </p:sp>
      <p:pic>
        <p:nvPicPr>
          <p:cNvPr id="5195" name="Picture 2"/>
          <p:cNvPicPr>
            <a:picLocks noChangeAspect="1" noChangeArrowheads="1"/>
          </p:cNvPicPr>
          <p:nvPr/>
        </p:nvPicPr>
        <p:blipFill>
          <a:blip r:embed="rId4" cstate="print"/>
          <a:srcRect/>
          <a:stretch>
            <a:fillRect/>
          </a:stretch>
        </p:blipFill>
        <p:spPr bwMode="auto">
          <a:xfrm>
            <a:off x="444500" y="4046538"/>
            <a:ext cx="714375" cy="719137"/>
          </a:xfrm>
          <a:prstGeom prst="rect">
            <a:avLst/>
          </a:prstGeom>
          <a:noFill/>
          <a:ln w="9525">
            <a:noFill/>
            <a:miter lim="800000"/>
            <a:headEnd/>
            <a:tailEnd/>
          </a:ln>
        </p:spPr>
      </p:pic>
      <p:sp>
        <p:nvSpPr>
          <p:cNvPr id="5196" name="矩形 12"/>
          <p:cNvSpPr>
            <a:spLocks noChangeArrowheads="1"/>
          </p:cNvSpPr>
          <p:nvPr/>
        </p:nvSpPr>
        <p:spPr bwMode="auto">
          <a:xfrm>
            <a:off x="5311775" y="557213"/>
            <a:ext cx="2643188" cy="276225"/>
          </a:xfrm>
          <a:prstGeom prst="rect">
            <a:avLst/>
          </a:prstGeom>
          <a:noFill/>
          <a:ln w="9525">
            <a:noFill/>
            <a:miter lim="800000"/>
            <a:headEnd/>
            <a:tailEnd/>
          </a:ln>
        </p:spPr>
        <p:txBody>
          <a:bodyPr wrap="none">
            <a:spAutoFit/>
          </a:bodyPr>
          <a:lstStyle/>
          <a:p>
            <a:r>
              <a:rPr lang="en-US" altLang="zh-TW" sz="1200"/>
              <a:t>Delta GLV  vs  Delta GLV Max (%)</a:t>
            </a:r>
          </a:p>
        </p:txBody>
      </p:sp>
      <p:sp>
        <p:nvSpPr>
          <p:cNvPr id="5197" name="文字方塊 20"/>
          <p:cNvSpPr txBox="1">
            <a:spLocks noChangeArrowheads="1"/>
          </p:cNvSpPr>
          <p:nvPr/>
        </p:nvSpPr>
        <p:spPr bwMode="auto">
          <a:xfrm>
            <a:off x="6950075" y="860425"/>
            <a:ext cx="1279525" cy="522288"/>
          </a:xfrm>
          <a:prstGeom prst="rect">
            <a:avLst/>
          </a:prstGeom>
          <a:noFill/>
          <a:ln w="9525">
            <a:noFill/>
            <a:miter lim="800000"/>
            <a:headEnd/>
            <a:tailEnd/>
          </a:ln>
        </p:spPr>
        <p:txBody>
          <a:bodyPr>
            <a:spAutoFit/>
          </a:bodyPr>
          <a:lstStyle/>
          <a:p>
            <a:pPr algn="ctr"/>
            <a:r>
              <a:rPr lang="en-US" altLang="zh-TW" sz="1400">
                <a:solidFill>
                  <a:srgbClr val="FF0000"/>
                </a:solidFill>
              </a:rPr>
              <a:t>Production </a:t>
            </a:r>
            <a:br>
              <a:rPr lang="en-US" altLang="zh-TW" sz="1400">
                <a:solidFill>
                  <a:srgbClr val="FF0000"/>
                </a:solidFill>
              </a:rPr>
            </a:br>
            <a:r>
              <a:rPr lang="en-US" altLang="zh-TW" sz="1400">
                <a:solidFill>
                  <a:srgbClr val="FF0000"/>
                </a:solidFill>
              </a:rPr>
              <a:t>setting</a:t>
            </a:r>
            <a:endParaRPr lang="zh-TW" altLang="en-US" sz="1400">
              <a:solidFill>
                <a:srgbClr val="FF0000"/>
              </a:solidFill>
            </a:endParaRPr>
          </a:p>
        </p:txBody>
      </p:sp>
      <p:sp>
        <p:nvSpPr>
          <p:cNvPr id="5198" name="向下箭號 21"/>
          <p:cNvSpPr>
            <a:spLocks noChangeArrowheads="1"/>
          </p:cNvSpPr>
          <p:nvPr/>
        </p:nvSpPr>
        <p:spPr bwMode="auto">
          <a:xfrm>
            <a:off x="6858000" y="950913"/>
            <a:ext cx="182563" cy="274637"/>
          </a:xfrm>
          <a:prstGeom prst="downArrow">
            <a:avLst>
              <a:gd name="adj1" fmla="val 50000"/>
              <a:gd name="adj2" fmla="val 50145"/>
            </a:avLst>
          </a:prstGeom>
          <a:solidFill>
            <a:srgbClr val="FF0000"/>
          </a:solidFill>
          <a:ln w="9525" algn="ctr">
            <a:solidFill>
              <a:srgbClr val="000000"/>
            </a:solidFill>
            <a:round/>
            <a:headEnd/>
            <a:tailEnd/>
          </a:ln>
        </p:spPr>
        <p:txBody>
          <a:bodyPr/>
          <a:lstStyle/>
          <a:p>
            <a:pPr eaLnBrk="1" hangingPunct="1"/>
            <a:endParaRPr lang="zh-TW" altLang="en-US"/>
          </a:p>
        </p:txBody>
      </p:sp>
      <p:sp>
        <p:nvSpPr>
          <p:cNvPr id="5199" name="矩形 13"/>
          <p:cNvSpPr>
            <a:spLocks noChangeArrowheads="1"/>
          </p:cNvSpPr>
          <p:nvPr/>
        </p:nvSpPr>
        <p:spPr bwMode="auto">
          <a:xfrm>
            <a:off x="6492875" y="4397375"/>
            <a:ext cx="1912938" cy="277813"/>
          </a:xfrm>
          <a:prstGeom prst="rect">
            <a:avLst/>
          </a:prstGeom>
          <a:noFill/>
          <a:ln w="9525">
            <a:noFill/>
            <a:miter lim="800000"/>
            <a:headEnd/>
            <a:tailEnd/>
          </a:ln>
        </p:spPr>
        <p:txBody>
          <a:bodyPr wrap="none">
            <a:spAutoFit/>
          </a:bodyPr>
          <a:lstStyle/>
          <a:p>
            <a:r>
              <a:rPr lang="en-US" altLang="zh-TW" sz="1200"/>
              <a:t>Pre-scan frame average</a:t>
            </a:r>
          </a:p>
        </p:txBody>
      </p:sp>
      <p:pic>
        <p:nvPicPr>
          <p:cNvPr id="5200" name="Picture 2"/>
          <p:cNvPicPr>
            <a:picLocks noChangeAspect="1" noChangeArrowheads="1"/>
          </p:cNvPicPr>
          <p:nvPr/>
        </p:nvPicPr>
        <p:blipFill>
          <a:blip r:embed="rId5" cstate="print"/>
          <a:srcRect/>
          <a:stretch>
            <a:fillRect/>
          </a:stretch>
        </p:blipFill>
        <p:spPr bwMode="auto">
          <a:xfrm>
            <a:off x="1908175" y="4046538"/>
            <a:ext cx="714375" cy="719137"/>
          </a:xfrm>
          <a:prstGeom prst="rect">
            <a:avLst/>
          </a:prstGeom>
          <a:noFill/>
          <a:ln w="9525">
            <a:noFill/>
            <a:miter lim="800000"/>
            <a:headEnd/>
            <a:tailEnd/>
          </a:ln>
        </p:spPr>
      </p:pic>
      <p:pic>
        <p:nvPicPr>
          <p:cNvPr id="5201" name="Picture 15"/>
          <p:cNvPicPr>
            <a:picLocks noChangeAspect="1" noChangeArrowheads="1"/>
          </p:cNvPicPr>
          <p:nvPr/>
        </p:nvPicPr>
        <p:blipFill>
          <a:blip r:embed="rId6" cstate="print"/>
          <a:srcRect/>
          <a:stretch>
            <a:fillRect/>
          </a:stretch>
        </p:blipFill>
        <p:spPr bwMode="auto">
          <a:xfrm>
            <a:off x="2730500" y="4035425"/>
            <a:ext cx="731838" cy="719138"/>
          </a:xfrm>
          <a:prstGeom prst="rect">
            <a:avLst/>
          </a:prstGeom>
          <a:noFill/>
          <a:ln w="9525">
            <a:noFill/>
            <a:miter lim="800000"/>
            <a:headEnd/>
            <a:tailEnd/>
          </a:ln>
        </p:spPr>
      </p:pic>
      <p:pic>
        <p:nvPicPr>
          <p:cNvPr id="5202" name="Picture 3"/>
          <p:cNvPicPr>
            <a:picLocks noChangeAspect="1" noChangeArrowheads="1"/>
          </p:cNvPicPr>
          <p:nvPr/>
        </p:nvPicPr>
        <p:blipFill>
          <a:blip r:embed="rId7" cstate="print"/>
          <a:srcRect/>
          <a:stretch>
            <a:fillRect/>
          </a:stretch>
        </p:blipFill>
        <p:spPr bwMode="auto">
          <a:xfrm>
            <a:off x="3571875" y="4035425"/>
            <a:ext cx="712788" cy="719138"/>
          </a:xfrm>
          <a:prstGeom prst="rect">
            <a:avLst/>
          </a:prstGeom>
          <a:noFill/>
          <a:ln w="9525">
            <a:noFill/>
            <a:miter lim="800000"/>
            <a:headEnd/>
            <a:tailEnd/>
          </a:ln>
        </p:spPr>
      </p:pic>
      <p:pic>
        <p:nvPicPr>
          <p:cNvPr id="5203" name="Picture 5"/>
          <p:cNvPicPr>
            <a:picLocks noChangeAspect="1" noChangeArrowheads="1"/>
          </p:cNvPicPr>
          <p:nvPr/>
        </p:nvPicPr>
        <p:blipFill>
          <a:blip r:embed="rId2" cstate="print"/>
          <a:srcRect/>
          <a:stretch>
            <a:fillRect/>
          </a:stretch>
        </p:blipFill>
        <p:spPr bwMode="auto">
          <a:xfrm>
            <a:off x="5303838" y="3121025"/>
            <a:ext cx="3059112" cy="1836738"/>
          </a:xfrm>
          <a:prstGeom prst="rect">
            <a:avLst/>
          </a:prstGeom>
          <a:noFill/>
          <a:ln w="9525">
            <a:noFill/>
            <a:miter lim="800000"/>
            <a:headEnd/>
            <a:tailEnd/>
          </a:ln>
        </p:spPr>
      </p:pic>
      <p:sp>
        <p:nvSpPr>
          <p:cNvPr id="5204" name="文字方塊 20"/>
          <p:cNvSpPr txBox="1">
            <a:spLocks noChangeArrowheads="1"/>
          </p:cNvSpPr>
          <p:nvPr/>
        </p:nvSpPr>
        <p:spPr bwMode="auto">
          <a:xfrm>
            <a:off x="6583363" y="2846388"/>
            <a:ext cx="2378075" cy="307975"/>
          </a:xfrm>
          <a:prstGeom prst="rect">
            <a:avLst/>
          </a:prstGeom>
          <a:noFill/>
          <a:ln w="9525">
            <a:noFill/>
            <a:miter lim="800000"/>
            <a:headEnd/>
            <a:tailEnd/>
          </a:ln>
        </p:spPr>
        <p:txBody>
          <a:bodyPr>
            <a:spAutoFit/>
          </a:bodyPr>
          <a:lstStyle/>
          <a:p>
            <a:pPr algn="ctr"/>
            <a:r>
              <a:rPr lang="en-US" altLang="zh-TW" sz="1400">
                <a:solidFill>
                  <a:srgbClr val="FF0000"/>
                </a:solidFill>
              </a:rPr>
              <a:t>Production setting</a:t>
            </a:r>
            <a:endParaRPr lang="zh-TW" altLang="en-US" sz="1400">
              <a:solidFill>
                <a:srgbClr val="FF0000"/>
              </a:solidFill>
            </a:endParaRPr>
          </a:p>
        </p:txBody>
      </p:sp>
      <p:sp>
        <p:nvSpPr>
          <p:cNvPr id="5205" name="向下箭號 21"/>
          <p:cNvSpPr>
            <a:spLocks noChangeArrowheads="1"/>
          </p:cNvSpPr>
          <p:nvPr/>
        </p:nvSpPr>
        <p:spPr bwMode="auto">
          <a:xfrm>
            <a:off x="6765925" y="2970213"/>
            <a:ext cx="184150" cy="117475"/>
          </a:xfrm>
          <a:prstGeom prst="downArrow">
            <a:avLst>
              <a:gd name="adj1" fmla="val 50000"/>
              <a:gd name="adj2" fmla="val 50000"/>
            </a:avLst>
          </a:prstGeom>
          <a:solidFill>
            <a:srgbClr val="FF0000"/>
          </a:solidFill>
          <a:ln w="9525" algn="ctr">
            <a:solidFill>
              <a:srgbClr val="000000"/>
            </a:solidFill>
            <a:round/>
            <a:headEnd/>
            <a:tailEnd/>
          </a:ln>
        </p:spPr>
        <p:txBody>
          <a:bodyPr/>
          <a:lstStyle/>
          <a:p>
            <a:pPr eaLnBrk="1" hangingPunct="1"/>
            <a:endParaRPr lang="zh-TW" altLang="en-US"/>
          </a:p>
        </p:txBody>
      </p:sp>
      <p:cxnSp>
        <p:nvCxnSpPr>
          <p:cNvPr id="5206" name="直線接點 26"/>
          <p:cNvCxnSpPr>
            <a:cxnSpLocks noChangeShapeType="1"/>
          </p:cNvCxnSpPr>
          <p:nvPr/>
        </p:nvCxnSpPr>
        <p:spPr bwMode="auto">
          <a:xfrm>
            <a:off x="5578475" y="1839913"/>
            <a:ext cx="2833688" cy="0"/>
          </a:xfrm>
          <a:prstGeom prst="line">
            <a:avLst/>
          </a:prstGeom>
          <a:noFill/>
          <a:ln w="38100" algn="ctr">
            <a:solidFill>
              <a:srgbClr val="FFC000"/>
            </a:solidFill>
            <a:prstDash val="sysDash"/>
            <a:round/>
            <a:headEnd/>
            <a:tailEnd/>
          </a:ln>
        </p:spPr>
      </p:cxnSp>
      <p:sp>
        <p:nvSpPr>
          <p:cNvPr id="28" name="文字方塊 20"/>
          <p:cNvSpPr txBox="1">
            <a:spLocks noChangeArrowheads="1"/>
          </p:cNvSpPr>
          <p:nvPr/>
        </p:nvSpPr>
        <p:spPr bwMode="auto">
          <a:xfrm>
            <a:off x="7315200" y="1565275"/>
            <a:ext cx="1279525" cy="307975"/>
          </a:xfrm>
          <a:prstGeom prst="rect">
            <a:avLst/>
          </a:prstGeom>
          <a:noFill/>
          <a:ln w="9525">
            <a:noFill/>
            <a:miter lim="800000"/>
            <a:headEnd/>
            <a:tailEnd/>
          </a:ln>
        </p:spPr>
        <p:txBody>
          <a:bodyPr>
            <a:spAutoFit/>
          </a:bodyPr>
          <a:lstStyle/>
          <a:p>
            <a:pPr algn="ctr">
              <a:defRPr/>
            </a:pPr>
            <a:r>
              <a:rPr lang="en-US" altLang="zh-TW" sz="1400" dirty="0">
                <a:solidFill>
                  <a:schemeClr val="bg2">
                    <a:lumMod val="10000"/>
                  </a:schemeClr>
                </a:solidFill>
                <a:ea typeface="新細明體" pitchFamily="18" charset="-120"/>
              </a:rPr>
              <a:t>Target line </a:t>
            </a:r>
            <a:endParaRPr lang="zh-TW" altLang="en-US" sz="1400" dirty="0">
              <a:solidFill>
                <a:schemeClr val="bg2">
                  <a:lumMod val="10000"/>
                </a:schemeClr>
              </a:solidFill>
              <a:ea typeface="新細明體" pitchFamily="18" charset="-120"/>
            </a:endParaRPr>
          </a:p>
        </p:txBody>
      </p:sp>
      <p:cxnSp>
        <p:nvCxnSpPr>
          <p:cNvPr id="5208" name="直線接點 28"/>
          <p:cNvCxnSpPr>
            <a:cxnSpLocks noChangeShapeType="1"/>
          </p:cNvCxnSpPr>
          <p:nvPr/>
        </p:nvCxnSpPr>
        <p:spPr bwMode="auto">
          <a:xfrm>
            <a:off x="5578475" y="3516313"/>
            <a:ext cx="2833688" cy="0"/>
          </a:xfrm>
          <a:prstGeom prst="line">
            <a:avLst/>
          </a:prstGeom>
          <a:noFill/>
          <a:ln w="38100" algn="ctr">
            <a:solidFill>
              <a:srgbClr val="FFC000"/>
            </a:solidFill>
            <a:prstDash val="sysDash"/>
            <a:round/>
            <a:headEnd/>
            <a:tailEnd/>
          </a:ln>
        </p:spPr>
      </p:cxnSp>
      <p:sp>
        <p:nvSpPr>
          <p:cNvPr id="30" name="文字方塊 20"/>
          <p:cNvSpPr txBox="1">
            <a:spLocks noChangeArrowheads="1"/>
          </p:cNvSpPr>
          <p:nvPr/>
        </p:nvSpPr>
        <p:spPr bwMode="auto">
          <a:xfrm>
            <a:off x="7407275" y="3270250"/>
            <a:ext cx="1279525" cy="307975"/>
          </a:xfrm>
          <a:prstGeom prst="rect">
            <a:avLst/>
          </a:prstGeom>
          <a:noFill/>
          <a:ln w="9525">
            <a:noFill/>
            <a:miter lim="800000"/>
            <a:headEnd/>
            <a:tailEnd/>
          </a:ln>
        </p:spPr>
        <p:txBody>
          <a:bodyPr>
            <a:spAutoFit/>
          </a:bodyPr>
          <a:lstStyle/>
          <a:p>
            <a:pPr algn="ctr">
              <a:defRPr/>
            </a:pPr>
            <a:r>
              <a:rPr lang="en-US" altLang="zh-TW" sz="1400" dirty="0">
                <a:solidFill>
                  <a:schemeClr val="bg2">
                    <a:lumMod val="10000"/>
                  </a:schemeClr>
                </a:solidFill>
                <a:ea typeface="新細明體" pitchFamily="18" charset="-120"/>
              </a:rPr>
              <a:t>Target line </a:t>
            </a:r>
            <a:endParaRPr lang="zh-TW" altLang="en-US" sz="1400" dirty="0">
              <a:solidFill>
                <a:schemeClr val="bg2">
                  <a:lumMod val="10000"/>
                </a:schemeClr>
              </a:solidFill>
              <a:ea typeface="新細明體" pitchFamily="18" charset="-120"/>
            </a:endParaRPr>
          </a:p>
        </p:txBody>
      </p:sp>
      <p:sp>
        <p:nvSpPr>
          <p:cNvPr id="5210" name="矩形 13"/>
          <p:cNvSpPr>
            <a:spLocks noChangeArrowheads="1"/>
          </p:cNvSpPr>
          <p:nvPr/>
        </p:nvSpPr>
        <p:spPr bwMode="auto">
          <a:xfrm>
            <a:off x="7040563" y="4489450"/>
            <a:ext cx="1350962" cy="276225"/>
          </a:xfrm>
          <a:prstGeom prst="rect">
            <a:avLst/>
          </a:prstGeom>
          <a:noFill/>
          <a:ln w="9525">
            <a:noFill/>
            <a:miter lim="800000"/>
            <a:headEnd/>
            <a:tailEnd/>
          </a:ln>
        </p:spPr>
        <p:txBody>
          <a:bodyPr wrap="none">
            <a:spAutoFit/>
          </a:bodyPr>
          <a:lstStyle/>
          <a:p>
            <a:r>
              <a:rPr lang="en-US" altLang="zh-TW" sz="1200"/>
              <a:t>Landing Energy</a:t>
            </a:r>
          </a:p>
        </p:txBody>
      </p:sp>
      <p:sp>
        <p:nvSpPr>
          <p:cNvPr id="5211" name="矩形 25"/>
          <p:cNvSpPr>
            <a:spLocks noChangeArrowheads="1"/>
          </p:cNvSpPr>
          <p:nvPr/>
        </p:nvSpPr>
        <p:spPr bwMode="auto">
          <a:xfrm>
            <a:off x="2651125" y="377825"/>
            <a:ext cx="823913" cy="4479925"/>
          </a:xfrm>
          <a:prstGeom prst="rect">
            <a:avLst/>
          </a:prstGeom>
          <a:noFill/>
          <a:ln w="57150" algn="ctr">
            <a:solidFill>
              <a:srgbClr val="FF0000"/>
            </a:solidFill>
            <a:round/>
            <a:headEnd/>
            <a:tailEnd/>
          </a:ln>
        </p:spPr>
        <p:txBody>
          <a:bodyPr/>
          <a:lstStyle/>
          <a:p>
            <a:pPr eaLnBrk="1" hangingPunct="1"/>
            <a:endParaRPr lang="zh-TW" alt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6"/>
          <p:cNvPicPr>
            <a:picLocks noChangeAspect="1" noChangeArrowheads="1"/>
          </p:cNvPicPr>
          <p:nvPr/>
        </p:nvPicPr>
        <p:blipFill>
          <a:blip r:embed="rId2" cstate="print"/>
          <a:srcRect/>
          <a:stretch>
            <a:fillRect/>
          </a:stretch>
        </p:blipFill>
        <p:spPr bwMode="auto">
          <a:xfrm>
            <a:off x="5535613" y="2919413"/>
            <a:ext cx="3059112" cy="1846262"/>
          </a:xfrm>
          <a:prstGeom prst="rect">
            <a:avLst/>
          </a:prstGeom>
          <a:noFill/>
          <a:ln w="9525">
            <a:noFill/>
            <a:miter lim="800000"/>
            <a:headEnd/>
            <a:tailEnd/>
          </a:ln>
        </p:spPr>
      </p:pic>
      <p:pic>
        <p:nvPicPr>
          <p:cNvPr id="6147" name="Picture 5"/>
          <p:cNvPicPr>
            <a:picLocks noChangeAspect="1" noChangeArrowheads="1"/>
          </p:cNvPicPr>
          <p:nvPr/>
        </p:nvPicPr>
        <p:blipFill>
          <a:blip r:embed="rId3" cstate="print"/>
          <a:srcRect/>
          <a:stretch>
            <a:fillRect/>
          </a:stretch>
        </p:blipFill>
        <p:spPr bwMode="auto">
          <a:xfrm>
            <a:off x="5535613" y="811213"/>
            <a:ext cx="3059112" cy="1852612"/>
          </a:xfrm>
          <a:prstGeom prst="rect">
            <a:avLst/>
          </a:prstGeom>
          <a:noFill/>
          <a:ln w="9525">
            <a:noFill/>
            <a:miter lim="800000"/>
            <a:headEnd/>
            <a:tailEnd/>
          </a:ln>
        </p:spPr>
      </p:pic>
      <p:sp>
        <p:nvSpPr>
          <p:cNvPr id="6148" name="標題 2"/>
          <p:cNvSpPr>
            <a:spLocks noGrp="1"/>
          </p:cNvSpPr>
          <p:nvPr>
            <p:ph type="title"/>
          </p:nvPr>
        </p:nvSpPr>
        <p:spPr bwMode="auto">
          <a:xfrm>
            <a:off x="92075" y="0"/>
            <a:ext cx="8229600" cy="457200"/>
          </a:xfrm>
          <a:noFill/>
          <a:ln>
            <a:miter lim="800000"/>
            <a:headEnd/>
            <a:tailEnd/>
          </a:ln>
        </p:spPr>
        <p:txBody>
          <a:bodyPr vert="horz" wrap="square" lIns="91440" tIns="45720" rIns="91440" bIns="45720" numCol="1" anchorCtr="0" compatLnSpc="1">
            <a:prstTxWarp prst="textNoShape">
              <a:avLst/>
            </a:prstTxWarp>
          </a:bodyPr>
          <a:lstStyle/>
          <a:p>
            <a:r>
              <a:rPr lang="en-US" altLang="zh-TW" sz="2800" dirty="0" smtClean="0">
                <a:ea typeface="新細明體" charset="-120"/>
              </a:rPr>
              <a:t>Comparison NO.5</a:t>
            </a:r>
            <a:endParaRPr lang="zh-TW" altLang="en-US" sz="2800" dirty="0" smtClean="0">
              <a:ea typeface="新細明體" charset="-120"/>
            </a:endParaRPr>
          </a:p>
        </p:txBody>
      </p:sp>
      <p:graphicFrame>
        <p:nvGraphicFramePr>
          <p:cNvPr id="4" name="Table 3"/>
          <p:cNvGraphicFramePr>
            <a:graphicFrameLocks noGrp="1"/>
          </p:cNvGraphicFramePr>
          <p:nvPr/>
        </p:nvGraphicFramePr>
        <p:xfrm>
          <a:off x="38100" y="377825"/>
          <a:ext cx="4955234" cy="4761503"/>
        </p:xfrm>
        <a:graphic>
          <a:graphicData uri="http://schemas.openxmlformats.org/drawingml/2006/table">
            <a:tbl>
              <a:tblPr/>
              <a:tblGrid>
                <a:gridCol w="1607851"/>
                <a:gridCol w="852892"/>
                <a:gridCol w="774796"/>
                <a:gridCol w="860885"/>
                <a:gridCol w="858810"/>
              </a:tblGrid>
              <a:tr h="27541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1" i="0" u="none" strike="noStrike" cap="none" normalizeH="0" baseline="0" dirty="0" smtClean="0">
                          <a:ln>
                            <a:noFill/>
                          </a:ln>
                          <a:solidFill>
                            <a:srgbClr val="FFFFFF"/>
                          </a:solidFill>
                          <a:effectLst/>
                          <a:latin typeface="Arial" charset="0"/>
                          <a:ea typeface="新細明體" pitchFamily="18" charset="-120"/>
                        </a:rPr>
                        <a:t>Pixel size (nm)</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rgbClr val="FFFFFF"/>
                          </a:solidFill>
                          <a:effectLst/>
                          <a:latin typeface="Arial" charset="0"/>
                          <a:ea typeface="新細明體" pitchFamily="18" charset="-120"/>
                        </a:rPr>
                        <a:t>65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rgbClr val="FFFFFF"/>
                          </a:solidFill>
                          <a:effectLst/>
                          <a:latin typeface="Arial" charset="0"/>
                          <a:ea typeface="新細明體" pitchFamily="18" charset="-120"/>
                        </a:rPr>
                        <a:t>65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rgbClr val="FFFFFF"/>
                          </a:solidFill>
                          <a:effectLst/>
                          <a:latin typeface="Arial" charset="0"/>
                          <a:ea typeface="新細明體" pitchFamily="18" charset="-120"/>
                        </a:rPr>
                        <a:t>65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rgbClr val="FFFFFF"/>
                          </a:solidFill>
                          <a:effectLst/>
                          <a:latin typeface="Arial" charset="0"/>
                          <a:ea typeface="新細明體" pitchFamily="18" charset="-120"/>
                        </a:rPr>
                        <a:t>65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643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NO.5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2000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2500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3000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0D8E8"/>
                    </a:solidFill>
                  </a:tcPr>
                </a:tc>
              </a:tr>
              <a:tr h="2643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Pre-scan averages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4F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4F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4F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4F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643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rgbClr val="000000"/>
                          </a:solidFill>
                          <a:effectLst/>
                          <a:latin typeface="Arial" charset="0"/>
                          <a:ea typeface="新細明體" pitchFamily="18" charset="-120"/>
                        </a:rPr>
                        <a:t>Inspection averages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8F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8F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8F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8F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7694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Defect count (CS mode)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23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32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8190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Defect count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 (High sensitivity)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23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34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643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rgbClr val="000000"/>
                          </a:solidFill>
                          <a:effectLst/>
                          <a:latin typeface="Arial" charset="0"/>
                          <a:ea typeface="新細明體" pitchFamily="18" charset="-120"/>
                        </a:rPr>
                        <a:t>Defect capture rate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94.1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2643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Arial" charset="0"/>
                          <a:ea typeface="新細明體" pitchFamily="18" charset="-120"/>
                        </a:rPr>
                        <a:t>GLV (hole)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89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40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50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78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2643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Arial" charset="0"/>
                          <a:ea typeface="新細明體" pitchFamily="18" charset="-120"/>
                        </a:rPr>
                        <a:t>GLV (background)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196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179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212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199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2643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Arial" charset="0"/>
                          <a:ea typeface="新細明體" pitchFamily="18" charset="-120"/>
                        </a:rPr>
                        <a:t>Delta GLV</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107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139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162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121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38190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chemeClr val="tx1"/>
                          </a:solidFill>
                          <a:effectLst/>
                          <a:latin typeface="Arial" charset="0"/>
                          <a:ea typeface="新細明體" pitchFamily="18" charset="-120"/>
                        </a:rPr>
                        <a:t>Delta GLV Max </a:t>
                      </a:r>
                      <a:br>
                        <a:rPr kumimoji="0" lang="en-US" altLang="zh-TW" sz="1000" b="0" i="0" u="none" strike="noStrike" cap="none" normalizeH="0" baseline="0" dirty="0" smtClean="0">
                          <a:ln>
                            <a:noFill/>
                          </a:ln>
                          <a:solidFill>
                            <a:schemeClr val="tx1"/>
                          </a:solidFill>
                          <a:effectLst/>
                          <a:latin typeface="Arial" charset="0"/>
                          <a:ea typeface="新細明體" pitchFamily="18" charset="-120"/>
                        </a:rPr>
                      </a:br>
                      <a:r>
                        <a:rPr kumimoji="0" lang="en-US" altLang="zh-TW" sz="1000" b="0" i="0" u="none" strike="noStrike" cap="none" normalizeH="0" baseline="0" dirty="0" smtClean="0">
                          <a:ln>
                            <a:noFill/>
                          </a:ln>
                          <a:solidFill>
                            <a:schemeClr val="tx1"/>
                          </a:solidFill>
                          <a:effectLst/>
                          <a:latin typeface="Arial" charset="0"/>
                          <a:ea typeface="新細明體" pitchFamily="18" charset="-120"/>
                        </a:rPr>
                        <a:t>(High Sensitivity)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186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186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186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186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149642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chemeClr val="tx1"/>
                          </a:solidFill>
                          <a:effectLst/>
                          <a:latin typeface="Arial" charset="0"/>
                          <a:ea typeface="新細明體" pitchFamily="18" charset="-120"/>
                        </a:rPr>
                        <a:t>Delta GLV </a:t>
                      </a:r>
                      <a:r>
                        <a:rPr kumimoji="0" lang="en-US" altLang="zh-TW" sz="1000" b="0" i="0" u="none" strike="noStrike" cap="none" normalizeH="0" baseline="0" dirty="0" err="1" smtClean="0">
                          <a:ln>
                            <a:noFill/>
                          </a:ln>
                          <a:solidFill>
                            <a:schemeClr val="tx1"/>
                          </a:solidFill>
                          <a:effectLst/>
                          <a:latin typeface="Arial" charset="0"/>
                          <a:ea typeface="新細明體" pitchFamily="18" charset="-120"/>
                        </a:rPr>
                        <a:t>vs</a:t>
                      </a:r>
                      <a:r>
                        <a:rPr kumimoji="0" lang="en-US" altLang="zh-TW" sz="1000" b="0" i="0" u="none" strike="noStrike" cap="none" normalizeH="0" baseline="0" dirty="0" smtClean="0">
                          <a:ln>
                            <a:noFill/>
                          </a:ln>
                          <a:solidFill>
                            <a:schemeClr val="tx1"/>
                          </a:solidFill>
                          <a:effectLst/>
                          <a:latin typeface="Arial" charset="0"/>
                          <a:ea typeface="新細明體" pitchFamily="18" charset="-12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chemeClr val="tx1"/>
                          </a:solidFill>
                          <a:effectLst/>
                          <a:latin typeface="Arial" charset="0"/>
                          <a:ea typeface="新細明體" pitchFamily="18" charset="-120"/>
                        </a:rPr>
                        <a:t>Delta GLV Max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57.5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74.7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87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65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
        <p:nvSpPr>
          <p:cNvPr id="6229" name="TextBox 7"/>
          <p:cNvSpPr txBox="1">
            <a:spLocks noChangeArrowheads="1"/>
          </p:cNvSpPr>
          <p:nvPr/>
        </p:nvSpPr>
        <p:spPr bwMode="auto">
          <a:xfrm>
            <a:off x="92075" y="4638675"/>
            <a:ext cx="1111250" cy="401638"/>
          </a:xfrm>
          <a:prstGeom prst="rect">
            <a:avLst/>
          </a:prstGeom>
          <a:noFill/>
          <a:ln w="9525">
            <a:noFill/>
            <a:miter lim="800000"/>
            <a:headEnd/>
            <a:tailEnd/>
          </a:ln>
        </p:spPr>
        <p:txBody>
          <a:bodyPr>
            <a:spAutoFit/>
          </a:bodyPr>
          <a:lstStyle/>
          <a:p>
            <a:pPr algn="ctr"/>
            <a:r>
              <a:rPr lang="en-US" altLang="zh-TW" sz="1000" b="0"/>
              <a:t>Reference (review image)</a:t>
            </a:r>
          </a:p>
        </p:txBody>
      </p:sp>
      <p:sp>
        <p:nvSpPr>
          <p:cNvPr id="6230" name="矩形 13"/>
          <p:cNvSpPr>
            <a:spLocks noChangeArrowheads="1"/>
          </p:cNvSpPr>
          <p:nvPr/>
        </p:nvSpPr>
        <p:spPr bwMode="auto">
          <a:xfrm>
            <a:off x="7959725" y="2203450"/>
            <a:ext cx="544513" cy="277813"/>
          </a:xfrm>
          <a:prstGeom prst="rect">
            <a:avLst/>
          </a:prstGeom>
          <a:noFill/>
          <a:ln w="9525">
            <a:noFill/>
            <a:miter lim="800000"/>
            <a:headEnd/>
            <a:tailEnd/>
          </a:ln>
        </p:spPr>
        <p:txBody>
          <a:bodyPr wrap="none">
            <a:spAutoFit/>
          </a:bodyPr>
          <a:lstStyle/>
          <a:p>
            <a:r>
              <a:rPr lang="en-US" altLang="zh-TW" sz="1200"/>
              <a:t>NO.5</a:t>
            </a:r>
          </a:p>
        </p:txBody>
      </p:sp>
      <p:sp>
        <p:nvSpPr>
          <p:cNvPr id="6231" name="矩形 17"/>
          <p:cNvSpPr>
            <a:spLocks noChangeArrowheads="1"/>
          </p:cNvSpPr>
          <p:nvPr/>
        </p:nvSpPr>
        <p:spPr bwMode="auto">
          <a:xfrm>
            <a:off x="5578475" y="2660650"/>
            <a:ext cx="1371600" cy="276225"/>
          </a:xfrm>
          <a:prstGeom prst="rect">
            <a:avLst/>
          </a:prstGeom>
          <a:noFill/>
          <a:ln w="9525">
            <a:noFill/>
            <a:miter lim="800000"/>
            <a:headEnd/>
            <a:tailEnd/>
          </a:ln>
        </p:spPr>
        <p:txBody>
          <a:bodyPr wrap="none">
            <a:spAutoFit/>
          </a:bodyPr>
          <a:lstStyle/>
          <a:p>
            <a:r>
              <a:rPr lang="en-US" altLang="zh-TW" sz="1200"/>
              <a:t>Capture rate (%)</a:t>
            </a:r>
          </a:p>
        </p:txBody>
      </p:sp>
      <p:pic>
        <p:nvPicPr>
          <p:cNvPr id="6232" name="Picture 2"/>
          <p:cNvPicPr>
            <a:picLocks noChangeAspect="1" noChangeArrowheads="1"/>
          </p:cNvPicPr>
          <p:nvPr/>
        </p:nvPicPr>
        <p:blipFill>
          <a:blip r:embed="rId4" cstate="print"/>
          <a:srcRect/>
          <a:stretch>
            <a:fillRect/>
          </a:stretch>
        </p:blipFill>
        <p:spPr bwMode="auto">
          <a:xfrm>
            <a:off x="274638" y="3943350"/>
            <a:ext cx="714375" cy="720725"/>
          </a:xfrm>
          <a:prstGeom prst="rect">
            <a:avLst/>
          </a:prstGeom>
          <a:noFill/>
          <a:ln w="9525">
            <a:noFill/>
            <a:miter lim="800000"/>
            <a:headEnd/>
            <a:tailEnd/>
          </a:ln>
        </p:spPr>
      </p:pic>
      <p:pic>
        <p:nvPicPr>
          <p:cNvPr id="6233" name="Picture 15"/>
          <p:cNvPicPr>
            <a:picLocks noChangeAspect="1" noChangeArrowheads="1"/>
          </p:cNvPicPr>
          <p:nvPr/>
        </p:nvPicPr>
        <p:blipFill>
          <a:blip r:embed="rId5" cstate="print"/>
          <a:srcRect/>
          <a:stretch>
            <a:fillRect/>
          </a:stretch>
        </p:blipFill>
        <p:spPr bwMode="auto">
          <a:xfrm>
            <a:off x="3382963" y="3943350"/>
            <a:ext cx="731837" cy="720725"/>
          </a:xfrm>
          <a:prstGeom prst="rect">
            <a:avLst/>
          </a:prstGeom>
          <a:noFill/>
          <a:ln w="9525">
            <a:noFill/>
            <a:miter lim="800000"/>
            <a:headEnd/>
            <a:tailEnd/>
          </a:ln>
        </p:spPr>
      </p:pic>
      <p:sp>
        <p:nvSpPr>
          <p:cNvPr id="6234" name="矩形 12"/>
          <p:cNvSpPr>
            <a:spLocks noChangeArrowheads="1"/>
          </p:cNvSpPr>
          <p:nvPr/>
        </p:nvSpPr>
        <p:spPr bwMode="auto">
          <a:xfrm>
            <a:off x="5494338" y="557213"/>
            <a:ext cx="2643187" cy="276225"/>
          </a:xfrm>
          <a:prstGeom prst="rect">
            <a:avLst/>
          </a:prstGeom>
          <a:noFill/>
          <a:ln w="9525">
            <a:noFill/>
            <a:miter lim="800000"/>
            <a:headEnd/>
            <a:tailEnd/>
          </a:ln>
        </p:spPr>
        <p:txBody>
          <a:bodyPr wrap="none">
            <a:spAutoFit/>
          </a:bodyPr>
          <a:lstStyle/>
          <a:p>
            <a:r>
              <a:rPr lang="en-US" altLang="zh-TW" sz="1200"/>
              <a:t>Delta GLV  vs  Delta GLV Max (%)</a:t>
            </a:r>
          </a:p>
        </p:txBody>
      </p:sp>
      <p:sp>
        <p:nvSpPr>
          <p:cNvPr id="6235" name="文字方塊 20"/>
          <p:cNvSpPr txBox="1">
            <a:spLocks noChangeArrowheads="1"/>
          </p:cNvSpPr>
          <p:nvPr/>
        </p:nvSpPr>
        <p:spPr bwMode="auto">
          <a:xfrm>
            <a:off x="7954963" y="676275"/>
            <a:ext cx="1281112" cy="523875"/>
          </a:xfrm>
          <a:prstGeom prst="rect">
            <a:avLst/>
          </a:prstGeom>
          <a:noFill/>
          <a:ln w="9525">
            <a:noFill/>
            <a:miter lim="800000"/>
            <a:headEnd/>
            <a:tailEnd/>
          </a:ln>
        </p:spPr>
        <p:txBody>
          <a:bodyPr>
            <a:spAutoFit/>
          </a:bodyPr>
          <a:lstStyle/>
          <a:p>
            <a:pPr algn="ctr"/>
            <a:r>
              <a:rPr lang="en-US" altLang="zh-TW" sz="1400">
                <a:solidFill>
                  <a:srgbClr val="FF0000"/>
                </a:solidFill>
              </a:rPr>
              <a:t>Production </a:t>
            </a:r>
            <a:br>
              <a:rPr lang="en-US" altLang="zh-TW" sz="1400">
                <a:solidFill>
                  <a:srgbClr val="FF0000"/>
                </a:solidFill>
              </a:rPr>
            </a:br>
            <a:r>
              <a:rPr lang="en-US" altLang="zh-TW" sz="1400">
                <a:solidFill>
                  <a:srgbClr val="FF0000"/>
                </a:solidFill>
              </a:rPr>
              <a:t>setting</a:t>
            </a:r>
            <a:endParaRPr lang="zh-TW" altLang="en-US" sz="1400">
              <a:solidFill>
                <a:srgbClr val="FF0000"/>
              </a:solidFill>
            </a:endParaRPr>
          </a:p>
        </p:txBody>
      </p:sp>
      <p:sp>
        <p:nvSpPr>
          <p:cNvPr id="6236" name="向下箭號 21"/>
          <p:cNvSpPr>
            <a:spLocks noChangeArrowheads="1"/>
          </p:cNvSpPr>
          <p:nvPr/>
        </p:nvSpPr>
        <p:spPr bwMode="auto">
          <a:xfrm>
            <a:off x="7954963" y="768350"/>
            <a:ext cx="182562" cy="274638"/>
          </a:xfrm>
          <a:prstGeom prst="downArrow">
            <a:avLst>
              <a:gd name="adj1" fmla="val 50000"/>
              <a:gd name="adj2" fmla="val 50145"/>
            </a:avLst>
          </a:prstGeom>
          <a:solidFill>
            <a:srgbClr val="FF0000"/>
          </a:solidFill>
          <a:ln w="9525" algn="ctr">
            <a:solidFill>
              <a:srgbClr val="000000"/>
            </a:solidFill>
            <a:round/>
            <a:headEnd/>
            <a:tailEnd/>
          </a:ln>
        </p:spPr>
        <p:txBody>
          <a:bodyPr/>
          <a:lstStyle/>
          <a:p>
            <a:pPr eaLnBrk="1" hangingPunct="1"/>
            <a:endParaRPr lang="zh-TW" altLang="en-US"/>
          </a:p>
        </p:txBody>
      </p:sp>
      <p:sp>
        <p:nvSpPr>
          <p:cNvPr id="6237" name="矩形 13"/>
          <p:cNvSpPr>
            <a:spLocks noChangeArrowheads="1"/>
          </p:cNvSpPr>
          <p:nvPr/>
        </p:nvSpPr>
        <p:spPr bwMode="auto">
          <a:xfrm>
            <a:off x="7954963" y="4306888"/>
            <a:ext cx="544512" cy="276225"/>
          </a:xfrm>
          <a:prstGeom prst="rect">
            <a:avLst/>
          </a:prstGeom>
          <a:noFill/>
          <a:ln w="9525">
            <a:noFill/>
            <a:miter lim="800000"/>
            <a:headEnd/>
            <a:tailEnd/>
          </a:ln>
        </p:spPr>
        <p:txBody>
          <a:bodyPr wrap="none">
            <a:spAutoFit/>
          </a:bodyPr>
          <a:lstStyle/>
          <a:p>
            <a:r>
              <a:rPr lang="en-US" altLang="zh-TW" sz="1200"/>
              <a:t>NO.5</a:t>
            </a:r>
          </a:p>
        </p:txBody>
      </p:sp>
      <p:sp>
        <p:nvSpPr>
          <p:cNvPr id="6238" name="文字方塊 20"/>
          <p:cNvSpPr txBox="1">
            <a:spLocks noChangeArrowheads="1"/>
          </p:cNvSpPr>
          <p:nvPr/>
        </p:nvSpPr>
        <p:spPr bwMode="auto">
          <a:xfrm>
            <a:off x="6950075" y="2630488"/>
            <a:ext cx="2376488" cy="306387"/>
          </a:xfrm>
          <a:prstGeom prst="rect">
            <a:avLst/>
          </a:prstGeom>
          <a:noFill/>
          <a:ln w="9525">
            <a:noFill/>
            <a:miter lim="800000"/>
            <a:headEnd/>
            <a:tailEnd/>
          </a:ln>
        </p:spPr>
        <p:txBody>
          <a:bodyPr>
            <a:spAutoFit/>
          </a:bodyPr>
          <a:lstStyle/>
          <a:p>
            <a:pPr algn="ctr"/>
            <a:r>
              <a:rPr lang="en-US" altLang="zh-TW" sz="1400">
                <a:solidFill>
                  <a:srgbClr val="FF0000"/>
                </a:solidFill>
              </a:rPr>
              <a:t>Production setting</a:t>
            </a:r>
            <a:endParaRPr lang="zh-TW" altLang="en-US" sz="1400">
              <a:solidFill>
                <a:srgbClr val="FF0000"/>
              </a:solidFill>
            </a:endParaRPr>
          </a:p>
        </p:txBody>
      </p:sp>
      <p:sp>
        <p:nvSpPr>
          <p:cNvPr id="6239" name="向下箭號 21"/>
          <p:cNvSpPr>
            <a:spLocks noChangeArrowheads="1"/>
          </p:cNvSpPr>
          <p:nvPr/>
        </p:nvSpPr>
        <p:spPr bwMode="auto">
          <a:xfrm>
            <a:off x="7954963" y="2820988"/>
            <a:ext cx="182562" cy="115887"/>
          </a:xfrm>
          <a:prstGeom prst="downArrow">
            <a:avLst>
              <a:gd name="adj1" fmla="val 50000"/>
              <a:gd name="adj2" fmla="val 50000"/>
            </a:avLst>
          </a:prstGeom>
          <a:solidFill>
            <a:srgbClr val="FF0000"/>
          </a:solidFill>
          <a:ln w="9525" algn="ctr">
            <a:solidFill>
              <a:srgbClr val="000000"/>
            </a:solidFill>
            <a:round/>
            <a:headEnd/>
            <a:tailEnd/>
          </a:ln>
        </p:spPr>
        <p:txBody>
          <a:bodyPr/>
          <a:lstStyle/>
          <a:p>
            <a:pPr eaLnBrk="1" hangingPunct="1"/>
            <a:endParaRPr lang="zh-TW" altLang="en-US"/>
          </a:p>
        </p:txBody>
      </p:sp>
      <p:cxnSp>
        <p:nvCxnSpPr>
          <p:cNvPr id="6240" name="直線接點 41"/>
          <p:cNvCxnSpPr>
            <a:cxnSpLocks noChangeShapeType="1"/>
          </p:cNvCxnSpPr>
          <p:nvPr/>
        </p:nvCxnSpPr>
        <p:spPr bwMode="auto">
          <a:xfrm>
            <a:off x="5761038" y="1382713"/>
            <a:ext cx="2833687" cy="0"/>
          </a:xfrm>
          <a:prstGeom prst="line">
            <a:avLst/>
          </a:prstGeom>
          <a:noFill/>
          <a:ln w="38100" algn="ctr">
            <a:solidFill>
              <a:srgbClr val="FFC000"/>
            </a:solidFill>
            <a:prstDash val="sysDash"/>
            <a:round/>
            <a:headEnd/>
            <a:tailEnd/>
          </a:ln>
        </p:spPr>
      </p:cxnSp>
      <p:cxnSp>
        <p:nvCxnSpPr>
          <p:cNvPr id="6241" name="直線接點 45"/>
          <p:cNvCxnSpPr>
            <a:cxnSpLocks noChangeShapeType="1"/>
          </p:cNvCxnSpPr>
          <p:nvPr/>
        </p:nvCxnSpPr>
        <p:spPr bwMode="auto">
          <a:xfrm>
            <a:off x="5761038" y="3276600"/>
            <a:ext cx="2833687" cy="0"/>
          </a:xfrm>
          <a:prstGeom prst="line">
            <a:avLst/>
          </a:prstGeom>
          <a:noFill/>
          <a:ln w="38100" algn="ctr">
            <a:solidFill>
              <a:srgbClr val="FFC000"/>
            </a:solidFill>
            <a:prstDash val="sysDash"/>
            <a:round/>
            <a:headEnd/>
            <a:tailEnd/>
          </a:ln>
        </p:spPr>
      </p:cxnSp>
      <p:sp>
        <p:nvSpPr>
          <p:cNvPr id="47" name="文字方塊 20"/>
          <p:cNvSpPr txBox="1">
            <a:spLocks noChangeArrowheads="1"/>
          </p:cNvSpPr>
          <p:nvPr/>
        </p:nvSpPr>
        <p:spPr bwMode="auto">
          <a:xfrm>
            <a:off x="5761038" y="1108075"/>
            <a:ext cx="1279525" cy="307975"/>
          </a:xfrm>
          <a:prstGeom prst="rect">
            <a:avLst/>
          </a:prstGeom>
          <a:noFill/>
          <a:ln w="9525">
            <a:noFill/>
            <a:miter lim="800000"/>
            <a:headEnd/>
            <a:tailEnd/>
          </a:ln>
        </p:spPr>
        <p:txBody>
          <a:bodyPr>
            <a:spAutoFit/>
          </a:bodyPr>
          <a:lstStyle/>
          <a:p>
            <a:pPr algn="ctr">
              <a:defRPr/>
            </a:pPr>
            <a:r>
              <a:rPr lang="en-US" altLang="zh-TW" sz="1400" dirty="0">
                <a:solidFill>
                  <a:schemeClr val="bg2">
                    <a:lumMod val="10000"/>
                  </a:schemeClr>
                </a:solidFill>
                <a:ea typeface="新細明體" pitchFamily="18" charset="-120"/>
              </a:rPr>
              <a:t>Target line </a:t>
            </a:r>
            <a:endParaRPr lang="zh-TW" altLang="en-US" sz="1400" dirty="0">
              <a:solidFill>
                <a:schemeClr val="bg2">
                  <a:lumMod val="10000"/>
                </a:schemeClr>
              </a:solidFill>
              <a:ea typeface="新細明體" pitchFamily="18" charset="-120"/>
            </a:endParaRPr>
          </a:p>
        </p:txBody>
      </p:sp>
      <p:sp>
        <p:nvSpPr>
          <p:cNvPr id="48" name="文字方塊 20"/>
          <p:cNvSpPr txBox="1">
            <a:spLocks noChangeArrowheads="1"/>
          </p:cNvSpPr>
          <p:nvPr/>
        </p:nvSpPr>
        <p:spPr bwMode="auto">
          <a:xfrm>
            <a:off x="7223125" y="3211513"/>
            <a:ext cx="1281113" cy="307975"/>
          </a:xfrm>
          <a:prstGeom prst="rect">
            <a:avLst/>
          </a:prstGeom>
          <a:noFill/>
          <a:ln w="9525">
            <a:noFill/>
            <a:miter lim="800000"/>
            <a:headEnd/>
            <a:tailEnd/>
          </a:ln>
        </p:spPr>
        <p:txBody>
          <a:bodyPr>
            <a:spAutoFit/>
          </a:bodyPr>
          <a:lstStyle/>
          <a:p>
            <a:pPr algn="ctr">
              <a:defRPr/>
            </a:pPr>
            <a:r>
              <a:rPr lang="en-US" altLang="zh-TW" sz="1400" dirty="0">
                <a:solidFill>
                  <a:schemeClr val="bg2">
                    <a:lumMod val="10000"/>
                  </a:schemeClr>
                </a:solidFill>
                <a:ea typeface="新細明體" pitchFamily="18" charset="-120"/>
              </a:rPr>
              <a:t>Target line </a:t>
            </a:r>
            <a:endParaRPr lang="zh-TW" altLang="en-US" sz="1400" dirty="0">
              <a:solidFill>
                <a:schemeClr val="bg2">
                  <a:lumMod val="10000"/>
                </a:schemeClr>
              </a:solidFill>
              <a:ea typeface="新細明體" pitchFamily="18" charset="-120"/>
            </a:endParaRPr>
          </a:p>
        </p:txBody>
      </p:sp>
      <p:pic>
        <p:nvPicPr>
          <p:cNvPr id="6244" name="Picture 2"/>
          <p:cNvPicPr>
            <a:picLocks noChangeAspect="1" noChangeArrowheads="1"/>
          </p:cNvPicPr>
          <p:nvPr/>
        </p:nvPicPr>
        <p:blipFill>
          <a:blip r:embed="rId6" cstate="print"/>
          <a:srcRect/>
          <a:stretch>
            <a:fillRect/>
          </a:stretch>
        </p:blipFill>
        <p:spPr bwMode="auto">
          <a:xfrm>
            <a:off x="4206875" y="3943350"/>
            <a:ext cx="719138" cy="720725"/>
          </a:xfrm>
          <a:prstGeom prst="rect">
            <a:avLst/>
          </a:prstGeom>
          <a:noFill/>
          <a:ln w="9525">
            <a:noFill/>
            <a:miter lim="800000"/>
            <a:headEnd/>
            <a:tailEnd/>
          </a:ln>
        </p:spPr>
      </p:pic>
      <p:pic>
        <p:nvPicPr>
          <p:cNvPr id="6245" name="Picture 3"/>
          <p:cNvPicPr>
            <a:picLocks noChangeAspect="1" noChangeArrowheads="1"/>
          </p:cNvPicPr>
          <p:nvPr/>
        </p:nvPicPr>
        <p:blipFill>
          <a:blip r:embed="rId7" cstate="print"/>
          <a:srcRect/>
          <a:stretch>
            <a:fillRect/>
          </a:stretch>
        </p:blipFill>
        <p:spPr bwMode="auto">
          <a:xfrm>
            <a:off x="2560638" y="3954463"/>
            <a:ext cx="725487" cy="720725"/>
          </a:xfrm>
          <a:prstGeom prst="rect">
            <a:avLst/>
          </a:prstGeom>
          <a:noFill/>
          <a:ln w="9525">
            <a:noFill/>
            <a:miter lim="800000"/>
            <a:headEnd/>
            <a:tailEnd/>
          </a:ln>
        </p:spPr>
      </p:pic>
      <p:pic>
        <p:nvPicPr>
          <p:cNvPr id="6246" name="Picture 4"/>
          <p:cNvPicPr>
            <a:picLocks noChangeAspect="1" noChangeArrowheads="1"/>
          </p:cNvPicPr>
          <p:nvPr/>
        </p:nvPicPr>
        <p:blipFill>
          <a:blip r:embed="rId8" cstate="print"/>
          <a:srcRect/>
          <a:stretch>
            <a:fillRect/>
          </a:stretch>
        </p:blipFill>
        <p:spPr bwMode="auto">
          <a:xfrm>
            <a:off x="1736725" y="3954463"/>
            <a:ext cx="720725" cy="720725"/>
          </a:xfrm>
          <a:prstGeom prst="rect">
            <a:avLst/>
          </a:prstGeom>
          <a:noFill/>
          <a:ln w="9525">
            <a:noFill/>
            <a:miter lim="800000"/>
            <a:headEnd/>
            <a:tailEnd/>
          </a:ln>
        </p:spPr>
      </p:pic>
      <p:sp>
        <p:nvSpPr>
          <p:cNvPr id="6247" name="矩形 23"/>
          <p:cNvSpPr>
            <a:spLocks noChangeArrowheads="1"/>
          </p:cNvSpPr>
          <p:nvPr/>
        </p:nvSpPr>
        <p:spPr bwMode="auto">
          <a:xfrm>
            <a:off x="3292475" y="377825"/>
            <a:ext cx="822325" cy="4387850"/>
          </a:xfrm>
          <a:prstGeom prst="rect">
            <a:avLst/>
          </a:prstGeom>
          <a:noFill/>
          <a:ln w="57150" algn="ctr">
            <a:solidFill>
              <a:srgbClr val="FF0000"/>
            </a:solidFill>
            <a:round/>
            <a:headEnd/>
            <a:tailEnd/>
          </a:ln>
        </p:spPr>
        <p:txBody>
          <a:bodyPr/>
          <a:lstStyle/>
          <a:p>
            <a:pPr eaLnBrk="1" hangingPunct="1"/>
            <a:endParaRPr lang="zh-TW" alt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6"/>
          <p:cNvPicPr>
            <a:picLocks noChangeAspect="1" noChangeArrowheads="1"/>
          </p:cNvPicPr>
          <p:nvPr/>
        </p:nvPicPr>
        <p:blipFill>
          <a:blip r:embed="rId2" cstate="print"/>
          <a:srcRect/>
          <a:stretch>
            <a:fillRect/>
          </a:stretch>
        </p:blipFill>
        <p:spPr bwMode="auto">
          <a:xfrm>
            <a:off x="5160963" y="3028950"/>
            <a:ext cx="3060700" cy="1843088"/>
          </a:xfrm>
          <a:prstGeom prst="rect">
            <a:avLst/>
          </a:prstGeom>
          <a:noFill/>
          <a:ln w="9525">
            <a:noFill/>
            <a:miter lim="800000"/>
            <a:headEnd/>
            <a:tailEnd/>
          </a:ln>
        </p:spPr>
      </p:pic>
      <p:pic>
        <p:nvPicPr>
          <p:cNvPr id="7171" name="Picture 5"/>
          <p:cNvPicPr>
            <a:picLocks noChangeAspect="1" noChangeArrowheads="1"/>
          </p:cNvPicPr>
          <p:nvPr/>
        </p:nvPicPr>
        <p:blipFill>
          <a:blip r:embed="rId3" cstate="print"/>
          <a:srcRect/>
          <a:stretch>
            <a:fillRect/>
          </a:stretch>
        </p:blipFill>
        <p:spPr bwMode="auto">
          <a:xfrm>
            <a:off x="5160963" y="812800"/>
            <a:ext cx="3060700" cy="1851025"/>
          </a:xfrm>
          <a:prstGeom prst="rect">
            <a:avLst/>
          </a:prstGeom>
          <a:noFill/>
          <a:ln w="9525">
            <a:noFill/>
            <a:miter lim="800000"/>
            <a:headEnd/>
            <a:tailEnd/>
          </a:ln>
        </p:spPr>
      </p:pic>
      <p:sp>
        <p:nvSpPr>
          <p:cNvPr id="7172" name="標題 2"/>
          <p:cNvSpPr>
            <a:spLocks noGrp="1"/>
          </p:cNvSpPr>
          <p:nvPr>
            <p:ph type="title"/>
          </p:nvPr>
        </p:nvSpPr>
        <p:spPr bwMode="auto">
          <a:xfrm>
            <a:off x="92075" y="0"/>
            <a:ext cx="8229600" cy="457200"/>
          </a:xfrm>
          <a:noFill/>
          <a:ln>
            <a:miter lim="800000"/>
            <a:headEnd/>
            <a:tailEnd/>
          </a:ln>
        </p:spPr>
        <p:txBody>
          <a:bodyPr vert="horz" wrap="square" lIns="91440" tIns="45720" rIns="91440" bIns="45720" numCol="1" anchorCtr="0" compatLnSpc="1">
            <a:prstTxWarp prst="textNoShape">
              <a:avLst/>
            </a:prstTxWarp>
          </a:bodyPr>
          <a:lstStyle/>
          <a:p>
            <a:r>
              <a:rPr lang="en-US" altLang="zh-TW" sz="2800" dirty="0" smtClean="0">
                <a:ea typeface="新細明體" charset="-120"/>
              </a:rPr>
              <a:t>Comparison Inspection average</a:t>
            </a:r>
            <a:endParaRPr lang="zh-TW" altLang="en-US" sz="2800" dirty="0" smtClean="0">
              <a:ea typeface="新細明體" charset="-120"/>
            </a:endParaRPr>
          </a:p>
        </p:txBody>
      </p:sp>
      <p:graphicFrame>
        <p:nvGraphicFramePr>
          <p:cNvPr id="4" name="Table 3"/>
          <p:cNvGraphicFramePr>
            <a:graphicFrameLocks noGrp="1"/>
          </p:cNvGraphicFramePr>
          <p:nvPr/>
        </p:nvGraphicFramePr>
        <p:xfrm>
          <a:off x="377825" y="554038"/>
          <a:ext cx="4102342" cy="4487183"/>
        </p:xfrm>
        <a:graphic>
          <a:graphicData uri="http://schemas.openxmlformats.org/drawingml/2006/table">
            <a:tbl>
              <a:tblPr/>
              <a:tblGrid>
                <a:gridCol w="1607851"/>
                <a:gridCol w="774796"/>
                <a:gridCol w="860885"/>
                <a:gridCol w="858810"/>
              </a:tblGrid>
              <a:tr h="27541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1" i="0" u="none" strike="noStrike" cap="none" normalizeH="0" baseline="0" dirty="0" smtClean="0">
                          <a:ln>
                            <a:noFill/>
                          </a:ln>
                          <a:solidFill>
                            <a:srgbClr val="FFFFFF"/>
                          </a:solidFill>
                          <a:effectLst/>
                          <a:latin typeface="Arial" charset="0"/>
                          <a:ea typeface="新細明體" pitchFamily="18" charset="-120"/>
                        </a:rPr>
                        <a:t>Pixel size (nm)</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rgbClr val="FFFFFF"/>
                          </a:solidFill>
                          <a:effectLst/>
                          <a:latin typeface="Arial" charset="0"/>
                          <a:ea typeface="新細明體" pitchFamily="18" charset="-120"/>
                        </a:rPr>
                        <a:t>65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rgbClr val="FFFFFF"/>
                          </a:solidFill>
                          <a:effectLst/>
                          <a:latin typeface="Arial" charset="0"/>
                          <a:ea typeface="新細明體" pitchFamily="18" charset="-120"/>
                        </a:rPr>
                        <a:t>65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rgbClr val="FFFFFF"/>
                          </a:solidFill>
                          <a:effectLst/>
                          <a:latin typeface="Arial" charset="0"/>
                          <a:ea typeface="新細明體" pitchFamily="18" charset="-120"/>
                        </a:rPr>
                        <a:t>65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643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Pre-scan averages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4F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4F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4F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643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rgbClr val="000000"/>
                          </a:solidFill>
                          <a:effectLst/>
                          <a:latin typeface="Arial" charset="0"/>
                          <a:ea typeface="新細明體" pitchFamily="18" charset="-120"/>
                        </a:rPr>
                        <a:t>Inspection averages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4F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8F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16F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7694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Defect count (CS mode)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23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8190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Defect count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 (High sensitivity)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23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643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rgbClr val="000000"/>
                          </a:solidFill>
                          <a:effectLst/>
                          <a:latin typeface="Arial" charset="0"/>
                          <a:ea typeface="新細明體" pitchFamily="18" charset="-120"/>
                        </a:rPr>
                        <a:t>Defect capture rate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2643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Arial" charset="0"/>
                          <a:ea typeface="新細明體" pitchFamily="18" charset="-120"/>
                        </a:rPr>
                        <a:t>GLV (hole)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53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50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45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2643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Arial" charset="0"/>
                          <a:ea typeface="新細明體" pitchFamily="18" charset="-120"/>
                        </a:rPr>
                        <a:t>GLV (background)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195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212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170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2643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Arial" charset="0"/>
                          <a:ea typeface="新細明體" pitchFamily="18" charset="-120"/>
                        </a:rPr>
                        <a:t>Delta GLV</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142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162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125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38190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chemeClr val="tx1"/>
                          </a:solidFill>
                          <a:effectLst/>
                          <a:latin typeface="Arial" charset="0"/>
                          <a:ea typeface="新細明體" pitchFamily="18" charset="-120"/>
                        </a:rPr>
                        <a:t>Delta GLV Max </a:t>
                      </a:r>
                      <a:br>
                        <a:rPr kumimoji="0" lang="en-US" altLang="zh-TW" sz="1000" b="0" i="0" u="none" strike="noStrike" cap="none" normalizeH="0" baseline="0" dirty="0" smtClean="0">
                          <a:ln>
                            <a:noFill/>
                          </a:ln>
                          <a:solidFill>
                            <a:schemeClr val="tx1"/>
                          </a:solidFill>
                          <a:effectLst/>
                          <a:latin typeface="Arial" charset="0"/>
                          <a:ea typeface="新細明體" pitchFamily="18" charset="-120"/>
                        </a:rPr>
                      </a:br>
                      <a:r>
                        <a:rPr kumimoji="0" lang="en-US" altLang="zh-TW" sz="1000" b="0" i="0" u="none" strike="noStrike" cap="none" normalizeH="0" baseline="0" dirty="0" smtClean="0">
                          <a:ln>
                            <a:noFill/>
                          </a:ln>
                          <a:solidFill>
                            <a:schemeClr val="tx1"/>
                          </a:solidFill>
                          <a:effectLst/>
                          <a:latin typeface="Arial" charset="0"/>
                          <a:ea typeface="新細明體" pitchFamily="18" charset="-120"/>
                        </a:rPr>
                        <a:t>(High Sensitivity)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186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186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186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149642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chemeClr val="tx1"/>
                          </a:solidFill>
                          <a:effectLst/>
                          <a:latin typeface="Arial" charset="0"/>
                          <a:ea typeface="新細明體" pitchFamily="18" charset="-120"/>
                        </a:rPr>
                        <a:t>Delta GLV </a:t>
                      </a:r>
                      <a:r>
                        <a:rPr kumimoji="0" lang="en-US" altLang="zh-TW" sz="1000" b="0" i="0" u="none" strike="noStrike" cap="none" normalizeH="0" baseline="0" dirty="0" err="1" smtClean="0">
                          <a:ln>
                            <a:noFill/>
                          </a:ln>
                          <a:solidFill>
                            <a:schemeClr val="tx1"/>
                          </a:solidFill>
                          <a:effectLst/>
                          <a:latin typeface="Arial" charset="0"/>
                          <a:ea typeface="新細明體" pitchFamily="18" charset="-120"/>
                        </a:rPr>
                        <a:t>vs</a:t>
                      </a:r>
                      <a:r>
                        <a:rPr kumimoji="0" lang="en-US" altLang="zh-TW" sz="1000" b="0" i="0" u="none" strike="noStrike" cap="none" normalizeH="0" baseline="0" dirty="0" smtClean="0">
                          <a:ln>
                            <a:noFill/>
                          </a:ln>
                          <a:solidFill>
                            <a:schemeClr val="tx1"/>
                          </a:solidFill>
                          <a:effectLst/>
                          <a:latin typeface="Arial" charset="0"/>
                          <a:ea typeface="新細明體" pitchFamily="18" charset="-12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chemeClr val="tx1"/>
                          </a:solidFill>
                          <a:effectLst/>
                          <a:latin typeface="Arial" charset="0"/>
                          <a:ea typeface="新細明體" pitchFamily="18" charset="-120"/>
                        </a:rPr>
                        <a:t>Delta GLV Max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76.3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87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67.2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
        <p:nvSpPr>
          <p:cNvPr id="7235" name="TextBox 7"/>
          <p:cNvSpPr txBox="1">
            <a:spLocks noChangeArrowheads="1"/>
          </p:cNvSpPr>
          <p:nvPr/>
        </p:nvSpPr>
        <p:spPr bwMode="auto">
          <a:xfrm>
            <a:off x="431800" y="4638675"/>
            <a:ext cx="1111250" cy="401638"/>
          </a:xfrm>
          <a:prstGeom prst="rect">
            <a:avLst/>
          </a:prstGeom>
          <a:noFill/>
          <a:ln w="9525">
            <a:noFill/>
            <a:miter lim="800000"/>
            <a:headEnd/>
            <a:tailEnd/>
          </a:ln>
        </p:spPr>
        <p:txBody>
          <a:bodyPr>
            <a:spAutoFit/>
          </a:bodyPr>
          <a:lstStyle/>
          <a:p>
            <a:pPr algn="ctr"/>
            <a:r>
              <a:rPr lang="en-US" altLang="zh-TW" sz="1000" b="0"/>
              <a:t>Reference (review image)</a:t>
            </a:r>
          </a:p>
        </p:txBody>
      </p:sp>
      <p:sp>
        <p:nvSpPr>
          <p:cNvPr id="7236" name="矩形 13"/>
          <p:cNvSpPr>
            <a:spLocks noChangeArrowheads="1"/>
          </p:cNvSpPr>
          <p:nvPr/>
        </p:nvSpPr>
        <p:spPr bwMode="auto">
          <a:xfrm>
            <a:off x="6208713" y="2203450"/>
            <a:ext cx="2038350" cy="277813"/>
          </a:xfrm>
          <a:prstGeom prst="rect">
            <a:avLst/>
          </a:prstGeom>
          <a:noFill/>
          <a:ln w="9525">
            <a:noFill/>
            <a:miter lim="800000"/>
            <a:headEnd/>
            <a:tailEnd/>
          </a:ln>
        </p:spPr>
        <p:txBody>
          <a:bodyPr wrap="none">
            <a:spAutoFit/>
          </a:bodyPr>
          <a:lstStyle/>
          <a:p>
            <a:r>
              <a:rPr lang="en-US" altLang="zh-TW" sz="1200"/>
              <a:t>Inspection frame average</a:t>
            </a:r>
          </a:p>
        </p:txBody>
      </p:sp>
      <p:sp>
        <p:nvSpPr>
          <p:cNvPr id="7237" name="矩形 17"/>
          <p:cNvSpPr>
            <a:spLocks noChangeArrowheads="1"/>
          </p:cNvSpPr>
          <p:nvPr/>
        </p:nvSpPr>
        <p:spPr bwMode="auto">
          <a:xfrm>
            <a:off x="5203825" y="2660650"/>
            <a:ext cx="1371600" cy="276225"/>
          </a:xfrm>
          <a:prstGeom prst="rect">
            <a:avLst/>
          </a:prstGeom>
          <a:noFill/>
          <a:ln w="9525">
            <a:noFill/>
            <a:miter lim="800000"/>
            <a:headEnd/>
            <a:tailEnd/>
          </a:ln>
        </p:spPr>
        <p:txBody>
          <a:bodyPr wrap="none">
            <a:spAutoFit/>
          </a:bodyPr>
          <a:lstStyle/>
          <a:p>
            <a:r>
              <a:rPr lang="en-US" altLang="zh-TW" sz="1200"/>
              <a:t>Capture rate (%)</a:t>
            </a:r>
          </a:p>
        </p:txBody>
      </p:sp>
      <p:pic>
        <p:nvPicPr>
          <p:cNvPr id="7238" name="Picture 2"/>
          <p:cNvPicPr>
            <a:picLocks noChangeAspect="1" noChangeArrowheads="1"/>
          </p:cNvPicPr>
          <p:nvPr/>
        </p:nvPicPr>
        <p:blipFill>
          <a:blip r:embed="rId4" cstate="print"/>
          <a:srcRect/>
          <a:stretch>
            <a:fillRect/>
          </a:stretch>
        </p:blipFill>
        <p:spPr bwMode="auto">
          <a:xfrm>
            <a:off x="614363" y="3943350"/>
            <a:ext cx="714375" cy="720725"/>
          </a:xfrm>
          <a:prstGeom prst="rect">
            <a:avLst/>
          </a:prstGeom>
          <a:noFill/>
          <a:ln w="9525">
            <a:noFill/>
            <a:miter lim="800000"/>
            <a:headEnd/>
            <a:tailEnd/>
          </a:ln>
        </p:spPr>
      </p:pic>
      <p:pic>
        <p:nvPicPr>
          <p:cNvPr id="7239" name="Picture 15"/>
          <p:cNvPicPr>
            <a:picLocks noChangeAspect="1" noChangeArrowheads="1"/>
          </p:cNvPicPr>
          <p:nvPr/>
        </p:nvPicPr>
        <p:blipFill>
          <a:blip r:embed="rId5" cstate="print"/>
          <a:srcRect/>
          <a:stretch>
            <a:fillRect/>
          </a:stretch>
        </p:blipFill>
        <p:spPr bwMode="auto">
          <a:xfrm>
            <a:off x="2808288" y="3943350"/>
            <a:ext cx="731837" cy="720725"/>
          </a:xfrm>
          <a:prstGeom prst="rect">
            <a:avLst/>
          </a:prstGeom>
          <a:noFill/>
          <a:ln w="9525">
            <a:noFill/>
            <a:miter lim="800000"/>
            <a:headEnd/>
            <a:tailEnd/>
          </a:ln>
        </p:spPr>
      </p:pic>
      <p:sp>
        <p:nvSpPr>
          <p:cNvPr id="7240" name="矩形 12"/>
          <p:cNvSpPr>
            <a:spLocks noChangeArrowheads="1"/>
          </p:cNvSpPr>
          <p:nvPr/>
        </p:nvSpPr>
        <p:spPr bwMode="auto">
          <a:xfrm>
            <a:off x="5121275" y="557213"/>
            <a:ext cx="2643188" cy="276225"/>
          </a:xfrm>
          <a:prstGeom prst="rect">
            <a:avLst/>
          </a:prstGeom>
          <a:noFill/>
          <a:ln w="9525">
            <a:noFill/>
            <a:miter lim="800000"/>
            <a:headEnd/>
            <a:tailEnd/>
          </a:ln>
        </p:spPr>
        <p:txBody>
          <a:bodyPr wrap="none">
            <a:spAutoFit/>
          </a:bodyPr>
          <a:lstStyle/>
          <a:p>
            <a:r>
              <a:rPr lang="en-US" altLang="zh-TW" sz="1200"/>
              <a:t>Delta GLV  vs  Delta GLV Max (%)</a:t>
            </a:r>
          </a:p>
        </p:txBody>
      </p:sp>
      <p:sp>
        <p:nvSpPr>
          <p:cNvPr id="7241" name="文字方塊 20"/>
          <p:cNvSpPr txBox="1">
            <a:spLocks noChangeArrowheads="1"/>
          </p:cNvSpPr>
          <p:nvPr/>
        </p:nvSpPr>
        <p:spPr bwMode="auto">
          <a:xfrm>
            <a:off x="6392863" y="801688"/>
            <a:ext cx="2468562" cy="306387"/>
          </a:xfrm>
          <a:prstGeom prst="rect">
            <a:avLst/>
          </a:prstGeom>
          <a:noFill/>
          <a:ln w="9525">
            <a:noFill/>
            <a:miter lim="800000"/>
            <a:headEnd/>
            <a:tailEnd/>
          </a:ln>
        </p:spPr>
        <p:txBody>
          <a:bodyPr>
            <a:spAutoFit/>
          </a:bodyPr>
          <a:lstStyle/>
          <a:p>
            <a:pPr algn="ctr"/>
            <a:r>
              <a:rPr lang="en-US" altLang="zh-TW" sz="1400">
                <a:solidFill>
                  <a:srgbClr val="FF0000"/>
                </a:solidFill>
              </a:rPr>
              <a:t>Production setting</a:t>
            </a:r>
            <a:endParaRPr lang="zh-TW" altLang="en-US" sz="1400">
              <a:solidFill>
                <a:srgbClr val="FF0000"/>
              </a:solidFill>
            </a:endParaRPr>
          </a:p>
        </p:txBody>
      </p:sp>
      <p:sp>
        <p:nvSpPr>
          <p:cNvPr id="7242" name="向下箭號 21"/>
          <p:cNvSpPr>
            <a:spLocks noChangeArrowheads="1"/>
          </p:cNvSpPr>
          <p:nvPr/>
        </p:nvSpPr>
        <p:spPr bwMode="auto">
          <a:xfrm>
            <a:off x="6575425" y="835025"/>
            <a:ext cx="182563" cy="207963"/>
          </a:xfrm>
          <a:prstGeom prst="downArrow">
            <a:avLst>
              <a:gd name="adj1" fmla="val 50000"/>
              <a:gd name="adj2" fmla="val 50006"/>
            </a:avLst>
          </a:prstGeom>
          <a:solidFill>
            <a:srgbClr val="FF0000"/>
          </a:solidFill>
          <a:ln w="9525" algn="ctr">
            <a:solidFill>
              <a:srgbClr val="000000"/>
            </a:solidFill>
            <a:round/>
            <a:headEnd/>
            <a:tailEnd/>
          </a:ln>
        </p:spPr>
        <p:txBody>
          <a:bodyPr/>
          <a:lstStyle/>
          <a:p>
            <a:pPr eaLnBrk="1" hangingPunct="1"/>
            <a:endParaRPr lang="zh-TW" altLang="en-US"/>
          </a:p>
        </p:txBody>
      </p:sp>
      <p:sp>
        <p:nvSpPr>
          <p:cNvPr id="7243" name="文字方塊 20"/>
          <p:cNvSpPr txBox="1">
            <a:spLocks noChangeArrowheads="1"/>
          </p:cNvSpPr>
          <p:nvPr/>
        </p:nvSpPr>
        <p:spPr bwMode="auto">
          <a:xfrm>
            <a:off x="6392863" y="2720975"/>
            <a:ext cx="2376487" cy="307975"/>
          </a:xfrm>
          <a:prstGeom prst="rect">
            <a:avLst/>
          </a:prstGeom>
          <a:noFill/>
          <a:ln w="9525">
            <a:noFill/>
            <a:miter lim="800000"/>
            <a:headEnd/>
            <a:tailEnd/>
          </a:ln>
        </p:spPr>
        <p:txBody>
          <a:bodyPr>
            <a:spAutoFit/>
          </a:bodyPr>
          <a:lstStyle/>
          <a:p>
            <a:pPr algn="ctr"/>
            <a:r>
              <a:rPr lang="en-US" altLang="zh-TW" sz="1400">
                <a:solidFill>
                  <a:srgbClr val="FF0000"/>
                </a:solidFill>
              </a:rPr>
              <a:t>Production setting</a:t>
            </a:r>
            <a:endParaRPr lang="zh-TW" altLang="en-US" sz="1400">
              <a:solidFill>
                <a:srgbClr val="FF0000"/>
              </a:solidFill>
            </a:endParaRPr>
          </a:p>
        </p:txBody>
      </p:sp>
      <p:sp>
        <p:nvSpPr>
          <p:cNvPr id="7244" name="向下箭號 21"/>
          <p:cNvSpPr>
            <a:spLocks noChangeArrowheads="1"/>
          </p:cNvSpPr>
          <p:nvPr/>
        </p:nvSpPr>
        <p:spPr bwMode="auto">
          <a:xfrm>
            <a:off x="6575425" y="2911475"/>
            <a:ext cx="182563" cy="117475"/>
          </a:xfrm>
          <a:prstGeom prst="downArrow">
            <a:avLst>
              <a:gd name="adj1" fmla="val 50000"/>
              <a:gd name="adj2" fmla="val 50000"/>
            </a:avLst>
          </a:prstGeom>
          <a:solidFill>
            <a:srgbClr val="FF0000"/>
          </a:solidFill>
          <a:ln w="9525" algn="ctr">
            <a:solidFill>
              <a:srgbClr val="000000"/>
            </a:solidFill>
            <a:round/>
            <a:headEnd/>
            <a:tailEnd/>
          </a:ln>
        </p:spPr>
        <p:txBody>
          <a:bodyPr/>
          <a:lstStyle/>
          <a:p>
            <a:pPr eaLnBrk="1" hangingPunct="1"/>
            <a:endParaRPr lang="zh-TW" altLang="en-US"/>
          </a:p>
        </p:txBody>
      </p:sp>
      <p:cxnSp>
        <p:nvCxnSpPr>
          <p:cNvPr id="7245" name="直線接點 41"/>
          <p:cNvCxnSpPr>
            <a:cxnSpLocks noChangeShapeType="1"/>
          </p:cNvCxnSpPr>
          <p:nvPr/>
        </p:nvCxnSpPr>
        <p:spPr bwMode="auto">
          <a:xfrm>
            <a:off x="5386388" y="1331913"/>
            <a:ext cx="2835275" cy="0"/>
          </a:xfrm>
          <a:prstGeom prst="line">
            <a:avLst/>
          </a:prstGeom>
          <a:noFill/>
          <a:ln w="38100" algn="ctr">
            <a:solidFill>
              <a:srgbClr val="FFC000"/>
            </a:solidFill>
            <a:prstDash val="sysDash"/>
            <a:round/>
            <a:headEnd/>
            <a:tailEnd/>
          </a:ln>
        </p:spPr>
      </p:cxnSp>
      <p:cxnSp>
        <p:nvCxnSpPr>
          <p:cNvPr id="7246" name="直線接點 45"/>
          <p:cNvCxnSpPr>
            <a:cxnSpLocks noChangeShapeType="1"/>
          </p:cNvCxnSpPr>
          <p:nvPr/>
        </p:nvCxnSpPr>
        <p:spPr bwMode="auto">
          <a:xfrm>
            <a:off x="5386388" y="3240088"/>
            <a:ext cx="2835275" cy="0"/>
          </a:xfrm>
          <a:prstGeom prst="line">
            <a:avLst/>
          </a:prstGeom>
          <a:noFill/>
          <a:ln w="38100" algn="ctr">
            <a:solidFill>
              <a:srgbClr val="FFC000"/>
            </a:solidFill>
            <a:prstDash val="sysDash"/>
            <a:round/>
            <a:headEnd/>
            <a:tailEnd/>
          </a:ln>
        </p:spPr>
      </p:cxnSp>
      <p:sp>
        <p:nvSpPr>
          <p:cNvPr id="47" name="文字方塊 20"/>
          <p:cNvSpPr txBox="1">
            <a:spLocks noChangeArrowheads="1"/>
          </p:cNvSpPr>
          <p:nvPr/>
        </p:nvSpPr>
        <p:spPr bwMode="auto">
          <a:xfrm>
            <a:off x="6118225" y="1258888"/>
            <a:ext cx="1279525" cy="306387"/>
          </a:xfrm>
          <a:prstGeom prst="rect">
            <a:avLst/>
          </a:prstGeom>
          <a:noFill/>
          <a:ln w="9525">
            <a:noFill/>
            <a:miter lim="800000"/>
            <a:headEnd/>
            <a:tailEnd/>
          </a:ln>
        </p:spPr>
        <p:txBody>
          <a:bodyPr>
            <a:spAutoFit/>
          </a:bodyPr>
          <a:lstStyle/>
          <a:p>
            <a:pPr algn="ctr">
              <a:defRPr/>
            </a:pPr>
            <a:r>
              <a:rPr lang="en-US" altLang="zh-TW" sz="1400" dirty="0">
                <a:solidFill>
                  <a:schemeClr val="bg2">
                    <a:lumMod val="10000"/>
                  </a:schemeClr>
                </a:solidFill>
                <a:ea typeface="新細明體" pitchFamily="18" charset="-120"/>
              </a:rPr>
              <a:t>Target line </a:t>
            </a:r>
            <a:endParaRPr lang="zh-TW" altLang="en-US" sz="1400" dirty="0">
              <a:solidFill>
                <a:schemeClr val="bg2">
                  <a:lumMod val="10000"/>
                </a:schemeClr>
              </a:solidFill>
              <a:ea typeface="新細明體" pitchFamily="18" charset="-120"/>
            </a:endParaRPr>
          </a:p>
        </p:txBody>
      </p:sp>
      <p:sp>
        <p:nvSpPr>
          <p:cNvPr id="48" name="文字方塊 20"/>
          <p:cNvSpPr txBox="1">
            <a:spLocks noChangeArrowheads="1"/>
          </p:cNvSpPr>
          <p:nvPr/>
        </p:nvSpPr>
        <p:spPr bwMode="auto">
          <a:xfrm>
            <a:off x="6850063" y="3178175"/>
            <a:ext cx="1279525" cy="307975"/>
          </a:xfrm>
          <a:prstGeom prst="rect">
            <a:avLst/>
          </a:prstGeom>
          <a:noFill/>
          <a:ln w="9525">
            <a:noFill/>
            <a:miter lim="800000"/>
            <a:headEnd/>
            <a:tailEnd/>
          </a:ln>
        </p:spPr>
        <p:txBody>
          <a:bodyPr>
            <a:spAutoFit/>
          </a:bodyPr>
          <a:lstStyle/>
          <a:p>
            <a:pPr algn="ctr">
              <a:defRPr/>
            </a:pPr>
            <a:r>
              <a:rPr lang="en-US" altLang="zh-TW" sz="1400" dirty="0">
                <a:solidFill>
                  <a:schemeClr val="bg2">
                    <a:lumMod val="10000"/>
                  </a:schemeClr>
                </a:solidFill>
                <a:ea typeface="新細明體" pitchFamily="18" charset="-120"/>
              </a:rPr>
              <a:t>Target line </a:t>
            </a:r>
            <a:endParaRPr lang="zh-TW" altLang="en-US" sz="1400" dirty="0">
              <a:solidFill>
                <a:schemeClr val="bg2">
                  <a:lumMod val="10000"/>
                </a:schemeClr>
              </a:solidFill>
              <a:ea typeface="新細明體" pitchFamily="18" charset="-120"/>
            </a:endParaRPr>
          </a:p>
        </p:txBody>
      </p:sp>
      <p:pic>
        <p:nvPicPr>
          <p:cNvPr id="7249" name="Picture 3"/>
          <p:cNvPicPr>
            <a:picLocks noChangeAspect="1" noChangeArrowheads="1"/>
          </p:cNvPicPr>
          <p:nvPr/>
        </p:nvPicPr>
        <p:blipFill>
          <a:blip r:embed="rId6" cstate="print"/>
          <a:srcRect/>
          <a:stretch>
            <a:fillRect/>
          </a:stretch>
        </p:blipFill>
        <p:spPr bwMode="auto">
          <a:xfrm>
            <a:off x="2014538" y="3943350"/>
            <a:ext cx="703262" cy="720725"/>
          </a:xfrm>
          <a:prstGeom prst="rect">
            <a:avLst/>
          </a:prstGeom>
          <a:noFill/>
          <a:ln w="9525">
            <a:noFill/>
            <a:miter lim="800000"/>
            <a:headEnd/>
            <a:tailEnd/>
          </a:ln>
        </p:spPr>
      </p:pic>
      <p:pic>
        <p:nvPicPr>
          <p:cNvPr id="7250" name="Picture 4"/>
          <p:cNvPicPr>
            <a:picLocks noChangeAspect="1" noChangeArrowheads="1"/>
          </p:cNvPicPr>
          <p:nvPr/>
        </p:nvPicPr>
        <p:blipFill>
          <a:blip r:embed="rId7" cstate="print"/>
          <a:srcRect/>
          <a:stretch>
            <a:fillRect/>
          </a:stretch>
        </p:blipFill>
        <p:spPr bwMode="auto">
          <a:xfrm>
            <a:off x="3717925" y="3943350"/>
            <a:ext cx="736600" cy="720725"/>
          </a:xfrm>
          <a:prstGeom prst="rect">
            <a:avLst/>
          </a:prstGeom>
          <a:noFill/>
          <a:ln w="9525">
            <a:noFill/>
            <a:miter lim="800000"/>
            <a:headEnd/>
            <a:tailEnd/>
          </a:ln>
        </p:spPr>
      </p:pic>
      <p:sp>
        <p:nvSpPr>
          <p:cNvPr id="7251" name="矩形 13"/>
          <p:cNvSpPr>
            <a:spLocks noChangeArrowheads="1"/>
          </p:cNvSpPr>
          <p:nvPr/>
        </p:nvSpPr>
        <p:spPr bwMode="auto">
          <a:xfrm>
            <a:off x="6208713" y="4397375"/>
            <a:ext cx="2038350" cy="277813"/>
          </a:xfrm>
          <a:prstGeom prst="rect">
            <a:avLst/>
          </a:prstGeom>
          <a:noFill/>
          <a:ln w="9525">
            <a:noFill/>
            <a:miter lim="800000"/>
            <a:headEnd/>
            <a:tailEnd/>
          </a:ln>
        </p:spPr>
        <p:txBody>
          <a:bodyPr wrap="none">
            <a:spAutoFit/>
          </a:bodyPr>
          <a:lstStyle/>
          <a:p>
            <a:r>
              <a:rPr lang="en-US" altLang="zh-TW" sz="1200"/>
              <a:t>Inspection frame average</a:t>
            </a:r>
          </a:p>
        </p:txBody>
      </p:sp>
      <p:sp>
        <p:nvSpPr>
          <p:cNvPr id="7252" name="文字方塊 22"/>
          <p:cNvSpPr txBox="1">
            <a:spLocks noChangeArrowheads="1"/>
          </p:cNvSpPr>
          <p:nvPr/>
        </p:nvSpPr>
        <p:spPr bwMode="auto">
          <a:xfrm>
            <a:off x="5486400" y="3570288"/>
            <a:ext cx="3565525" cy="830262"/>
          </a:xfrm>
          <a:prstGeom prst="rect">
            <a:avLst/>
          </a:prstGeom>
          <a:solidFill>
            <a:srgbClr val="FFC000"/>
          </a:solidFill>
          <a:ln w="9525">
            <a:noFill/>
            <a:miter lim="800000"/>
            <a:headEnd/>
            <a:tailEnd/>
          </a:ln>
        </p:spPr>
        <p:txBody>
          <a:bodyPr>
            <a:spAutoFit/>
          </a:bodyPr>
          <a:lstStyle/>
          <a:p>
            <a:pPr algn="ctr"/>
            <a:r>
              <a:rPr lang="en-US" altLang="zh-TW" sz="1600"/>
              <a:t>Although inspect with 4F pass spec, its noise will cause hard to classify and maintain. </a:t>
            </a:r>
            <a:endParaRPr lang="zh-TW" altLang="en-US" sz="1600"/>
          </a:p>
        </p:txBody>
      </p:sp>
      <p:sp>
        <p:nvSpPr>
          <p:cNvPr id="7253" name="矩形 23"/>
          <p:cNvSpPr>
            <a:spLocks noChangeArrowheads="1"/>
          </p:cNvSpPr>
          <p:nvPr/>
        </p:nvSpPr>
        <p:spPr bwMode="auto">
          <a:xfrm>
            <a:off x="2743200" y="560388"/>
            <a:ext cx="822325" cy="4205287"/>
          </a:xfrm>
          <a:prstGeom prst="rect">
            <a:avLst/>
          </a:prstGeom>
          <a:noFill/>
          <a:ln w="57150" algn="ctr">
            <a:solidFill>
              <a:srgbClr val="FF0000"/>
            </a:solidFill>
            <a:round/>
            <a:headEnd/>
            <a:tailEnd/>
          </a:ln>
        </p:spPr>
        <p:txBody>
          <a:bodyPr/>
          <a:lstStyle/>
          <a:p>
            <a:pPr eaLnBrk="1" hangingPunct="1"/>
            <a:endParaRPr lang="zh-TW"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79"/>
          <p:cNvPicPr>
            <a:picLocks noChangeAspect="1" noChangeArrowheads="1"/>
          </p:cNvPicPr>
          <p:nvPr/>
        </p:nvPicPr>
        <p:blipFill>
          <a:blip r:embed="rId2" cstate="print"/>
          <a:srcRect/>
          <a:stretch>
            <a:fillRect/>
          </a:stretch>
        </p:blipFill>
        <p:spPr bwMode="auto">
          <a:xfrm>
            <a:off x="5260975" y="3001963"/>
            <a:ext cx="3060700" cy="1855787"/>
          </a:xfrm>
          <a:prstGeom prst="rect">
            <a:avLst/>
          </a:prstGeom>
          <a:noFill/>
          <a:ln w="9525">
            <a:noFill/>
            <a:miter lim="800000"/>
            <a:headEnd/>
            <a:tailEnd/>
          </a:ln>
        </p:spPr>
      </p:pic>
      <p:pic>
        <p:nvPicPr>
          <p:cNvPr id="8195" name="Picture 4"/>
          <p:cNvPicPr>
            <a:picLocks noChangeAspect="1" noChangeArrowheads="1"/>
          </p:cNvPicPr>
          <p:nvPr/>
        </p:nvPicPr>
        <p:blipFill>
          <a:blip r:embed="rId3" cstate="print"/>
          <a:srcRect/>
          <a:stretch>
            <a:fillRect/>
          </a:stretch>
        </p:blipFill>
        <p:spPr bwMode="auto">
          <a:xfrm>
            <a:off x="5203825" y="815975"/>
            <a:ext cx="3059113" cy="1847850"/>
          </a:xfrm>
          <a:prstGeom prst="rect">
            <a:avLst/>
          </a:prstGeom>
          <a:noFill/>
          <a:ln w="9525">
            <a:noFill/>
            <a:miter lim="800000"/>
            <a:headEnd/>
            <a:tailEnd/>
          </a:ln>
        </p:spPr>
      </p:pic>
      <p:sp>
        <p:nvSpPr>
          <p:cNvPr id="8196" name="標題 2"/>
          <p:cNvSpPr>
            <a:spLocks noGrp="1"/>
          </p:cNvSpPr>
          <p:nvPr>
            <p:ph type="title"/>
          </p:nvPr>
        </p:nvSpPr>
        <p:spPr bwMode="auto">
          <a:xfrm>
            <a:off x="92075" y="0"/>
            <a:ext cx="8229600" cy="457200"/>
          </a:xfrm>
          <a:noFill/>
          <a:ln>
            <a:miter lim="800000"/>
            <a:headEnd/>
            <a:tailEnd/>
          </a:ln>
        </p:spPr>
        <p:txBody>
          <a:bodyPr vert="horz" wrap="square" lIns="91440" tIns="45720" rIns="91440" bIns="45720" numCol="1" anchorCtr="0" compatLnSpc="1">
            <a:prstTxWarp prst="textNoShape">
              <a:avLst/>
            </a:prstTxWarp>
          </a:bodyPr>
          <a:lstStyle/>
          <a:p>
            <a:r>
              <a:rPr lang="en-US" altLang="zh-TW" dirty="0" smtClean="0">
                <a:ea typeface="新細明體" charset="-120"/>
              </a:rPr>
              <a:t>Comparison Inspection pixel size</a:t>
            </a:r>
            <a:endParaRPr lang="zh-TW" altLang="en-US" dirty="0" smtClean="0">
              <a:ea typeface="新細明體" charset="-120"/>
            </a:endParaRPr>
          </a:p>
        </p:txBody>
      </p:sp>
      <p:graphicFrame>
        <p:nvGraphicFramePr>
          <p:cNvPr id="4" name="Table 3"/>
          <p:cNvGraphicFramePr>
            <a:graphicFrameLocks noGrp="1"/>
          </p:cNvGraphicFramePr>
          <p:nvPr/>
        </p:nvGraphicFramePr>
        <p:xfrm>
          <a:off x="377825" y="554038"/>
          <a:ext cx="4102342" cy="4212863"/>
        </p:xfrm>
        <a:graphic>
          <a:graphicData uri="http://schemas.openxmlformats.org/drawingml/2006/table">
            <a:tbl>
              <a:tblPr/>
              <a:tblGrid>
                <a:gridCol w="1607851"/>
                <a:gridCol w="774796"/>
                <a:gridCol w="860885"/>
                <a:gridCol w="858810"/>
              </a:tblGrid>
              <a:tr h="27541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1" i="0" u="none" strike="noStrike" cap="none" normalizeH="0" baseline="0" dirty="0" smtClean="0">
                          <a:ln>
                            <a:noFill/>
                          </a:ln>
                          <a:solidFill>
                            <a:srgbClr val="FFFFFF"/>
                          </a:solidFill>
                          <a:effectLst/>
                          <a:latin typeface="Arial" charset="0"/>
                          <a:ea typeface="新細明體" pitchFamily="18" charset="-120"/>
                        </a:rPr>
                        <a:t>Pixel size (nm)</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rgbClr val="FFFFFF"/>
                          </a:solidFill>
                          <a:effectLst/>
                          <a:latin typeface="Arial" charset="0"/>
                          <a:ea typeface="新細明體" pitchFamily="18" charset="-120"/>
                        </a:rPr>
                        <a:t>55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rgbClr val="FFFFFF"/>
                          </a:solidFill>
                          <a:effectLst/>
                          <a:latin typeface="Arial" charset="0"/>
                          <a:ea typeface="新細明體" pitchFamily="18" charset="-120"/>
                        </a:rPr>
                        <a:t>65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rgbClr val="FFFFFF"/>
                          </a:solidFill>
                          <a:effectLst/>
                          <a:latin typeface="Arial" charset="0"/>
                          <a:ea typeface="新細明體" pitchFamily="18" charset="-120"/>
                        </a:rPr>
                        <a:t>75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643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Pre-scan averages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4F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4F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4F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7694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Defect count (CS mode)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23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8190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Defect count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rgbClr val="000000"/>
                          </a:solidFill>
                          <a:effectLst/>
                          <a:latin typeface="Arial" charset="0"/>
                          <a:ea typeface="新細明體" pitchFamily="18" charset="-120"/>
                        </a:rPr>
                        <a:t> (High sensitivity)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23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643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rgbClr val="000000"/>
                          </a:solidFill>
                          <a:effectLst/>
                          <a:latin typeface="Arial" charset="0"/>
                          <a:ea typeface="新細明體" pitchFamily="18" charset="-120"/>
                        </a:rPr>
                        <a:t>Defect capture rate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100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rgbClr val="000000"/>
                          </a:solidFill>
                          <a:effectLst/>
                          <a:latin typeface="Arial" charset="0"/>
                          <a:ea typeface="新細明體" pitchFamily="18" charset="-120"/>
                        </a:rPr>
                        <a:t>71.4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2643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Arial" charset="0"/>
                          <a:ea typeface="新細明體" pitchFamily="18" charset="-120"/>
                        </a:rPr>
                        <a:t>GLV (hole)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54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50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104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2643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Arial" charset="0"/>
                          <a:ea typeface="新細明體" pitchFamily="18" charset="-120"/>
                        </a:rPr>
                        <a:t>GLV (background)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182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212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191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2643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Arial" charset="0"/>
                          <a:ea typeface="新細明體" pitchFamily="18" charset="-120"/>
                        </a:rPr>
                        <a:t>Delta GLV</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128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162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87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38190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chemeClr val="tx1"/>
                          </a:solidFill>
                          <a:effectLst/>
                          <a:latin typeface="Arial" charset="0"/>
                          <a:ea typeface="新細明體" pitchFamily="18" charset="-120"/>
                        </a:rPr>
                        <a:t>Delta GLV Max </a:t>
                      </a:r>
                      <a:br>
                        <a:rPr kumimoji="0" lang="en-US" altLang="zh-TW" sz="1000" b="0" i="0" u="none" strike="noStrike" cap="none" normalizeH="0" baseline="0" dirty="0" smtClean="0">
                          <a:ln>
                            <a:noFill/>
                          </a:ln>
                          <a:solidFill>
                            <a:schemeClr val="tx1"/>
                          </a:solidFill>
                          <a:effectLst/>
                          <a:latin typeface="Arial" charset="0"/>
                          <a:ea typeface="新細明體" pitchFamily="18" charset="-120"/>
                        </a:rPr>
                      </a:br>
                      <a:r>
                        <a:rPr kumimoji="0" lang="en-US" altLang="zh-TW" sz="1000" b="0" i="0" u="none" strike="noStrike" cap="none" normalizeH="0" baseline="0" dirty="0" smtClean="0">
                          <a:ln>
                            <a:noFill/>
                          </a:ln>
                          <a:solidFill>
                            <a:schemeClr val="tx1"/>
                          </a:solidFill>
                          <a:effectLst/>
                          <a:latin typeface="Arial" charset="0"/>
                          <a:ea typeface="新細明體" pitchFamily="18" charset="-120"/>
                        </a:rPr>
                        <a:t>(High Sensitivity)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186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186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186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D5B5"/>
                    </a:solidFill>
                  </a:tcPr>
                </a:tc>
              </a:tr>
              <a:tr h="149642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chemeClr val="tx1"/>
                          </a:solidFill>
                          <a:effectLst/>
                          <a:latin typeface="Arial" charset="0"/>
                          <a:ea typeface="新細明體" pitchFamily="18" charset="-120"/>
                        </a:rPr>
                        <a:t>Delta GLV </a:t>
                      </a:r>
                      <a:r>
                        <a:rPr kumimoji="0" lang="en-US" altLang="zh-TW" sz="1000" b="0" i="0" u="none" strike="noStrike" cap="none" normalizeH="0" baseline="0" dirty="0" err="1" smtClean="0">
                          <a:ln>
                            <a:noFill/>
                          </a:ln>
                          <a:solidFill>
                            <a:schemeClr val="tx1"/>
                          </a:solidFill>
                          <a:effectLst/>
                          <a:latin typeface="Arial" charset="0"/>
                          <a:ea typeface="新細明體" pitchFamily="18" charset="-120"/>
                        </a:rPr>
                        <a:t>vs</a:t>
                      </a:r>
                      <a:r>
                        <a:rPr kumimoji="0" lang="en-US" altLang="zh-TW" sz="1000" b="0" i="0" u="none" strike="noStrike" cap="none" normalizeH="0" baseline="0" dirty="0" smtClean="0">
                          <a:ln>
                            <a:noFill/>
                          </a:ln>
                          <a:solidFill>
                            <a:schemeClr val="tx1"/>
                          </a:solidFill>
                          <a:effectLst/>
                          <a:latin typeface="Arial" charset="0"/>
                          <a:ea typeface="新細明體" pitchFamily="18" charset="-12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000" b="0" i="0" u="none" strike="noStrike" cap="none" normalizeH="0" baseline="0" dirty="0" smtClean="0">
                          <a:ln>
                            <a:noFill/>
                          </a:ln>
                          <a:solidFill>
                            <a:schemeClr val="tx1"/>
                          </a:solidFill>
                          <a:effectLst/>
                          <a:latin typeface="Arial" charset="0"/>
                          <a:ea typeface="新細明體" pitchFamily="18" charset="-120"/>
                        </a:rPr>
                        <a:t>Delta GLV Max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68.8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87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200" b="0" i="0" u="none" strike="noStrike" cap="none" normalizeH="0" baseline="0" dirty="0" smtClean="0">
                          <a:ln>
                            <a:noFill/>
                          </a:ln>
                          <a:solidFill>
                            <a:schemeClr val="tx1"/>
                          </a:solidFill>
                          <a:effectLst/>
                          <a:latin typeface="Arial" charset="0"/>
                          <a:ea typeface="新細明體" pitchFamily="18" charset="-120"/>
                        </a:rPr>
                        <a:t>46.7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
        <p:nvSpPr>
          <p:cNvPr id="8254" name="TextBox 7"/>
          <p:cNvSpPr txBox="1">
            <a:spLocks noChangeArrowheads="1"/>
          </p:cNvSpPr>
          <p:nvPr/>
        </p:nvSpPr>
        <p:spPr bwMode="auto">
          <a:xfrm>
            <a:off x="431800" y="4638675"/>
            <a:ext cx="1111250" cy="401638"/>
          </a:xfrm>
          <a:prstGeom prst="rect">
            <a:avLst/>
          </a:prstGeom>
          <a:noFill/>
          <a:ln w="9525">
            <a:noFill/>
            <a:miter lim="800000"/>
            <a:headEnd/>
            <a:tailEnd/>
          </a:ln>
        </p:spPr>
        <p:txBody>
          <a:bodyPr>
            <a:spAutoFit/>
          </a:bodyPr>
          <a:lstStyle/>
          <a:p>
            <a:pPr algn="ctr"/>
            <a:r>
              <a:rPr lang="en-US" altLang="zh-TW" sz="1000" b="0"/>
              <a:t>Reference (review image)</a:t>
            </a:r>
          </a:p>
        </p:txBody>
      </p:sp>
      <p:sp>
        <p:nvSpPr>
          <p:cNvPr id="8255" name="矩形 13"/>
          <p:cNvSpPr>
            <a:spLocks noChangeArrowheads="1"/>
          </p:cNvSpPr>
          <p:nvPr/>
        </p:nvSpPr>
        <p:spPr bwMode="auto">
          <a:xfrm>
            <a:off x="6208713" y="2203450"/>
            <a:ext cx="1684337" cy="277813"/>
          </a:xfrm>
          <a:prstGeom prst="rect">
            <a:avLst/>
          </a:prstGeom>
          <a:noFill/>
          <a:ln w="9525">
            <a:noFill/>
            <a:miter lim="800000"/>
            <a:headEnd/>
            <a:tailEnd/>
          </a:ln>
        </p:spPr>
        <p:txBody>
          <a:bodyPr wrap="none">
            <a:spAutoFit/>
          </a:bodyPr>
          <a:lstStyle/>
          <a:p>
            <a:r>
              <a:rPr lang="en-US" altLang="zh-TW" sz="1200"/>
              <a:t>Inspection pixel size</a:t>
            </a:r>
          </a:p>
        </p:txBody>
      </p:sp>
      <p:sp>
        <p:nvSpPr>
          <p:cNvPr id="8256" name="矩形 17"/>
          <p:cNvSpPr>
            <a:spLocks noChangeArrowheads="1"/>
          </p:cNvSpPr>
          <p:nvPr/>
        </p:nvSpPr>
        <p:spPr bwMode="auto">
          <a:xfrm>
            <a:off x="5203825" y="2660650"/>
            <a:ext cx="1371600" cy="276225"/>
          </a:xfrm>
          <a:prstGeom prst="rect">
            <a:avLst/>
          </a:prstGeom>
          <a:noFill/>
          <a:ln w="9525">
            <a:noFill/>
            <a:miter lim="800000"/>
            <a:headEnd/>
            <a:tailEnd/>
          </a:ln>
        </p:spPr>
        <p:txBody>
          <a:bodyPr wrap="none">
            <a:spAutoFit/>
          </a:bodyPr>
          <a:lstStyle/>
          <a:p>
            <a:r>
              <a:rPr lang="en-US" altLang="zh-TW" sz="1200"/>
              <a:t>Capture rate (%)</a:t>
            </a:r>
          </a:p>
        </p:txBody>
      </p:sp>
      <p:pic>
        <p:nvPicPr>
          <p:cNvPr id="8257" name="Picture 2"/>
          <p:cNvPicPr>
            <a:picLocks noChangeAspect="1" noChangeArrowheads="1"/>
          </p:cNvPicPr>
          <p:nvPr/>
        </p:nvPicPr>
        <p:blipFill>
          <a:blip r:embed="rId4" cstate="print"/>
          <a:srcRect/>
          <a:stretch>
            <a:fillRect/>
          </a:stretch>
        </p:blipFill>
        <p:spPr bwMode="auto">
          <a:xfrm>
            <a:off x="614363" y="3943350"/>
            <a:ext cx="714375" cy="720725"/>
          </a:xfrm>
          <a:prstGeom prst="rect">
            <a:avLst/>
          </a:prstGeom>
          <a:noFill/>
          <a:ln w="9525">
            <a:noFill/>
            <a:miter lim="800000"/>
            <a:headEnd/>
            <a:tailEnd/>
          </a:ln>
        </p:spPr>
      </p:pic>
      <p:pic>
        <p:nvPicPr>
          <p:cNvPr id="8258" name="Picture 15"/>
          <p:cNvPicPr>
            <a:picLocks noChangeAspect="1" noChangeArrowheads="1"/>
          </p:cNvPicPr>
          <p:nvPr/>
        </p:nvPicPr>
        <p:blipFill>
          <a:blip r:embed="rId5" cstate="print"/>
          <a:srcRect/>
          <a:stretch>
            <a:fillRect/>
          </a:stretch>
        </p:blipFill>
        <p:spPr bwMode="auto">
          <a:xfrm>
            <a:off x="2808288" y="3943350"/>
            <a:ext cx="731837" cy="720725"/>
          </a:xfrm>
          <a:prstGeom prst="rect">
            <a:avLst/>
          </a:prstGeom>
          <a:noFill/>
          <a:ln w="9525">
            <a:noFill/>
            <a:miter lim="800000"/>
            <a:headEnd/>
            <a:tailEnd/>
          </a:ln>
        </p:spPr>
      </p:pic>
      <p:sp>
        <p:nvSpPr>
          <p:cNvPr id="8259" name="矩形 12"/>
          <p:cNvSpPr>
            <a:spLocks noChangeArrowheads="1"/>
          </p:cNvSpPr>
          <p:nvPr/>
        </p:nvSpPr>
        <p:spPr bwMode="auto">
          <a:xfrm>
            <a:off x="5121275" y="557213"/>
            <a:ext cx="2643188" cy="276225"/>
          </a:xfrm>
          <a:prstGeom prst="rect">
            <a:avLst/>
          </a:prstGeom>
          <a:noFill/>
          <a:ln w="9525">
            <a:noFill/>
            <a:miter lim="800000"/>
            <a:headEnd/>
            <a:tailEnd/>
          </a:ln>
        </p:spPr>
        <p:txBody>
          <a:bodyPr wrap="none">
            <a:spAutoFit/>
          </a:bodyPr>
          <a:lstStyle/>
          <a:p>
            <a:r>
              <a:rPr lang="en-US" altLang="zh-TW" sz="1200"/>
              <a:t>Delta GLV  vs  Delta GLV Max (%)</a:t>
            </a:r>
          </a:p>
        </p:txBody>
      </p:sp>
      <p:sp>
        <p:nvSpPr>
          <p:cNvPr id="8260" name="文字方塊 20"/>
          <p:cNvSpPr txBox="1">
            <a:spLocks noChangeArrowheads="1"/>
          </p:cNvSpPr>
          <p:nvPr/>
        </p:nvSpPr>
        <p:spPr bwMode="auto">
          <a:xfrm>
            <a:off x="6483350" y="801688"/>
            <a:ext cx="2468563" cy="306387"/>
          </a:xfrm>
          <a:prstGeom prst="rect">
            <a:avLst/>
          </a:prstGeom>
          <a:noFill/>
          <a:ln w="9525">
            <a:noFill/>
            <a:miter lim="800000"/>
            <a:headEnd/>
            <a:tailEnd/>
          </a:ln>
        </p:spPr>
        <p:txBody>
          <a:bodyPr>
            <a:spAutoFit/>
          </a:bodyPr>
          <a:lstStyle/>
          <a:p>
            <a:pPr algn="ctr"/>
            <a:r>
              <a:rPr lang="en-US" altLang="zh-TW" sz="1400">
                <a:solidFill>
                  <a:srgbClr val="FF0000"/>
                </a:solidFill>
              </a:rPr>
              <a:t>Production setting</a:t>
            </a:r>
            <a:endParaRPr lang="zh-TW" altLang="en-US" sz="1400">
              <a:solidFill>
                <a:srgbClr val="FF0000"/>
              </a:solidFill>
            </a:endParaRPr>
          </a:p>
        </p:txBody>
      </p:sp>
      <p:sp>
        <p:nvSpPr>
          <p:cNvPr id="8261" name="向下箭號 21"/>
          <p:cNvSpPr>
            <a:spLocks noChangeArrowheads="1"/>
          </p:cNvSpPr>
          <p:nvPr/>
        </p:nvSpPr>
        <p:spPr bwMode="auto">
          <a:xfrm>
            <a:off x="6665913" y="835025"/>
            <a:ext cx="184150" cy="207963"/>
          </a:xfrm>
          <a:prstGeom prst="downArrow">
            <a:avLst>
              <a:gd name="adj1" fmla="val 50000"/>
              <a:gd name="adj2" fmla="val 49575"/>
            </a:avLst>
          </a:prstGeom>
          <a:solidFill>
            <a:srgbClr val="FF0000"/>
          </a:solidFill>
          <a:ln w="9525" algn="ctr">
            <a:solidFill>
              <a:srgbClr val="000000"/>
            </a:solidFill>
            <a:round/>
            <a:headEnd/>
            <a:tailEnd/>
          </a:ln>
        </p:spPr>
        <p:txBody>
          <a:bodyPr/>
          <a:lstStyle/>
          <a:p>
            <a:pPr eaLnBrk="1" hangingPunct="1"/>
            <a:endParaRPr lang="zh-TW" altLang="en-US"/>
          </a:p>
        </p:txBody>
      </p:sp>
      <p:sp>
        <p:nvSpPr>
          <p:cNvPr id="8262" name="文字方塊 20"/>
          <p:cNvSpPr txBox="1">
            <a:spLocks noChangeArrowheads="1"/>
          </p:cNvSpPr>
          <p:nvPr/>
        </p:nvSpPr>
        <p:spPr bwMode="auto">
          <a:xfrm>
            <a:off x="6575425" y="2813050"/>
            <a:ext cx="2376488" cy="307975"/>
          </a:xfrm>
          <a:prstGeom prst="rect">
            <a:avLst/>
          </a:prstGeom>
          <a:noFill/>
          <a:ln w="9525">
            <a:noFill/>
            <a:miter lim="800000"/>
            <a:headEnd/>
            <a:tailEnd/>
          </a:ln>
        </p:spPr>
        <p:txBody>
          <a:bodyPr>
            <a:spAutoFit/>
          </a:bodyPr>
          <a:lstStyle/>
          <a:p>
            <a:pPr algn="ctr"/>
            <a:r>
              <a:rPr lang="en-US" altLang="zh-TW" sz="1400">
                <a:solidFill>
                  <a:srgbClr val="FF0000"/>
                </a:solidFill>
              </a:rPr>
              <a:t>Production setting</a:t>
            </a:r>
            <a:endParaRPr lang="zh-TW" altLang="en-US" sz="1400">
              <a:solidFill>
                <a:srgbClr val="FF0000"/>
              </a:solidFill>
            </a:endParaRPr>
          </a:p>
        </p:txBody>
      </p:sp>
      <p:sp>
        <p:nvSpPr>
          <p:cNvPr id="8263" name="向下箭號 21"/>
          <p:cNvSpPr>
            <a:spLocks noChangeArrowheads="1"/>
          </p:cNvSpPr>
          <p:nvPr/>
        </p:nvSpPr>
        <p:spPr bwMode="auto">
          <a:xfrm>
            <a:off x="6757988" y="2936875"/>
            <a:ext cx="182562" cy="117475"/>
          </a:xfrm>
          <a:prstGeom prst="downArrow">
            <a:avLst>
              <a:gd name="adj1" fmla="val 50000"/>
              <a:gd name="adj2" fmla="val 50000"/>
            </a:avLst>
          </a:prstGeom>
          <a:solidFill>
            <a:srgbClr val="FF0000"/>
          </a:solidFill>
          <a:ln w="9525" algn="ctr">
            <a:solidFill>
              <a:srgbClr val="000000"/>
            </a:solidFill>
            <a:round/>
            <a:headEnd/>
            <a:tailEnd/>
          </a:ln>
        </p:spPr>
        <p:txBody>
          <a:bodyPr/>
          <a:lstStyle/>
          <a:p>
            <a:pPr eaLnBrk="1" hangingPunct="1"/>
            <a:endParaRPr lang="zh-TW" altLang="en-US"/>
          </a:p>
        </p:txBody>
      </p:sp>
      <p:cxnSp>
        <p:nvCxnSpPr>
          <p:cNvPr id="8264" name="直線接點 41"/>
          <p:cNvCxnSpPr>
            <a:cxnSpLocks noChangeShapeType="1"/>
          </p:cNvCxnSpPr>
          <p:nvPr/>
        </p:nvCxnSpPr>
        <p:spPr bwMode="auto">
          <a:xfrm>
            <a:off x="5386388" y="1331913"/>
            <a:ext cx="2835275" cy="0"/>
          </a:xfrm>
          <a:prstGeom prst="line">
            <a:avLst/>
          </a:prstGeom>
          <a:noFill/>
          <a:ln w="38100" algn="ctr">
            <a:solidFill>
              <a:srgbClr val="FFC000"/>
            </a:solidFill>
            <a:prstDash val="sysDash"/>
            <a:round/>
            <a:headEnd/>
            <a:tailEnd/>
          </a:ln>
        </p:spPr>
      </p:cxnSp>
      <p:cxnSp>
        <p:nvCxnSpPr>
          <p:cNvPr id="8265" name="直線接點 45"/>
          <p:cNvCxnSpPr>
            <a:cxnSpLocks noChangeShapeType="1"/>
          </p:cNvCxnSpPr>
          <p:nvPr/>
        </p:nvCxnSpPr>
        <p:spPr bwMode="auto">
          <a:xfrm>
            <a:off x="5386388" y="3240088"/>
            <a:ext cx="2835275" cy="0"/>
          </a:xfrm>
          <a:prstGeom prst="line">
            <a:avLst/>
          </a:prstGeom>
          <a:noFill/>
          <a:ln w="38100" algn="ctr">
            <a:solidFill>
              <a:srgbClr val="FFC000"/>
            </a:solidFill>
            <a:prstDash val="sysDash"/>
            <a:round/>
            <a:headEnd/>
            <a:tailEnd/>
          </a:ln>
        </p:spPr>
      </p:cxnSp>
      <p:sp>
        <p:nvSpPr>
          <p:cNvPr id="47" name="文字方塊 20"/>
          <p:cNvSpPr txBox="1">
            <a:spLocks noChangeArrowheads="1"/>
          </p:cNvSpPr>
          <p:nvPr/>
        </p:nvSpPr>
        <p:spPr bwMode="auto">
          <a:xfrm>
            <a:off x="7489825" y="1258888"/>
            <a:ext cx="1279525" cy="306387"/>
          </a:xfrm>
          <a:prstGeom prst="rect">
            <a:avLst/>
          </a:prstGeom>
          <a:noFill/>
          <a:ln w="9525">
            <a:noFill/>
            <a:miter lim="800000"/>
            <a:headEnd/>
            <a:tailEnd/>
          </a:ln>
        </p:spPr>
        <p:txBody>
          <a:bodyPr>
            <a:spAutoFit/>
          </a:bodyPr>
          <a:lstStyle/>
          <a:p>
            <a:pPr algn="ctr">
              <a:defRPr/>
            </a:pPr>
            <a:r>
              <a:rPr lang="en-US" altLang="zh-TW" sz="1400" dirty="0">
                <a:solidFill>
                  <a:schemeClr val="bg2">
                    <a:lumMod val="10000"/>
                  </a:schemeClr>
                </a:solidFill>
                <a:ea typeface="新細明體" pitchFamily="18" charset="-120"/>
              </a:rPr>
              <a:t>Target line </a:t>
            </a:r>
            <a:endParaRPr lang="zh-TW" altLang="en-US" sz="1400" dirty="0">
              <a:solidFill>
                <a:schemeClr val="bg2">
                  <a:lumMod val="10000"/>
                </a:schemeClr>
              </a:solidFill>
              <a:ea typeface="新細明體" pitchFamily="18" charset="-120"/>
            </a:endParaRPr>
          </a:p>
        </p:txBody>
      </p:sp>
      <p:sp>
        <p:nvSpPr>
          <p:cNvPr id="48" name="文字方塊 20"/>
          <p:cNvSpPr txBox="1">
            <a:spLocks noChangeArrowheads="1"/>
          </p:cNvSpPr>
          <p:nvPr/>
        </p:nvSpPr>
        <p:spPr bwMode="auto">
          <a:xfrm>
            <a:off x="7588250" y="3121025"/>
            <a:ext cx="1281113" cy="307975"/>
          </a:xfrm>
          <a:prstGeom prst="rect">
            <a:avLst/>
          </a:prstGeom>
          <a:noFill/>
          <a:ln w="9525">
            <a:noFill/>
            <a:miter lim="800000"/>
            <a:headEnd/>
            <a:tailEnd/>
          </a:ln>
        </p:spPr>
        <p:txBody>
          <a:bodyPr>
            <a:spAutoFit/>
          </a:bodyPr>
          <a:lstStyle/>
          <a:p>
            <a:pPr algn="ctr">
              <a:defRPr/>
            </a:pPr>
            <a:r>
              <a:rPr lang="en-US" altLang="zh-TW" sz="1400" dirty="0">
                <a:solidFill>
                  <a:schemeClr val="bg2">
                    <a:lumMod val="10000"/>
                  </a:schemeClr>
                </a:solidFill>
                <a:ea typeface="新細明體" pitchFamily="18" charset="-120"/>
              </a:rPr>
              <a:t>Target line </a:t>
            </a:r>
            <a:endParaRPr lang="zh-TW" altLang="en-US" sz="1400" dirty="0">
              <a:solidFill>
                <a:schemeClr val="bg2">
                  <a:lumMod val="10000"/>
                </a:schemeClr>
              </a:solidFill>
              <a:ea typeface="新細明體" pitchFamily="18" charset="-120"/>
            </a:endParaRPr>
          </a:p>
        </p:txBody>
      </p:sp>
      <p:sp>
        <p:nvSpPr>
          <p:cNvPr id="8268" name="矩形 13"/>
          <p:cNvSpPr>
            <a:spLocks noChangeArrowheads="1"/>
          </p:cNvSpPr>
          <p:nvPr/>
        </p:nvSpPr>
        <p:spPr bwMode="auto">
          <a:xfrm>
            <a:off x="6208713" y="4397375"/>
            <a:ext cx="1684337" cy="277813"/>
          </a:xfrm>
          <a:prstGeom prst="rect">
            <a:avLst/>
          </a:prstGeom>
          <a:noFill/>
          <a:ln w="9525">
            <a:noFill/>
            <a:miter lim="800000"/>
            <a:headEnd/>
            <a:tailEnd/>
          </a:ln>
        </p:spPr>
        <p:txBody>
          <a:bodyPr wrap="none">
            <a:spAutoFit/>
          </a:bodyPr>
          <a:lstStyle/>
          <a:p>
            <a:r>
              <a:rPr lang="en-US" altLang="zh-TW" sz="1200"/>
              <a:t>Inspection pixel size</a:t>
            </a:r>
          </a:p>
        </p:txBody>
      </p:sp>
      <p:pic>
        <p:nvPicPr>
          <p:cNvPr id="8269" name="Picture 2"/>
          <p:cNvPicPr>
            <a:picLocks noChangeAspect="1" noChangeArrowheads="1"/>
          </p:cNvPicPr>
          <p:nvPr/>
        </p:nvPicPr>
        <p:blipFill>
          <a:blip r:embed="rId6" cstate="print"/>
          <a:srcRect/>
          <a:stretch>
            <a:fillRect/>
          </a:stretch>
        </p:blipFill>
        <p:spPr bwMode="auto">
          <a:xfrm>
            <a:off x="1985963" y="3943350"/>
            <a:ext cx="731837" cy="720725"/>
          </a:xfrm>
          <a:prstGeom prst="rect">
            <a:avLst/>
          </a:prstGeom>
          <a:noFill/>
          <a:ln w="9525">
            <a:noFill/>
            <a:miter lim="800000"/>
            <a:headEnd/>
            <a:tailEnd/>
          </a:ln>
        </p:spPr>
      </p:pic>
      <p:pic>
        <p:nvPicPr>
          <p:cNvPr id="8270" name="Picture 3"/>
          <p:cNvPicPr>
            <a:picLocks noChangeAspect="1" noChangeArrowheads="1"/>
          </p:cNvPicPr>
          <p:nvPr/>
        </p:nvPicPr>
        <p:blipFill>
          <a:blip r:embed="rId7" cstate="print"/>
          <a:srcRect/>
          <a:stretch>
            <a:fillRect/>
          </a:stretch>
        </p:blipFill>
        <p:spPr bwMode="auto">
          <a:xfrm>
            <a:off x="3632200" y="3943350"/>
            <a:ext cx="749300" cy="720725"/>
          </a:xfrm>
          <a:prstGeom prst="rect">
            <a:avLst/>
          </a:prstGeom>
          <a:noFill/>
          <a:ln w="9525">
            <a:noFill/>
            <a:miter lim="800000"/>
            <a:headEnd/>
            <a:tailEnd/>
          </a:ln>
        </p:spPr>
      </p:pic>
      <p:sp>
        <p:nvSpPr>
          <p:cNvPr id="8271" name="矩形 23"/>
          <p:cNvSpPr>
            <a:spLocks noChangeArrowheads="1"/>
          </p:cNvSpPr>
          <p:nvPr/>
        </p:nvSpPr>
        <p:spPr bwMode="auto">
          <a:xfrm>
            <a:off x="2743200" y="560388"/>
            <a:ext cx="822325" cy="4205287"/>
          </a:xfrm>
          <a:prstGeom prst="rect">
            <a:avLst/>
          </a:prstGeom>
          <a:noFill/>
          <a:ln w="57150" algn="ctr">
            <a:solidFill>
              <a:srgbClr val="FF0000"/>
            </a:solidFill>
            <a:round/>
            <a:headEnd/>
            <a:tailEnd/>
          </a:ln>
        </p:spPr>
        <p:txBody>
          <a:bodyPr/>
          <a:lstStyle/>
          <a:p>
            <a:pPr eaLnBrk="1" hangingPunct="1"/>
            <a:endParaRPr lang="zh-TW" alt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標題 2"/>
          <p:cNvSpPr>
            <a:spLocks noGrp="1"/>
          </p:cNvSpPr>
          <p:nvPr>
            <p:ph type="title"/>
          </p:nvPr>
        </p:nvSpPr>
        <p:spPr bwMode="auto">
          <a:xfrm>
            <a:off x="92075" y="0"/>
            <a:ext cx="8229600" cy="457200"/>
          </a:xfrm>
          <a:noFill/>
          <a:ln>
            <a:miter lim="800000"/>
            <a:headEnd/>
            <a:tailEnd/>
          </a:ln>
        </p:spPr>
        <p:txBody>
          <a:bodyPr vert="horz" wrap="square" lIns="91440" tIns="45720" rIns="91440" bIns="45720" numCol="1" anchorCtr="0" compatLnSpc="1">
            <a:prstTxWarp prst="textNoShape">
              <a:avLst/>
            </a:prstTxWarp>
          </a:bodyPr>
          <a:lstStyle/>
          <a:p>
            <a:r>
              <a:rPr lang="en-US" altLang="zh-TW" dirty="0" smtClean="0">
                <a:ea typeface="新細明體" charset="-120"/>
              </a:rPr>
              <a:t>Conclusion for layer of B16AL21</a:t>
            </a:r>
            <a:endParaRPr lang="zh-TW" altLang="en-US" dirty="0" smtClean="0">
              <a:ea typeface="新細明體" charset="-120"/>
            </a:endParaRPr>
          </a:p>
        </p:txBody>
      </p:sp>
      <p:sp>
        <p:nvSpPr>
          <p:cNvPr id="9219" name="矩形 24"/>
          <p:cNvSpPr>
            <a:spLocks noChangeArrowheads="1"/>
          </p:cNvSpPr>
          <p:nvPr/>
        </p:nvSpPr>
        <p:spPr bwMode="auto">
          <a:xfrm>
            <a:off x="274638" y="650875"/>
            <a:ext cx="8412162" cy="1323439"/>
          </a:xfrm>
          <a:prstGeom prst="rect">
            <a:avLst/>
          </a:prstGeom>
          <a:noFill/>
          <a:ln w="9525">
            <a:noFill/>
            <a:miter lim="800000"/>
            <a:headEnd/>
            <a:tailEnd/>
          </a:ln>
        </p:spPr>
        <p:txBody>
          <a:bodyPr>
            <a:spAutoFit/>
          </a:bodyPr>
          <a:lstStyle/>
          <a:p>
            <a:pPr marL="342900" indent="-342900">
              <a:buFont typeface="+mj-lt"/>
              <a:buAutoNum type="arabicPeriod"/>
            </a:pPr>
            <a:r>
              <a:rPr lang="en-US" altLang="zh-TW" sz="1600" dirty="0" smtClean="0"/>
              <a:t>Production condition -- High Throughput with </a:t>
            </a:r>
            <a:r>
              <a:rPr lang="en-US" altLang="zh-TW" sz="1600" dirty="0" err="1" smtClean="0"/>
              <a:t>Prescan</a:t>
            </a:r>
            <a:r>
              <a:rPr lang="en-US" altLang="zh-TW" sz="1600" dirty="0" smtClean="0"/>
              <a:t>(4F) and Inspection(8F) could balance Sensitivity (S/N &amp; Image Quality) and Throughput (Inspection time or Scan Rate).</a:t>
            </a:r>
          </a:p>
          <a:p>
            <a:pPr marL="342900" indent="-342900">
              <a:buFont typeface="+mj-lt"/>
              <a:buAutoNum type="arabicPeriod"/>
            </a:pPr>
            <a:r>
              <a:rPr lang="en-US" altLang="zh-TW" sz="1600" dirty="0" smtClean="0"/>
              <a:t>Super high TPT condition -- With </a:t>
            </a:r>
            <a:r>
              <a:rPr lang="en-US" altLang="zh-TW" sz="1600" dirty="0" err="1" smtClean="0"/>
              <a:t>Prescan</a:t>
            </a:r>
            <a:r>
              <a:rPr lang="en-US" altLang="zh-TW" sz="1600" dirty="0" smtClean="0"/>
              <a:t>(2F) and Inspection(4F) also satisfied the request on both Capture Rate and Delta </a:t>
            </a:r>
            <a:r>
              <a:rPr lang="en-US" altLang="zh-TW" sz="1600" dirty="0" err="1" smtClean="0"/>
              <a:t>Graylevel</a:t>
            </a:r>
            <a:r>
              <a:rPr lang="en-US" altLang="zh-TW" sz="1600" dirty="0" smtClean="0"/>
              <a:t>.</a:t>
            </a:r>
            <a:endParaRPr lang="en-US" altLang="zh-TW" sz="1600"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463074" y="1931677"/>
            <a:ext cx="6034974" cy="830997"/>
          </a:xfrm>
          <a:prstGeom prst="rect">
            <a:avLst/>
          </a:prstGeom>
          <a:noFill/>
        </p:spPr>
        <p:txBody>
          <a:bodyPr wrap="square" rtlCol="0">
            <a:spAutoFit/>
          </a:bodyPr>
          <a:lstStyle/>
          <a:p>
            <a:pPr algn="ctr"/>
            <a:r>
              <a:rPr lang="en-US" altLang="zh-TW" sz="4800" dirty="0" smtClean="0">
                <a:solidFill>
                  <a:srgbClr val="FF0000"/>
                </a:solidFill>
                <a:latin typeface="Trebuchet MSTrebuchet MS"/>
              </a:rPr>
              <a:t>Thank You !!</a:t>
            </a:r>
            <a:endParaRPr lang="zh-TW" altLang="en-US" sz="4800" dirty="0">
              <a:solidFill>
                <a:srgbClr val="FF0000"/>
              </a:solidFill>
              <a:latin typeface="Trebuchet MSTrebuchet MS"/>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TYPE" val="STDCONTENT"/>
</p:tagLst>
</file>

<file path=ppt/tags/tag2.xml><?xml version="1.0" encoding="utf-8"?>
<p:tagLst xmlns:a="http://schemas.openxmlformats.org/drawingml/2006/main" xmlns:r="http://schemas.openxmlformats.org/officeDocument/2006/relationships" xmlns:p="http://schemas.openxmlformats.org/presentationml/2006/main">
  <p:tag name="IGNOREFONTNONCOMPLIANCE" val="0"/>
  <p:tag name="FONTBOLD" val="0"/>
  <p:tag name="FONTITALIC" val="-1"/>
  <p:tag name="FONTULINE" val="0"/>
  <p:tag name="FONTSHADOW" val="0"/>
  <p:tag name="FONTALIGNMENT" val="1"/>
  <p:tag name="FONTCOLOR" val="0"/>
  <p:tag name="FONT_COLOR_TYPE" val="1"/>
  <p:tag name="FONT_COLOR_SCHEME_INDEX" val="0"/>
  <p:tag name="IGNORECOLORLINESNONCOMPLIANCE" val="0"/>
  <p:tag name="FILLVISIBLE" val="0"/>
  <p:tag name="FILLCOLOR" val="3687680"/>
  <p:tag name="FILL_COLOR_SCHEME_INDEX" val="5"/>
  <p:tag name="FILL_COLOR_TYPE" val="2"/>
  <p:tag name="FILLCOLORING" val="No Fill"/>
  <p:tag name="LINEVISIBLE" val="0"/>
  <p:tag name="LINECOLOR" val="3687680"/>
  <p:tag name="LINE_COLOR_SCHEME_INDEX" val="2"/>
  <p:tag name="LINE_COLOR_TYPE" val="2"/>
  <p:tag name="LINECOLORING" val="No Line"/>
  <p:tag name="IGNOREPOSITIONNONCOMPLIANCE" val="0"/>
  <p:tag name="POSITIONTOP" val="528"/>
  <p:tag name="POSITIONLEFT" val="54"/>
  <p:tag name="IGNORESIZENONCOMPLIANCE" val="0"/>
  <p:tag name="SIZEWIDTH" val="684"/>
  <p:tag name="SIZEHEIGHT" val="24"/>
  <p:tag name="ENAME" val="SLIDEFOOTER"/>
  <p:tag name="FONTNAME" val="Arial"/>
  <p:tag name="FONTSIZE" val="7"/>
</p:tagLst>
</file>

<file path=ppt/theme/theme1.xml><?xml version="1.0" encoding="utf-8"?>
<a:theme xmlns:a="http://schemas.openxmlformats.org/drawingml/2006/main" name="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algn="ctr">
          <a:noFill/>
          <a:miter lim="800000"/>
          <a:headEnd/>
          <a:tailEnd/>
        </a:ln>
        <a:effectLst/>
      </a:spPr>
      <a:bodyPr wrap="square" lIns="0" tIns="0" rIns="0" bIns="0" rtlCol="0" anchor="ctr">
        <a:spAutoFit/>
      </a:bodyPr>
      <a:lstStyle>
        <a:defPPr algn="l">
          <a:lnSpc>
            <a:spcPct val="80000"/>
          </a:lnSpc>
          <a:buClr>
            <a:srgbClr val="00CC00"/>
          </a:buClr>
          <a:buSzPct val="100000"/>
          <a:buFont typeface="Wingdings" pitchFamily="2" charset="2"/>
          <a:buNone/>
          <a:defRPr sz="2400" b="1" i="0" dirty="0" err="1">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59248</TotalTime>
  <Words>4162</Words>
  <Application>Microsoft Office PowerPoint</Application>
  <PresentationFormat>On-screen Show (16:9)</PresentationFormat>
  <Paragraphs>1349</Paragraphs>
  <Slides>95</Slides>
  <Notes>27</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95</vt:i4>
      </vt:variant>
    </vt:vector>
  </HeadingPairs>
  <TitlesOfParts>
    <vt:vector size="99" baseType="lpstr">
      <vt:lpstr>Default Design</vt:lpstr>
      <vt:lpstr>點陣圖影像</vt:lpstr>
      <vt:lpstr>PhotoImpact</vt:lpstr>
      <vt:lpstr>Bitmap Image</vt:lpstr>
      <vt:lpstr>Slide 1</vt:lpstr>
      <vt:lpstr>Slide 2</vt:lpstr>
      <vt:lpstr>HMI Organization Structure</vt:lpstr>
      <vt:lpstr>Slide 4</vt:lpstr>
      <vt:lpstr>Slide 5</vt:lpstr>
      <vt:lpstr>HMI Highlights</vt:lpstr>
      <vt:lpstr>Slide 7</vt:lpstr>
      <vt:lpstr>Slide 8</vt:lpstr>
      <vt:lpstr>Slide 9</vt:lpstr>
      <vt:lpstr>Slide 10</vt:lpstr>
      <vt:lpstr>Slide 11</vt:lpstr>
      <vt:lpstr>E-Beam Meeting the Challenges of Technology Advancement</vt:lpstr>
      <vt:lpstr>Strong Growth Profile till 2013 Q1</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What is SEM and HMI EBI system</vt:lpstr>
      <vt:lpstr>Slide 31</vt:lpstr>
      <vt:lpstr>Slide 32</vt:lpstr>
      <vt:lpstr>Slide 33</vt:lpstr>
      <vt:lpstr>Slide 34</vt:lpstr>
      <vt:lpstr>Slide 35</vt:lpstr>
      <vt:lpstr>Slide 36</vt:lpstr>
      <vt:lpstr>Slide 37</vt:lpstr>
      <vt:lpstr>Slide 38</vt:lpstr>
      <vt:lpstr>Slide 39</vt:lpstr>
      <vt:lpstr>Slide 40</vt:lpstr>
      <vt:lpstr>VC Theory and Application</vt:lpstr>
      <vt:lpstr>Slide 42</vt:lpstr>
      <vt:lpstr>Slide 43</vt:lpstr>
      <vt:lpstr>Slide 44</vt:lpstr>
      <vt:lpstr>Slide 45</vt:lpstr>
      <vt:lpstr>Slide 46</vt:lpstr>
      <vt:lpstr>Slide 47</vt:lpstr>
      <vt:lpstr>Slide 48</vt:lpstr>
      <vt:lpstr>Slide 49</vt:lpstr>
      <vt:lpstr>Slide 50</vt:lpstr>
      <vt:lpstr>Slide 51</vt:lpstr>
      <vt:lpstr>Slide 52</vt:lpstr>
      <vt:lpstr>Voltage Contrast is one Powerful EBI Technology</vt:lpstr>
      <vt:lpstr>Challenging VC Defect Inspection in 3D NAND</vt:lpstr>
      <vt:lpstr>Timing Control is Critical for Challenging VC</vt:lpstr>
      <vt:lpstr>Feature -- VC Booster™ Technology</vt:lpstr>
      <vt:lpstr>Feature -- VC Booster™ Case Study</vt:lpstr>
      <vt:lpstr>Slide 58</vt:lpstr>
      <vt:lpstr>Slide 59</vt:lpstr>
      <vt:lpstr>WW Experience on VNAND</vt:lpstr>
      <vt:lpstr>Slide 61</vt:lpstr>
      <vt:lpstr>Slide 62</vt:lpstr>
      <vt:lpstr>Slide 63</vt:lpstr>
      <vt:lpstr>Slide 64</vt:lpstr>
      <vt:lpstr>WW Experience on DRAM</vt:lpstr>
      <vt:lpstr>Slide 66</vt:lpstr>
      <vt:lpstr>Slide 67</vt:lpstr>
      <vt:lpstr>DRAM — See Through / OVL application (1)</vt:lpstr>
      <vt:lpstr>Slide 69</vt:lpstr>
      <vt:lpstr>Slide 70</vt:lpstr>
      <vt:lpstr>Slide 71</vt:lpstr>
      <vt:lpstr>Bottom-up for Recipe Setup</vt:lpstr>
      <vt:lpstr>Bottom-up for Recipe Set Up</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BKM for Fine Tune Optimal Condition</vt:lpstr>
      <vt:lpstr>BKM Flow Chart – POR Recipe verification by Hot Recipe</vt:lpstr>
      <vt:lpstr>Summary – Layer: B16AL21</vt:lpstr>
      <vt:lpstr>Comparison Pre-scan average</vt:lpstr>
      <vt:lpstr>Comparison Landing Energy</vt:lpstr>
      <vt:lpstr>Comparison NO.5</vt:lpstr>
      <vt:lpstr>Comparison Inspection average</vt:lpstr>
      <vt:lpstr>Comparison Inspection pixel size</vt:lpstr>
      <vt:lpstr>Conclusion for layer of B16AL21</vt:lpstr>
      <vt:lpstr>Slide 95</vt:lpstr>
    </vt:vector>
  </TitlesOfParts>
  <Company>Hermes Microvision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Product Marketing Hermes Microvision Inc.</dc:creator>
  <cp:lastModifiedBy>chiawenlin</cp:lastModifiedBy>
  <cp:revision>3726</cp:revision>
  <dcterms:created xsi:type="dcterms:W3CDTF">2005-03-08T21:15:44Z</dcterms:created>
  <dcterms:modified xsi:type="dcterms:W3CDTF">2017-10-24T16:50:41Z</dcterms:modified>
</cp:coreProperties>
</file>